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9" r:id="rId3"/>
    <p:sldId id="300" r:id="rId4"/>
    <p:sldId id="296" r:id="rId5"/>
    <p:sldId id="301" r:id="rId6"/>
    <p:sldId id="303" r:id="rId7"/>
    <p:sldId id="304" r:id="rId8"/>
    <p:sldId id="305" r:id="rId9"/>
    <p:sldId id="298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3F00"/>
    <a:srgbClr val="A23600"/>
    <a:srgbClr val="742700"/>
    <a:srgbClr val="90909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3" autoAdjust="0"/>
    <p:restoredTop sz="99640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2DEC21-2E68-424C-B516-EAD242CBDD5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EC21-2E68-424C-B516-EAD242CBDD54}" type="slidenum">
              <a:rPr lang="ja-JP" altLang="en-US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DED47-E0E4-474F-B627-7C6B4E5EEAE6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4494B-BCFA-4726-A341-ED96B2BDF1A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2329E-4E3F-434D-A321-7D76A25EB3B6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CE972-6AD7-4FA2-9320-0576673975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CFDD5B-438C-442A-B559-5A8F39EE0492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5E154-AB68-4F2D-AEBD-8BFD482AE36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DC4B08-53D1-40B3-8741-2C0875B01962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1146A-077F-47D0-92BA-5CDAA5CB80E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3FCDAE-32A1-4427-8077-2DB8A03F0EFF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0D936-822C-4C1D-B191-F210EDF994E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B6B1E-4334-4245-9321-8685AD7E10E1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AF4A7-C5CD-4AA2-9E4B-9D602A7A8F4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0DA4B4-5767-4712-900C-39FDC6B2E1E8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3D766-9CE6-451A-87BD-D2860204CD0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DD75A7-D2AF-4509-BF2D-4A9CB0D845F8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464D1-3AF5-40B7-96B7-B8B1810A689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E4F83-D264-4CC5-88AE-286BE03D4F0A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8ABE7-5F70-4797-A191-E2117BD7189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5A8CF-E603-47BC-8A29-9943AF2DE016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41D9A-6A19-43CB-B448-5428B9D1098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312864-14BF-4713-B68E-5EBC3987B4E2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2CDE1-AAF2-465C-AA7B-135B7213CD6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C0788BA-381B-4724-92F6-588C09B77FF4}" type="datetime1">
              <a:rPr lang="en-US"/>
              <a:pPr/>
              <a:t>11/5/2010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MS PGothic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100F4D-0463-4D37-AAF4-E1BB5B9759E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D8E2-79D4-46F9-B425-941F1462C83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r>
              <a:rPr lang="en-US" altLang="zh-CN" sz="2800"/>
              <a:t>Proposal for Tuning IGMPv3/MLDv2 Protocol Behavior in Wireless and Mobile networks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365625"/>
            <a:ext cx="8064500" cy="719138"/>
          </a:xfrm>
        </p:spPr>
        <p:txBody>
          <a:bodyPr/>
          <a:lstStyle/>
          <a:p>
            <a:r>
              <a:rPr lang="en-US" altLang="zh-CN" sz="2200"/>
              <a:t>Qin Wu    Hui Liu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348038" y="836613"/>
            <a:ext cx="295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/>
              <a:t>79</a:t>
            </a:r>
            <a:r>
              <a:rPr lang="en-US" altLang="ja-JP" sz="2800" baseline="30000"/>
              <a:t>th</a:t>
            </a:r>
            <a:r>
              <a:rPr lang="en-US" altLang="ja-JP" sz="2800"/>
              <a:t> </a:t>
            </a:r>
            <a:r>
              <a:rPr lang="en-US" altLang="zh-CN" sz="2800"/>
              <a:t>IETF Beijing</a:t>
            </a:r>
            <a:endParaRPr lang="ja-JP" altLang="en-US" sz="280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827088" y="3644900"/>
            <a:ext cx="80645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ja-JP" sz="2800"/>
              <a:t> </a:t>
            </a:r>
            <a:r>
              <a:rPr lang="en-US" altLang="zh-CN" sz="2800"/>
              <a:t>draft-wu-multimob-igmp-mld-tuning-03</a:t>
            </a:r>
          </a:p>
          <a:p>
            <a:pPr algn="ctr">
              <a:spcBef>
                <a:spcPct val="20000"/>
              </a:spcBef>
            </a:pPr>
            <a:endParaRPr lang="en-US" altLang="zh-CN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E1F5-5AA0-4AF0-B65A-3B57E5E9E79D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7489825" cy="647700"/>
          </a:xfrm>
        </p:spPr>
        <p:txBody>
          <a:bodyPr/>
          <a:lstStyle/>
          <a:p>
            <a:r>
              <a:rPr lang="en-US" altLang="zh-CN" sz="3600"/>
              <a:t>Contents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7993063" cy="4392612"/>
          </a:xfrm>
        </p:spPr>
        <p:txBody>
          <a:bodyPr/>
          <a:lstStyle/>
          <a:p>
            <a:r>
              <a:rPr lang="en-US" altLang="zh-CN"/>
              <a:t>Outline </a:t>
            </a:r>
          </a:p>
          <a:p>
            <a:r>
              <a:rPr lang="en-US" altLang="zh-CN"/>
              <a:t>Proposed tuning options</a:t>
            </a:r>
          </a:p>
          <a:p>
            <a:r>
              <a:rPr lang="en-US" altLang="zh-CN"/>
              <a:t>Changes from ver-02</a:t>
            </a:r>
          </a:p>
          <a:p>
            <a:r>
              <a:rPr lang="en-US" altLang="zh-CN"/>
              <a:t>Comments on mail list</a:t>
            </a:r>
          </a:p>
          <a:p>
            <a:r>
              <a:rPr lang="en-US" altLang="zh-CN"/>
              <a:t>Future Direction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682625" y="1273175"/>
            <a:ext cx="7777163" cy="68263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FFB9-02C7-4729-A8FB-E59E11F45B31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7489825" cy="647700"/>
          </a:xfrm>
        </p:spPr>
        <p:txBody>
          <a:bodyPr/>
          <a:lstStyle/>
          <a:p>
            <a:r>
              <a:rPr lang="en-US" altLang="zh-CN" sz="3600"/>
              <a:t>Outline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39850"/>
            <a:ext cx="7704138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600"/>
              <a:t>Optimize IGMP and MLD to be applicable to wireless or mobile networks</a:t>
            </a:r>
          </a:p>
          <a:p>
            <a:pPr>
              <a:lnSpc>
                <a:spcPct val="90000"/>
              </a:lnSpc>
            </a:pPr>
            <a:endParaRPr lang="en-US" altLang="zh-CN" sz="2600"/>
          </a:p>
          <a:p>
            <a:pPr>
              <a:lnSpc>
                <a:spcPct val="90000"/>
              </a:lnSpc>
            </a:pPr>
            <a:r>
              <a:rPr lang="en-US" altLang="zh-CN" sz="2600"/>
              <a:t>Improve efficiency to reduce unnecessary packet transmission and robustness to prevent loss </a:t>
            </a:r>
          </a:p>
          <a:p>
            <a:pPr>
              <a:lnSpc>
                <a:spcPct val="90000"/>
              </a:lnSpc>
            </a:pPr>
            <a:endParaRPr lang="en-US" altLang="zh-CN" sz="2600"/>
          </a:p>
          <a:p>
            <a:pPr>
              <a:lnSpc>
                <a:spcPct val="90000"/>
              </a:lnSpc>
            </a:pPr>
            <a:r>
              <a:rPr lang="en-US" altLang="zh-CN" sz="2600"/>
              <a:t>Limit the changes within the protocol framework without introducing interoperability issues</a:t>
            </a:r>
          </a:p>
          <a:p>
            <a:pPr>
              <a:lnSpc>
                <a:spcPct val="90000"/>
              </a:lnSpc>
            </a:pPr>
            <a:endParaRPr lang="en-US" altLang="zh-CN" sz="2600"/>
          </a:p>
          <a:p>
            <a:pPr>
              <a:lnSpc>
                <a:spcPct val="90000"/>
              </a:lnSpc>
            </a:pPr>
            <a:r>
              <a:rPr lang="en-US" altLang="zh-CN" sz="2600"/>
              <a:t>Possibly extended to wired network where efficiency and robustness are required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82625" y="1057275"/>
            <a:ext cx="7777163" cy="68263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287A-D930-418E-BAA5-C64FC342D250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435975" cy="503237"/>
          </a:xfrm>
        </p:spPr>
        <p:txBody>
          <a:bodyPr/>
          <a:lstStyle/>
          <a:p>
            <a:r>
              <a:rPr lang="en-US" altLang="zh-CN" sz="3200"/>
              <a:t>Proposed tuning options 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682625" y="1273175"/>
            <a:ext cx="7777163" cy="68263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827088" y="1773238"/>
            <a:ext cx="7993062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Explicit Tracking and Query suppression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Minimizing Query Frequency by increasing interval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400"/>
              <a:t>Switching Between Unicast and multicast Query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400"/>
              <a:t>Using General Query with Unicast Query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Retransmission of General Queries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General Query suppression without receiver</a:t>
            </a:r>
            <a:endParaRPr lang="en-US" altLang="zh-CN" sz="24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Tuning Response Delay according to link type/status</a:t>
            </a:r>
            <a:endParaRPr lang="en-US" altLang="zh-CN" sz="2300" b="1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Triggering Reports and Query quickly during handover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6A4-7F92-4078-9135-41B98B04A7E9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435975" cy="503237"/>
          </a:xfrm>
        </p:spPr>
        <p:txBody>
          <a:bodyPr/>
          <a:lstStyle/>
          <a:p>
            <a:r>
              <a:rPr lang="en-US" altLang="zh-CN" sz="4000"/>
              <a:t>Changes from ver-</a:t>
            </a:r>
            <a:r>
              <a:rPr lang="en-US" altLang="zh-CN" sz="3200"/>
              <a:t>02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682625" y="1128713"/>
            <a:ext cx="7777163" cy="68262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684213" y="1484313"/>
            <a:ext cx="78486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3200"/>
              <a:t>Augment two optimization options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600"/>
              <a:t>    </a:t>
            </a:r>
            <a:r>
              <a:rPr lang="en-US" altLang="zh-CN" sz="2600">
                <a:cs typeface="Arial" charset="0"/>
              </a:rPr>
              <a:t>o </a:t>
            </a:r>
            <a:r>
              <a:rPr lang="en-US" altLang="zh-CN" sz="2600"/>
              <a:t>General Query suppression without receiver</a:t>
            </a:r>
            <a:endParaRPr lang="en-US" altLang="zh-CN" sz="2600">
              <a:cs typeface="Arial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600">
                <a:cs typeface="Arial" charset="0"/>
              </a:rPr>
              <a:t>    o</a:t>
            </a:r>
            <a:r>
              <a:rPr lang="en-US" altLang="zh-CN" sz="2600"/>
              <a:t> Triggering Reports and Queries quickly during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600"/>
              <a:t>        handover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3200"/>
              <a:t>Explain scenarios, requirements and solutions more clearly and concisely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3200"/>
              <a:t>Other editorial revisions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E676-11FB-40C8-A1AF-39B1C7A22773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435975" cy="1152525"/>
          </a:xfrm>
        </p:spPr>
        <p:txBody>
          <a:bodyPr/>
          <a:lstStyle/>
          <a:p>
            <a:r>
              <a:rPr lang="en-US" altLang="zh-CN" sz="3900"/>
              <a:t>General Query suppression                  without receiver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682625" y="1416050"/>
            <a:ext cx="7777163" cy="68263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684213" y="1628775"/>
            <a:ext cx="79200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200"/>
              <a:t>General Query is unnecessary if there is no valid receiver on a link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200"/>
              <a:t>Should be suppressed in following cases: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/>
              <a:t>     </a:t>
            </a:r>
            <a:r>
              <a:rPr lang="en-US" altLang="zh-CN">
                <a:cs typeface="Arial" charset="0"/>
              </a:rPr>
              <a:t>o When using explicit tracking, if last number leaves the group, by checking membership database decides there is no valid receiver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/>
              <a:t>     </a:t>
            </a:r>
            <a:r>
              <a:rPr lang="en-US" altLang="zh-CN">
                <a:cs typeface="Arial" charset="0"/>
              </a:rPr>
              <a:t>o When not using explicit tracking, if last number leaves the group, after sending Group Specific or Source-and Group specific Query decides there is no valid receiver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>
                <a:cs typeface="Arial" charset="0"/>
              </a:rPr>
              <a:t>     o If a</a:t>
            </a:r>
            <a:r>
              <a:rPr lang="en-US" altLang="zh-CN"/>
              <a:t>fter retransmission of General Queries on startup, fails to get any response;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/>
              <a:t>     </a:t>
            </a:r>
            <a:r>
              <a:rPr lang="en-US" altLang="zh-CN">
                <a:cs typeface="Arial" charset="0"/>
              </a:rPr>
              <a:t>o </a:t>
            </a:r>
            <a:r>
              <a:rPr lang="en-US" altLang="zh-CN"/>
              <a:t>If previously has valid members, but fails to get any response after several rounds of General Queries or Unicast Queries;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200"/>
              <a:t>Benefits: Avoid unnecessary consumption of link resources  and terminal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D1E2-572A-4F8E-BC97-3D675842A31E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686800" cy="1152525"/>
          </a:xfrm>
        </p:spPr>
        <p:txBody>
          <a:bodyPr/>
          <a:lstStyle/>
          <a:p>
            <a:pPr marL="762000" indent="-762000"/>
            <a:r>
              <a:rPr lang="en-US" altLang="zh-CN" sz="3600"/>
              <a:t>Triggering Reports and Queries</a:t>
            </a:r>
            <a:br>
              <a:rPr lang="en-US" altLang="zh-CN" sz="3600"/>
            </a:br>
            <a:r>
              <a:rPr lang="en-US" altLang="zh-CN" sz="3600"/>
              <a:t>during handover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82625" y="1344613"/>
            <a:ext cx="7777163" cy="68262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684213" y="1412875"/>
            <a:ext cx="813593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During handover, new access network should deliver the content to the receiver as soon as possible without introducing disruption or performance deterioration.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3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Terminal’s membership should be acquired as quickly as possible by new access network.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3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Access router should trigger a Query (General Query or Unicast Query) as it detects a new terminal on its link.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3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300"/>
              <a:t>When in multicast reception state, terminal should trigger a Report as it detects connection to a new access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8D5F-14F9-40BC-83D4-6EF18D6BE7AD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7489825" cy="647700"/>
          </a:xfrm>
        </p:spPr>
        <p:txBody>
          <a:bodyPr/>
          <a:lstStyle/>
          <a:p>
            <a:r>
              <a:rPr lang="en-US" altLang="zh-CN" sz="3600"/>
              <a:t>Comments on mail list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96975"/>
            <a:ext cx="7704138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/>
              <a:t>Shorten comparison of different versions of IGMP and MLD  (Dirk)</a:t>
            </a:r>
          </a:p>
          <a:p>
            <a:pPr>
              <a:lnSpc>
                <a:spcPct val="80000"/>
              </a:lnSpc>
            </a:pPr>
            <a:endParaRPr lang="en-US" altLang="zh-CN" sz="2400"/>
          </a:p>
          <a:p>
            <a:pPr>
              <a:lnSpc>
                <a:spcPct val="80000"/>
              </a:lnSpc>
            </a:pPr>
            <a:r>
              <a:rPr lang="en-US" altLang="zh-CN" sz="2400"/>
              <a:t>Emphasize the characteristics of wireless asymmetrical link (Dirk)</a:t>
            </a:r>
          </a:p>
          <a:p>
            <a:pPr>
              <a:lnSpc>
                <a:spcPct val="80000"/>
              </a:lnSpc>
            </a:pPr>
            <a:endParaRPr lang="en-US" altLang="zh-CN" sz="2400"/>
          </a:p>
          <a:p>
            <a:pPr>
              <a:lnSpc>
                <a:spcPct val="80000"/>
              </a:lnSpc>
            </a:pPr>
            <a:r>
              <a:rPr lang="en-US" altLang="zh-CN" sz="2400"/>
              <a:t>Explain the reason why explicit tracking benefits fast channel zapping (Dirk)</a:t>
            </a:r>
          </a:p>
          <a:p>
            <a:pPr>
              <a:lnSpc>
                <a:spcPct val="80000"/>
              </a:lnSpc>
            </a:pPr>
            <a:endParaRPr lang="en-US" altLang="zh-CN" sz="2400"/>
          </a:p>
          <a:p>
            <a:pPr>
              <a:lnSpc>
                <a:spcPct val="80000"/>
              </a:lnSpc>
            </a:pPr>
            <a:r>
              <a:rPr lang="en-US" altLang="zh-CN" sz="2400"/>
              <a:t>Explain whether tuning timer according to link status and/or type requires protocol change or not (Dirk)</a:t>
            </a:r>
          </a:p>
          <a:p>
            <a:pPr>
              <a:lnSpc>
                <a:spcPct val="80000"/>
              </a:lnSpc>
            </a:pPr>
            <a:endParaRPr lang="en-US" altLang="zh-CN" sz="2400"/>
          </a:p>
          <a:p>
            <a:pPr>
              <a:lnSpc>
                <a:spcPct val="80000"/>
              </a:lnSpc>
            </a:pPr>
            <a:r>
              <a:rPr lang="en-US" altLang="zh-CN" sz="2400"/>
              <a:t>Move detailed description of scenario to req. draft.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400"/>
              <a:t>                                                                       (Hitoshi)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682625" y="984250"/>
            <a:ext cx="7777163" cy="68263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C326-76AD-433D-B805-BC598683F9BD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777875"/>
          </a:xfrm>
        </p:spPr>
        <p:txBody>
          <a:bodyPr/>
          <a:lstStyle/>
          <a:p>
            <a:r>
              <a:rPr lang="en-US" altLang="zh-CN" sz="3600"/>
              <a:t>Future Direction</a:t>
            </a:r>
            <a:endParaRPr lang="ja-JP" altLang="en-US" sz="360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860800"/>
            <a:ext cx="7561263" cy="9366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/>
              <a:t>                              Thanks!</a:t>
            </a:r>
            <a:endParaRPr lang="ja-JP" altLang="en-US" sz="280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82625" y="1344613"/>
            <a:ext cx="7777163" cy="68262"/>
          </a:xfrm>
          <a:prstGeom prst="rect">
            <a:avLst/>
          </a:prstGeom>
          <a:gradFill rotWithShape="1">
            <a:gsLst>
              <a:gs pos="0">
                <a:srgbClr val="BC3F00">
                  <a:gamma/>
                  <a:shade val="46275"/>
                  <a:invGamma/>
                </a:srgbClr>
              </a:gs>
              <a:gs pos="100000">
                <a:srgbClr val="BC3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042988" y="1989138"/>
            <a:ext cx="75612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/>
              <a:t>Adopted as a Working Group Document?</a:t>
            </a:r>
            <a:endParaRPr lang="ja-JP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2423</TotalTime>
  <Words>484</Words>
  <Application>Microsoft Office PowerPoint</Application>
  <PresentationFormat>On-screen Show (4:3)</PresentationFormat>
  <Paragraphs>82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宋体</vt:lpstr>
      <vt:lpstr>MS PGothic</vt:lpstr>
      <vt:lpstr>默认设计模板</vt:lpstr>
      <vt:lpstr>Proposal for Tuning IGMPv3/MLDv2 Protocol Behavior in Wireless and Mobile networks</vt:lpstr>
      <vt:lpstr>Contents</vt:lpstr>
      <vt:lpstr>Outline </vt:lpstr>
      <vt:lpstr>Proposed tuning options </vt:lpstr>
      <vt:lpstr>Changes from ver-02</vt:lpstr>
      <vt:lpstr>General Query suppression                  without receiver</vt:lpstr>
      <vt:lpstr>Triggering Reports and Queries during handover</vt:lpstr>
      <vt:lpstr>Comments on mail list</vt:lpstr>
      <vt:lpstr>Future Direction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IGMPv3/MLDv2 Lite </dc:title>
  <cp:lastModifiedBy>SarikayaBehcet 73654</cp:lastModifiedBy>
  <cp:revision>177</cp:revision>
  <dcterms:created xsi:type="dcterms:W3CDTF">2006-07-03T02:50:21Z</dcterms:created>
  <dcterms:modified xsi:type="dcterms:W3CDTF">2010-11-05T11:59:35Z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1288958213</vt:lpwstr>
  </property>
</Properties>
</file>