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4" r:id="rId2"/>
    <p:sldId id="265" r:id="rId3"/>
    <p:sldId id="272" r:id="rId4"/>
    <p:sldId id="269" r:id="rId5"/>
    <p:sldId id="261" r:id="rId6"/>
    <p:sldId id="270" r:id="rId7"/>
    <p:sldId id="267" r:id="rId8"/>
    <p:sldId id="268" r:id="rId9"/>
    <p:sldId id="274" r:id="rId10"/>
    <p:sldId id="275" r:id="rId11"/>
    <p:sldId id="260" r:id="rId12"/>
    <p:sldId id="273" r:id="rId13"/>
    <p:sldId id="271" r:id="rId14"/>
    <p:sldId id="276" r:id="rId15"/>
    <p:sldId id="277" r:id="rId16"/>
    <p:sldId id="266" r:id="rId17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43282B-69CB-4207-8D6A-156872CC8AAA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2249D6-4B6F-4D38-95B8-1A858C635FE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21134A2-A712-4F29-86B3-9312FB4178C0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4682E4-FBB6-4B3A-A9B9-1DC8757A9C6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297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6DF4BD2-CE14-4584-8769-9EE02CCB1588}" type="slidenum">
              <a:rPr lang="ja-JP" altLang="en-US"/>
              <a:pPr/>
              <a:t>14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3174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82F17C-E8C5-4C1E-8D12-91808B9DAA62}" type="slidenum">
              <a:rPr lang="ja-JP" altLang="en-US"/>
              <a:pPr/>
              <a:t>15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B696F5-3A69-494D-8625-7C5C5E3646EC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EDA18-7791-4B2A-AE54-CA1507FB878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A21DEF-B9A8-4DBC-9743-D49A26CF492A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D8FAB6-0F98-4C64-82BA-09600732AF7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A53655-14D6-4B4E-A453-46A1E2DB2030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756E9-A11A-4085-9FBA-84B49928B2D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A331AB-8341-490C-9254-94BBB441C999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19D47-B900-4A87-AFA2-03CEADE8626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5F8A4D-0C88-422E-A3CD-5941BDF910F5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75654-6C6A-4A0D-94D1-B171457C65A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F5C29-FC9F-4B28-8B93-0AEEC0066531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3604B-C67F-480C-A100-0A54AC4FAAE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5297A9-50B4-49C8-8FFD-1C89FEBFDEB3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BF1D8-8624-48EA-A037-29530138056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54D276-A5AB-4EC4-95CA-CFF9D3E16202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1830C-EB70-4E7A-9707-82A60035D58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19C222-1431-4904-B35A-78C4DFA40892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9538C-0B77-4C5D-A389-1D3A256A2D5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5B50F8-BEE4-4360-BDB0-E137C54C5055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6F431-A720-4CDB-973D-F09AB401C70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E2905A-16A0-4E94-992C-4A4D254965A7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C43FB-5269-47CE-999D-F245045BB6F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42B737E8-05F3-4661-AC03-E8178CF056B9}" type="datetime1">
              <a:rPr lang="ja-JP" altLang="en-US"/>
              <a:pPr/>
              <a:t>2011/3/29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86EA516-2012-4A90-95BE-3525FA95DBF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pitchFamily="-107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pitchFamily="-107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1"/>
          <p:cNvSpPr>
            <a:spLocks noGrp="1"/>
          </p:cNvSpPr>
          <p:nvPr>
            <p:ph type="ctrTitle"/>
          </p:nvPr>
        </p:nvSpPr>
        <p:spPr>
          <a:xfrm>
            <a:off x="685800" y="2457450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ja-JP" sz="4000" smtClean="0"/>
              <a:t>PMIPv6 Extension for Multicast</a:t>
            </a:r>
            <a:br>
              <a:rPr lang="en-US" altLang="ja-JP" sz="4000" smtClean="0"/>
            </a:br>
            <a:r>
              <a:rPr lang="en-US" altLang="ja-JP" sz="2800" smtClean="0"/>
              <a:t/>
            </a:r>
            <a:br>
              <a:rPr lang="en-US" altLang="ja-JP" sz="2800" smtClean="0"/>
            </a:br>
            <a:r>
              <a:rPr lang="en-US" altLang="ja-JP" sz="2800" smtClean="0"/>
              <a:t>draft-asaeda-multimob-pmip6-extension-05</a:t>
            </a:r>
            <a:endParaRPr lang="ja-JP" altLang="en-US" sz="2800" smtClean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371600" y="4668838"/>
            <a:ext cx="6400800" cy="1371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ja-JP" sz="2700" smtClean="0">
                <a:solidFill>
                  <a:srgbClr val="898989"/>
                </a:solidFill>
              </a:rPr>
              <a:t>Hitoshi Asaeda</a:t>
            </a:r>
          </a:p>
          <a:p>
            <a:pPr>
              <a:lnSpc>
                <a:spcPct val="90000"/>
              </a:lnSpc>
            </a:pPr>
            <a:r>
              <a:rPr lang="en-US" altLang="ja-JP" sz="2700" smtClean="0">
                <a:solidFill>
                  <a:srgbClr val="898989"/>
                </a:solidFill>
              </a:rPr>
              <a:t>Pierrick Seite</a:t>
            </a:r>
          </a:p>
          <a:p>
            <a:pPr>
              <a:lnSpc>
                <a:spcPct val="90000"/>
              </a:lnSpc>
            </a:pPr>
            <a:r>
              <a:rPr lang="en-US" altLang="ja-JP" sz="2700" smtClean="0">
                <a:solidFill>
                  <a:srgbClr val="898989"/>
                </a:solidFill>
              </a:rPr>
              <a:t>Jinwei Xia</a:t>
            </a:r>
            <a:endParaRPr lang="ja-JP" altLang="en-US" sz="2700" smtClean="0">
              <a:solidFill>
                <a:srgbClr val="898989"/>
              </a:solidFill>
            </a:endParaRPr>
          </a:p>
        </p:txBody>
      </p:sp>
      <p:sp>
        <p:nvSpPr>
          <p:cNvPr id="15364" name="テキスト ボックス 3"/>
          <p:cNvSpPr txBox="1">
            <a:spLocks noChangeArrowheads="1"/>
          </p:cNvSpPr>
          <p:nvPr/>
        </p:nvSpPr>
        <p:spPr bwMode="auto">
          <a:xfrm>
            <a:off x="2333625" y="993775"/>
            <a:ext cx="44719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>
                <a:latin typeface="Calibri" charset="0"/>
              </a:rPr>
              <a:t>80</a:t>
            </a:r>
            <a:r>
              <a:rPr lang="en-US" altLang="ja-JP" baseline="30000">
                <a:latin typeface="Calibri" charset="0"/>
              </a:rPr>
              <a:t>th</a:t>
            </a:r>
            <a:r>
              <a:rPr lang="en-US" altLang="ja-JP">
                <a:latin typeface="Calibri" charset="0"/>
              </a:rPr>
              <a:t> IETF, March 2011, Prague, Czech Republic</a:t>
            </a:r>
            <a:endParaRPr lang="ja-JP" alt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直線コネクタ 37"/>
          <p:cNvCxnSpPr>
            <a:cxnSpLocks noChangeShapeType="1"/>
          </p:cNvCxnSpPr>
          <p:nvPr/>
        </p:nvCxnSpPr>
        <p:spPr bwMode="auto">
          <a:xfrm>
            <a:off x="5075238" y="4622800"/>
            <a:ext cx="1636712" cy="1588"/>
          </a:xfrm>
          <a:prstGeom prst="line">
            <a:avLst/>
          </a:prstGeom>
          <a:noFill/>
          <a:ln w="254000">
            <a:solidFill>
              <a:srgbClr val="008000">
                <a:alpha val="79999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7" name="直線コネクタ 36"/>
          <p:cNvCxnSpPr>
            <a:cxnSpLocks noChangeShapeType="1"/>
          </p:cNvCxnSpPr>
          <p:nvPr/>
        </p:nvCxnSpPr>
        <p:spPr bwMode="auto">
          <a:xfrm>
            <a:off x="5076825" y="3992563"/>
            <a:ext cx="1636713" cy="1587"/>
          </a:xfrm>
          <a:prstGeom prst="line">
            <a:avLst/>
          </a:prstGeom>
          <a:noFill/>
          <a:ln w="254000">
            <a:solidFill>
              <a:srgbClr val="008000">
                <a:alpha val="79999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45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Basic Data Flow – Ex.2</a:t>
            </a:r>
            <a:endParaRPr lang="ja-JP" altLang="en-US" smtClean="0"/>
          </a:p>
        </p:txBody>
      </p:sp>
      <p:sp>
        <p:nvSpPr>
          <p:cNvPr id="24581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604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ja-JP" sz="2700" smtClean="0"/>
              <a:t>Both MAG and LMA act as PIM-SM routers</a:t>
            </a:r>
          </a:p>
          <a:p>
            <a:pPr lvl="1">
              <a:lnSpc>
                <a:spcPct val="80000"/>
              </a:lnSpc>
            </a:pPr>
            <a:r>
              <a:rPr lang="en-US" altLang="ja-JP" sz="2400" smtClean="0"/>
              <a:t>RPF IF for (S1,G1) is MAG’s M-Tunnel IF</a:t>
            </a:r>
          </a:p>
          <a:p>
            <a:pPr lvl="1">
              <a:lnSpc>
                <a:spcPct val="80000"/>
              </a:lnSpc>
            </a:pPr>
            <a:r>
              <a:rPr lang="en-US" altLang="ja-JP" sz="2400" smtClean="0"/>
              <a:t>RPF IF for (S2,G2) is MAG’s physical IF</a:t>
            </a:r>
            <a:endParaRPr lang="ja-JP" altLang="en-US" sz="2400" smtClean="0"/>
          </a:p>
        </p:txBody>
      </p:sp>
      <p:sp>
        <p:nvSpPr>
          <p:cNvPr id="24582" name="フッター プレースホルダ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24583" name="スライド番号プレースホルダ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9E8CF5-24A0-4D5A-97C6-9F8034D18B16}" type="slidenum">
              <a:rPr lang="ja-JP" altLang="en-US"/>
              <a:pPr/>
              <a:t>10</a:t>
            </a:fld>
            <a:endParaRPr lang="ja-JP" altLang="en-US"/>
          </a:p>
        </p:txBody>
      </p:sp>
      <p:sp>
        <p:nvSpPr>
          <p:cNvPr id="24584" name="Rectangle 4"/>
          <p:cNvSpPr>
            <a:spLocks noChangeArrowheads="1"/>
          </p:cNvSpPr>
          <p:nvPr/>
        </p:nvSpPr>
        <p:spPr bwMode="auto">
          <a:xfrm>
            <a:off x="1576388" y="2922588"/>
            <a:ext cx="649287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5" name="Text Box 5"/>
          <p:cNvSpPr txBox="1">
            <a:spLocks noChangeArrowheads="1"/>
          </p:cNvSpPr>
          <p:nvPr/>
        </p:nvSpPr>
        <p:spPr bwMode="auto">
          <a:xfrm>
            <a:off x="1612900" y="2894013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MN1</a:t>
            </a:r>
          </a:p>
        </p:txBody>
      </p:sp>
      <p:sp>
        <p:nvSpPr>
          <p:cNvPr id="24586" name="Rectangle 6"/>
          <p:cNvSpPr>
            <a:spLocks noChangeArrowheads="1"/>
          </p:cNvSpPr>
          <p:nvPr/>
        </p:nvSpPr>
        <p:spPr bwMode="auto">
          <a:xfrm>
            <a:off x="3092450" y="2922588"/>
            <a:ext cx="6492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7" name="Text Box 7"/>
          <p:cNvSpPr txBox="1">
            <a:spLocks noChangeArrowheads="1"/>
          </p:cNvSpPr>
          <p:nvPr/>
        </p:nvSpPr>
        <p:spPr bwMode="auto">
          <a:xfrm>
            <a:off x="3144838" y="2894013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MN2</a:t>
            </a:r>
          </a:p>
        </p:txBody>
      </p:sp>
      <p:sp>
        <p:nvSpPr>
          <p:cNvPr id="24588" name="Rectangle 10"/>
          <p:cNvSpPr>
            <a:spLocks noChangeArrowheads="1"/>
          </p:cNvSpPr>
          <p:nvPr/>
        </p:nvSpPr>
        <p:spPr bwMode="auto">
          <a:xfrm>
            <a:off x="4784725" y="2922588"/>
            <a:ext cx="6492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9" name="Text Box 11"/>
          <p:cNvSpPr txBox="1">
            <a:spLocks noChangeArrowheads="1"/>
          </p:cNvSpPr>
          <p:nvPr/>
        </p:nvSpPr>
        <p:spPr bwMode="auto">
          <a:xfrm>
            <a:off x="4748213" y="2894013"/>
            <a:ext cx="6524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MAG</a:t>
            </a:r>
          </a:p>
        </p:txBody>
      </p:sp>
      <p:sp>
        <p:nvSpPr>
          <p:cNvPr id="24590" name="Rectangle 12"/>
          <p:cNvSpPr>
            <a:spLocks noChangeArrowheads="1"/>
          </p:cNvSpPr>
          <p:nvPr/>
        </p:nvSpPr>
        <p:spPr bwMode="auto">
          <a:xfrm>
            <a:off x="6427788" y="2922588"/>
            <a:ext cx="649287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91" name="Text Box 13"/>
          <p:cNvSpPr txBox="1">
            <a:spLocks noChangeArrowheads="1"/>
          </p:cNvSpPr>
          <p:nvPr/>
        </p:nvSpPr>
        <p:spPr bwMode="auto">
          <a:xfrm>
            <a:off x="6443663" y="2894013"/>
            <a:ext cx="6016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LMA</a:t>
            </a:r>
          </a:p>
        </p:txBody>
      </p:sp>
      <p:sp>
        <p:nvSpPr>
          <p:cNvPr id="24592" name="Line 14"/>
          <p:cNvSpPr>
            <a:spLocks noChangeShapeType="1"/>
          </p:cNvSpPr>
          <p:nvPr/>
        </p:nvSpPr>
        <p:spPr bwMode="auto">
          <a:xfrm flipH="1">
            <a:off x="1835150" y="3182938"/>
            <a:ext cx="12700" cy="3125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3" name="Line 15"/>
          <p:cNvSpPr>
            <a:spLocks noChangeShapeType="1"/>
          </p:cNvSpPr>
          <p:nvPr/>
        </p:nvSpPr>
        <p:spPr bwMode="auto">
          <a:xfrm flipH="1">
            <a:off x="3430588" y="3182938"/>
            <a:ext cx="1587" cy="3125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4" name="Line 16"/>
          <p:cNvSpPr>
            <a:spLocks noChangeShapeType="1"/>
          </p:cNvSpPr>
          <p:nvPr/>
        </p:nvSpPr>
        <p:spPr bwMode="auto">
          <a:xfrm>
            <a:off x="5087938" y="3182938"/>
            <a:ext cx="7937" cy="3125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5" name="Line 17"/>
          <p:cNvSpPr>
            <a:spLocks noChangeShapeType="1"/>
          </p:cNvSpPr>
          <p:nvPr/>
        </p:nvSpPr>
        <p:spPr bwMode="auto">
          <a:xfrm>
            <a:off x="6731000" y="3182938"/>
            <a:ext cx="1588" cy="3125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6" name="Text Box 22"/>
          <p:cNvSpPr txBox="1">
            <a:spLocks noChangeArrowheads="1"/>
          </p:cNvSpPr>
          <p:nvPr/>
        </p:nvSpPr>
        <p:spPr bwMode="auto">
          <a:xfrm>
            <a:off x="3670300" y="4892675"/>
            <a:ext cx="1292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MLD Report</a:t>
            </a:r>
          </a:p>
          <a:p>
            <a:pPr algn="ctr"/>
            <a:r>
              <a:rPr lang="en-US" altLang="zh-CN" sz="1600"/>
              <a:t>(S2,G2)</a:t>
            </a:r>
          </a:p>
        </p:txBody>
      </p:sp>
      <p:sp>
        <p:nvSpPr>
          <p:cNvPr id="24597" name="Line 25"/>
          <p:cNvSpPr>
            <a:spLocks noChangeShapeType="1"/>
          </p:cNvSpPr>
          <p:nvPr/>
        </p:nvSpPr>
        <p:spPr bwMode="auto">
          <a:xfrm>
            <a:off x="3436938" y="5157788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98" name="Text Box 26"/>
          <p:cNvSpPr txBox="1">
            <a:spLocks noChangeArrowheads="1"/>
          </p:cNvSpPr>
          <p:nvPr/>
        </p:nvSpPr>
        <p:spPr bwMode="auto">
          <a:xfrm>
            <a:off x="5237163" y="3797300"/>
            <a:ext cx="1279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MLD Report</a:t>
            </a:r>
          </a:p>
        </p:txBody>
      </p:sp>
      <p:sp>
        <p:nvSpPr>
          <p:cNvPr id="24599" name="Line 27"/>
          <p:cNvSpPr>
            <a:spLocks noChangeShapeType="1"/>
          </p:cNvSpPr>
          <p:nvPr/>
        </p:nvSpPr>
        <p:spPr bwMode="auto">
          <a:xfrm>
            <a:off x="5075238" y="3994150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600" name="Text Box 31"/>
          <p:cNvSpPr txBox="1">
            <a:spLocks noChangeArrowheads="1"/>
          </p:cNvSpPr>
          <p:nvPr/>
        </p:nvSpPr>
        <p:spPr bwMode="auto">
          <a:xfrm>
            <a:off x="5387975" y="3484563"/>
            <a:ext cx="10445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M-Tunnel</a:t>
            </a:r>
          </a:p>
        </p:txBody>
      </p:sp>
      <p:sp>
        <p:nvSpPr>
          <p:cNvPr id="24601" name="Text Box 36"/>
          <p:cNvSpPr txBox="1">
            <a:spLocks noChangeArrowheads="1"/>
          </p:cNvSpPr>
          <p:nvPr/>
        </p:nvSpPr>
        <p:spPr bwMode="auto">
          <a:xfrm>
            <a:off x="2751138" y="3417888"/>
            <a:ext cx="1292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MLD Report</a:t>
            </a:r>
          </a:p>
          <a:p>
            <a:pPr algn="ctr"/>
            <a:r>
              <a:rPr lang="en-US" altLang="zh-CN" sz="1600"/>
              <a:t>(S1,G1)</a:t>
            </a:r>
          </a:p>
        </p:txBody>
      </p:sp>
      <p:sp>
        <p:nvSpPr>
          <p:cNvPr id="24602" name="Line 37"/>
          <p:cNvSpPr>
            <a:spLocks noChangeShapeType="1"/>
          </p:cNvSpPr>
          <p:nvPr/>
        </p:nvSpPr>
        <p:spPr bwMode="auto">
          <a:xfrm flipV="1">
            <a:off x="1835150" y="3706813"/>
            <a:ext cx="3241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603" name="Text Box 40"/>
          <p:cNvSpPr txBox="1">
            <a:spLocks noChangeArrowheads="1"/>
          </p:cNvSpPr>
          <p:nvPr/>
        </p:nvSpPr>
        <p:spPr bwMode="auto">
          <a:xfrm>
            <a:off x="7581900" y="4418013"/>
            <a:ext cx="827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Source</a:t>
            </a:r>
          </a:p>
        </p:txBody>
      </p:sp>
      <p:sp>
        <p:nvSpPr>
          <p:cNvPr id="24604" name="Line 41"/>
          <p:cNvSpPr>
            <a:spLocks noChangeShapeType="1"/>
          </p:cNvSpPr>
          <p:nvPr/>
        </p:nvSpPr>
        <p:spPr bwMode="auto">
          <a:xfrm>
            <a:off x="6732588" y="426720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605" name="Text Box 42"/>
          <p:cNvSpPr txBox="1">
            <a:spLocks noChangeArrowheads="1"/>
          </p:cNvSpPr>
          <p:nvPr/>
        </p:nvSpPr>
        <p:spPr bwMode="auto">
          <a:xfrm>
            <a:off x="6757988" y="3921125"/>
            <a:ext cx="9271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PIM join</a:t>
            </a:r>
          </a:p>
        </p:txBody>
      </p:sp>
      <p:sp>
        <p:nvSpPr>
          <p:cNvPr id="41" name="左矢印 40"/>
          <p:cNvSpPr>
            <a:spLocks noChangeArrowheads="1"/>
          </p:cNvSpPr>
          <p:nvPr/>
        </p:nvSpPr>
        <p:spPr bwMode="auto">
          <a:xfrm>
            <a:off x="5089525" y="4495800"/>
            <a:ext cx="1617663" cy="246063"/>
          </a:xfrm>
          <a:prstGeom prst="leftArrow">
            <a:avLst>
              <a:gd name="adj1" fmla="val 50000"/>
              <a:gd name="adj2" fmla="val 50006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3" name="左矢印 42"/>
          <p:cNvSpPr>
            <a:spLocks noChangeArrowheads="1"/>
          </p:cNvSpPr>
          <p:nvPr/>
        </p:nvSpPr>
        <p:spPr bwMode="auto">
          <a:xfrm>
            <a:off x="6731000" y="4500563"/>
            <a:ext cx="806450" cy="244475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4" name="左矢印 43"/>
          <p:cNvSpPr>
            <a:spLocks noChangeArrowheads="1"/>
          </p:cNvSpPr>
          <p:nvPr/>
        </p:nvSpPr>
        <p:spPr bwMode="auto">
          <a:xfrm>
            <a:off x="1844675" y="5908675"/>
            <a:ext cx="3236913" cy="246063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5" name="左矢印 44"/>
          <p:cNvSpPr>
            <a:spLocks noChangeArrowheads="1"/>
          </p:cNvSpPr>
          <p:nvPr/>
        </p:nvSpPr>
        <p:spPr bwMode="auto">
          <a:xfrm>
            <a:off x="3405188" y="4495800"/>
            <a:ext cx="1662112" cy="244475"/>
          </a:xfrm>
          <a:prstGeom prst="leftArrow">
            <a:avLst>
              <a:gd name="adj1" fmla="val 50000"/>
              <a:gd name="adj2" fmla="val 50015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4610" name="Line 41"/>
          <p:cNvSpPr>
            <a:spLocks noChangeShapeType="1"/>
          </p:cNvSpPr>
          <p:nvPr/>
        </p:nvSpPr>
        <p:spPr bwMode="auto">
          <a:xfrm>
            <a:off x="5067300" y="539273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611" name="Text Box 42"/>
          <p:cNvSpPr txBox="1">
            <a:spLocks noChangeArrowheads="1"/>
          </p:cNvSpPr>
          <p:nvPr/>
        </p:nvSpPr>
        <p:spPr bwMode="auto">
          <a:xfrm>
            <a:off x="5094288" y="5032375"/>
            <a:ext cx="9255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PIM join</a:t>
            </a:r>
          </a:p>
        </p:txBody>
      </p:sp>
      <p:cxnSp>
        <p:nvCxnSpPr>
          <p:cNvPr id="40" name="直線コネクタ 39"/>
          <p:cNvCxnSpPr>
            <a:cxnSpLocks noChangeShapeType="1"/>
          </p:cNvCxnSpPr>
          <p:nvPr/>
        </p:nvCxnSpPr>
        <p:spPr bwMode="auto">
          <a:xfrm>
            <a:off x="5081588" y="5705475"/>
            <a:ext cx="1636712" cy="1588"/>
          </a:xfrm>
          <a:prstGeom prst="line">
            <a:avLst/>
          </a:prstGeom>
          <a:noFill/>
          <a:ln w="254000">
            <a:solidFill>
              <a:srgbClr val="008000">
                <a:alpha val="79999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6" name="左矢印 45"/>
          <p:cNvSpPr>
            <a:spLocks noChangeArrowheads="1"/>
          </p:cNvSpPr>
          <p:nvPr/>
        </p:nvSpPr>
        <p:spPr bwMode="auto">
          <a:xfrm>
            <a:off x="5081588" y="5578475"/>
            <a:ext cx="1617662" cy="246063"/>
          </a:xfrm>
          <a:prstGeom prst="leftArrow">
            <a:avLst>
              <a:gd name="adj1" fmla="val 50000"/>
              <a:gd name="adj2" fmla="val 50006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7" name="左矢印 46"/>
          <p:cNvSpPr>
            <a:spLocks noChangeArrowheads="1"/>
          </p:cNvSpPr>
          <p:nvPr/>
        </p:nvSpPr>
        <p:spPr bwMode="auto">
          <a:xfrm>
            <a:off x="6732588" y="5578475"/>
            <a:ext cx="806450" cy="244475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8" name="左矢印 47"/>
          <p:cNvSpPr>
            <a:spLocks noChangeArrowheads="1"/>
          </p:cNvSpPr>
          <p:nvPr/>
        </p:nvSpPr>
        <p:spPr bwMode="auto">
          <a:xfrm>
            <a:off x="3463925" y="5584825"/>
            <a:ext cx="1617663" cy="246063"/>
          </a:xfrm>
          <a:prstGeom prst="leftArrow">
            <a:avLst>
              <a:gd name="adj1" fmla="val 50000"/>
              <a:gd name="adj2" fmla="val 50006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9" name="左矢印 48"/>
          <p:cNvSpPr>
            <a:spLocks noChangeArrowheads="1"/>
          </p:cNvSpPr>
          <p:nvPr/>
        </p:nvSpPr>
        <p:spPr bwMode="auto">
          <a:xfrm>
            <a:off x="5081588" y="5908675"/>
            <a:ext cx="806450" cy="244475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smtClean="0"/>
              <a:t>Proxy Binding Update with Multicast Extension (PBU-M)</a:t>
            </a:r>
            <a:endParaRPr lang="ja-JP" altLang="en-US" sz="3600" smtClean="0"/>
          </a:p>
        </p:txBody>
      </p:sp>
      <p:sp>
        <p:nvSpPr>
          <p:cNvPr id="2560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12863"/>
          </a:xfrm>
        </p:spPr>
        <p:txBody>
          <a:bodyPr/>
          <a:lstStyle/>
          <a:p>
            <a:r>
              <a:rPr lang="en-US" altLang="ja-JP" sz="3000" smtClean="0"/>
              <a:t>Extension for PMIPv6 [RFC5213]</a:t>
            </a:r>
          </a:p>
          <a:p>
            <a:r>
              <a:rPr lang="en-US" altLang="ja-JP" sz="3000" smtClean="0"/>
              <a:t>New “multicast subscription flag (C)”</a:t>
            </a:r>
          </a:p>
        </p:txBody>
      </p:sp>
      <p:sp>
        <p:nvSpPr>
          <p:cNvPr id="25604" name="スライド番号プレースホル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67215DC-696D-4DAE-B12B-483049D36C53}" type="slidenum">
              <a:rPr lang="ja-JP" altLang="en-US"/>
              <a:pPr/>
              <a:t>11</a:t>
            </a:fld>
            <a:endParaRPr lang="ja-JP" altLang="en-US"/>
          </a:p>
        </p:txBody>
      </p:sp>
      <p:sp>
        <p:nvSpPr>
          <p:cNvPr id="25605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1130300" y="2913063"/>
            <a:ext cx="6972300" cy="321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5607" name="テキスト ボックス 6"/>
          <p:cNvSpPr txBox="1">
            <a:spLocks noChangeArrowheads="1"/>
          </p:cNvSpPr>
          <p:nvPr/>
        </p:nvSpPr>
        <p:spPr bwMode="auto">
          <a:xfrm>
            <a:off x="736600" y="2932113"/>
            <a:ext cx="736600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600">
                <a:latin typeface="ＭＳ ゴシック" charset="-128"/>
                <a:ea typeface="ＭＳ ゴシック" charset="-128"/>
              </a:rPr>
              <a:t> </a:t>
            </a:r>
            <a:r>
              <a:rPr lang="en-US" altLang="ja-JP" sz="1600">
                <a:latin typeface="ＭＳ ゴシック" charset="-128"/>
                <a:ea typeface="ＭＳ ゴシック" charset="-128"/>
              </a:rPr>
              <a:t>    0               1               2               3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0 1 2 3 4 5 6 7 8 9 0 1 2 3 4 5 6 7 8 9 0 1 2 3 4 5 6 7 8 9 0 1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                                +-+-+-+-+-+-+-+-+-+-+-+-+-+-+-+-+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                                |            Sequence #         |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+-+-+-+-+-+-+-+-+-+-+-+-+-+-+-+-+-+-+-+-+-+-+-+-+-+-+-+-+-+-+-+-+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|A|H|L|K|M|R|P|</a:t>
            </a:r>
            <a:r>
              <a:rPr lang="en-US" altLang="ja-JP" sz="1600" b="1">
                <a:solidFill>
                  <a:srgbClr val="FF0000"/>
                </a:solidFill>
                <a:latin typeface="ＭＳ ゴシック" charset="-128"/>
                <a:ea typeface="ＭＳ ゴシック" charset="-128"/>
              </a:rPr>
              <a:t>C</a:t>
            </a:r>
            <a:r>
              <a:rPr lang="en-US" altLang="ja-JP" sz="1600">
                <a:latin typeface="ＭＳ ゴシック" charset="-128"/>
                <a:ea typeface="ＭＳ ゴシック" charset="-128"/>
              </a:rPr>
              <a:t>|   Reserved    |            Lifetime           |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+-+-+-+-+-+-+-+-+-+-+-+-+-+-+-+-+-+-+-+-+-+-+-+-+-+-+-+-+-+-+-+-+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|                                                               |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.                                                               .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.                        Mobility options                       .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.                                                               .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|                                                               |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+-+-+-+-+-+-+-+-+-+-+-+-+-+-+-+-+-+-+-+-+-+-+-+-+-+-+-+-+-+-+-+-+</a:t>
            </a:r>
            <a:endParaRPr lang="ja-JP" altLang="en-US" sz="1600">
              <a:latin typeface="ＭＳ ゴシック" charset="-128"/>
              <a:ea typeface="ＭＳ ゴシック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smtClean="0"/>
              <a:t>Mobility Options in PBU-M</a:t>
            </a:r>
            <a:endParaRPr lang="ja-JP" altLang="en-US" sz="3600" smtClean="0"/>
          </a:p>
        </p:txBody>
      </p:sp>
      <p:sp>
        <p:nvSpPr>
          <p:cNvPr id="26627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12863"/>
          </a:xfrm>
        </p:spPr>
        <p:txBody>
          <a:bodyPr/>
          <a:lstStyle/>
          <a:p>
            <a:r>
              <a:rPr lang="en-US" altLang="ja-JP" sz="3000" smtClean="0"/>
              <a:t>Same format of MLD report and multicast address record defined in MLDv2 [RFC3810]</a:t>
            </a:r>
          </a:p>
        </p:txBody>
      </p:sp>
      <p:sp>
        <p:nvSpPr>
          <p:cNvPr id="26628" name="スライド番号プレースホル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E5277C-0CF6-4CAE-8DC9-30DF6B8814B2}" type="slidenum">
              <a:rPr lang="ja-JP" altLang="en-US"/>
              <a:pPr/>
              <a:t>12</a:t>
            </a:fld>
            <a:endParaRPr lang="ja-JP" altLang="en-US"/>
          </a:p>
        </p:txBody>
      </p:sp>
      <p:sp>
        <p:nvSpPr>
          <p:cNvPr id="26629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1130300" y="2913063"/>
            <a:ext cx="6972300" cy="321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6631" name="テキスト ボックス 6"/>
          <p:cNvSpPr txBox="1">
            <a:spLocks noChangeArrowheads="1"/>
          </p:cNvSpPr>
          <p:nvPr/>
        </p:nvSpPr>
        <p:spPr bwMode="auto">
          <a:xfrm>
            <a:off x="736600" y="2932113"/>
            <a:ext cx="73660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600">
                <a:latin typeface="ＭＳ ゴシック" charset="-128"/>
                <a:ea typeface="ＭＳ ゴシック" charset="-128"/>
              </a:rPr>
              <a:t> </a:t>
            </a:r>
            <a:r>
              <a:rPr lang="en-US" altLang="ja-JP" sz="1600">
                <a:latin typeface="ＭＳ ゴシック" charset="-128"/>
                <a:ea typeface="ＭＳ ゴシック" charset="-128"/>
              </a:rPr>
              <a:t>     0                   1                   2                   3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 0 1 2 3 4 5 6 7 8 9 0 1 2 3 4 5 6 7 8 9 0 1 2 3 4 5 6 7 8 9 0 1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+-+-+-+-+-+-+-+-+-+-+-+-+-+-+-+-+-+-+-+-+-+-+-+-+-+-+-+-+-+-+-+-+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|  Type = 143   |    Reserved   |           Checksum            |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+-+-+-+-+-+-+-+-+-+-+-+-+-+-+-+-+-+-+-+-+-+-+-+-+-+-+-+-+-+-+-+-+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|           Reserved            |Nr of Mcast Address Records (M)|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+-+-+-+-+-+-+-+-+-+-+-+-+-+-+-+-+-+-+-+-+-+-+-+-+-+-+-+-+-+-+-+-+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|                                                               |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.                                                               .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.                  Multicast Address Record [1]                 .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.                                                               .</a:t>
            </a:r>
          </a:p>
          <a:p>
            <a:r>
              <a:rPr lang="en-US" altLang="ja-JP" sz="1600">
                <a:latin typeface="ＭＳ ゴシック" charset="-128"/>
                <a:ea typeface="ＭＳ ゴシック" charset="-128"/>
              </a:rPr>
              <a:t>     |                                                               |</a:t>
            </a:r>
            <a:endParaRPr lang="ja-JP" altLang="en-US" sz="1600">
              <a:latin typeface="ＭＳ ゴシック" charset="-128"/>
              <a:ea typeface="ＭＳ ゴシック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600" smtClean="0"/>
              <a:t>Multicast Context Transfer Data (M-CTD)</a:t>
            </a:r>
            <a:endParaRPr lang="ja-JP" altLang="en-US" sz="3600" smtClean="0"/>
          </a:p>
        </p:txBody>
      </p:sp>
      <p:sp>
        <p:nvSpPr>
          <p:cNvPr id="2765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3000" smtClean="0"/>
              <a:t>Extension for CXTP [RFC4067]</a:t>
            </a:r>
          </a:p>
          <a:p>
            <a:r>
              <a:rPr lang="en-US" altLang="ja-JP" sz="3000" smtClean="0"/>
              <a:t>M-CTD format</a:t>
            </a:r>
          </a:p>
          <a:p>
            <a:pPr lvl="1"/>
            <a:r>
              <a:rPr lang="en-US" altLang="ja-JP" sz="2600" smtClean="0"/>
              <a:t>Receiver address</a:t>
            </a:r>
          </a:p>
          <a:p>
            <a:pPr lvl="2"/>
            <a:r>
              <a:rPr lang="en-US" altLang="ja-JP" sz="2200" smtClean="0"/>
              <a:t>Address of a host sending the Current-State Report</a:t>
            </a:r>
          </a:p>
          <a:p>
            <a:pPr lvl="1"/>
            <a:r>
              <a:rPr lang="en-US" altLang="ja-JP" sz="2600" smtClean="0"/>
              <a:t>Filter mode</a:t>
            </a:r>
          </a:p>
          <a:p>
            <a:pPr lvl="2"/>
            <a:r>
              <a:rPr lang="en-US" altLang="ja-JP" sz="2200" smtClean="0"/>
              <a:t>INCLUDE or EXCLUDE</a:t>
            </a:r>
          </a:p>
          <a:p>
            <a:pPr lvl="1"/>
            <a:r>
              <a:rPr lang="en-US" altLang="ja-JP" sz="2600" smtClean="0"/>
              <a:t>(S,G) the receiver has joined</a:t>
            </a:r>
          </a:p>
          <a:p>
            <a:pPr lvl="2"/>
            <a:r>
              <a:rPr lang="en-US" altLang="ja-JP" sz="2200" smtClean="0"/>
              <a:t>Null source address and multiple source addresses are allowed</a:t>
            </a:r>
            <a:endParaRPr lang="ja-JP" altLang="en-US" sz="2200" smtClean="0"/>
          </a:p>
        </p:txBody>
      </p:sp>
      <p:sp>
        <p:nvSpPr>
          <p:cNvPr id="27652" name="スライド番号プレースホル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34BC3AF-CB69-4EF2-A196-1127D4C00EC9}" type="slidenum">
              <a:rPr lang="ja-JP" altLang="en-US"/>
              <a:pPr/>
              <a:t>13</a:t>
            </a:fld>
            <a:endParaRPr lang="ja-JP" altLang="en-US"/>
          </a:p>
        </p:txBody>
      </p:sp>
      <p:sp>
        <p:nvSpPr>
          <p:cNvPr id="27653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直線コネクタ 37"/>
          <p:cNvCxnSpPr>
            <a:cxnSpLocks noChangeShapeType="1"/>
          </p:cNvCxnSpPr>
          <p:nvPr/>
        </p:nvCxnSpPr>
        <p:spPr bwMode="auto">
          <a:xfrm>
            <a:off x="3424238" y="3757613"/>
            <a:ext cx="3282950" cy="1587"/>
          </a:xfrm>
          <a:prstGeom prst="line">
            <a:avLst/>
          </a:prstGeom>
          <a:noFill/>
          <a:ln w="254000">
            <a:solidFill>
              <a:srgbClr val="008000">
                <a:alpha val="79999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7" name="直線コネクタ 36"/>
          <p:cNvCxnSpPr>
            <a:cxnSpLocks noChangeShapeType="1"/>
          </p:cNvCxnSpPr>
          <p:nvPr/>
        </p:nvCxnSpPr>
        <p:spPr bwMode="auto">
          <a:xfrm>
            <a:off x="5091113" y="6145213"/>
            <a:ext cx="1636712" cy="1587"/>
          </a:xfrm>
          <a:prstGeom prst="line">
            <a:avLst/>
          </a:prstGeom>
          <a:noFill/>
          <a:ln w="254000">
            <a:solidFill>
              <a:srgbClr val="008000">
                <a:alpha val="79999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867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Basic Handover Scenario – Ex.1</a:t>
            </a:r>
            <a:endParaRPr lang="ja-JP" altLang="en-US" smtClean="0"/>
          </a:p>
        </p:txBody>
      </p:sp>
      <p:sp>
        <p:nvSpPr>
          <p:cNvPr id="2765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2550"/>
            <a:ext cx="8229600" cy="11144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ja-JP" sz="2500" smtClean="0"/>
              <a:t>MAG acts as an MLD proxy, and LMA acts as a PIM-SM router</a:t>
            </a:r>
          </a:p>
          <a:p>
            <a:pPr>
              <a:lnSpc>
                <a:spcPct val="80000"/>
              </a:lnSpc>
            </a:pPr>
            <a:r>
              <a:rPr lang="en-US" altLang="ja-JP" sz="2500" smtClean="0"/>
              <a:t>Handover with CXTP</a:t>
            </a:r>
          </a:p>
          <a:p>
            <a:pPr>
              <a:lnSpc>
                <a:spcPct val="80000"/>
              </a:lnSpc>
            </a:pPr>
            <a:endParaRPr lang="ja-JP" altLang="en-US" sz="2500" smtClean="0"/>
          </a:p>
        </p:txBody>
      </p:sp>
      <p:sp>
        <p:nvSpPr>
          <p:cNvPr id="28678" name="スライド番号プレースホルダ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E11786C-4034-4315-AAFF-376D9B459ABE}" type="slidenum">
              <a:rPr lang="ja-JP" altLang="en-US"/>
              <a:pPr/>
              <a:t>14</a:t>
            </a:fld>
            <a:endParaRPr lang="ja-JP" altLang="en-US"/>
          </a:p>
        </p:txBody>
      </p:sp>
      <p:sp>
        <p:nvSpPr>
          <p:cNvPr id="28679" name="Rectangle 4"/>
          <p:cNvSpPr>
            <a:spLocks noChangeArrowheads="1"/>
          </p:cNvSpPr>
          <p:nvPr/>
        </p:nvSpPr>
        <p:spPr bwMode="auto">
          <a:xfrm>
            <a:off x="1574800" y="2551113"/>
            <a:ext cx="6492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680" name="Text Box 5"/>
          <p:cNvSpPr txBox="1">
            <a:spLocks noChangeArrowheads="1"/>
          </p:cNvSpPr>
          <p:nvPr/>
        </p:nvSpPr>
        <p:spPr bwMode="auto">
          <a:xfrm>
            <a:off x="1611313" y="2522538"/>
            <a:ext cx="5032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MN</a:t>
            </a:r>
          </a:p>
        </p:txBody>
      </p:sp>
      <p:sp>
        <p:nvSpPr>
          <p:cNvPr id="28681" name="Rectangle 6"/>
          <p:cNvSpPr>
            <a:spLocks noChangeArrowheads="1"/>
          </p:cNvSpPr>
          <p:nvPr/>
        </p:nvSpPr>
        <p:spPr bwMode="auto">
          <a:xfrm>
            <a:off x="3090863" y="2551113"/>
            <a:ext cx="649287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682" name="Text Box 7"/>
          <p:cNvSpPr txBox="1">
            <a:spLocks noChangeArrowheads="1"/>
          </p:cNvSpPr>
          <p:nvPr/>
        </p:nvSpPr>
        <p:spPr bwMode="auto">
          <a:xfrm>
            <a:off x="3060700" y="2522538"/>
            <a:ext cx="7651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pMAG</a:t>
            </a:r>
          </a:p>
        </p:txBody>
      </p:sp>
      <p:sp>
        <p:nvSpPr>
          <p:cNvPr id="28683" name="Rectangle 10"/>
          <p:cNvSpPr>
            <a:spLocks noChangeArrowheads="1"/>
          </p:cNvSpPr>
          <p:nvPr/>
        </p:nvSpPr>
        <p:spPr bwMode="auto">
          <a:xfrm>
            <a:off x="4783138" y="2551113"/>
            <a:ext cx="649287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684" name="Text Box 11"/>
          <p:cNvSpPr txBox="1">
            <a:spLocks noChangeArrowheads="1"/>
          </p:cNvSpPr>
          <p:nvPr/>
        </p:nvSpPr>
        <p:spPr bwMode="auto">
          <a:xfrm>
            <a:off x="4746625" y="2522538"/>
            <a:ext cx="7667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nMAG</a:t>
            </a:r>
          </a:p>
        </p:txBody>
      </p:sp>
      <p:sp>
        <p:nvSpPr>
          <p:cNvPr id="28685" name="Rectangle 12"/>
          <p:cNvSpPr>
            <a:spLocks noChangeArrowheads="1"/>
          </p:cNvSpPr>
          <p:nvPr/>
        </p:nvSpPr>
        <p:spPr bwMode="auto">
          <a:xfrm>
            <a:off x="6426200" y="2578100"/>
            <a:ext cx="6492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686" name="Text Box 13"/>
          <p:cNvSpPr txBox="1">
            <a:spLocks noChangeArrowheads="1"/>
          </p:cNvSpPr>
          <p:nvPr/>
        </p:nvSpPr>
        <p:spPr bwMode="auto">
          <a:xfrm>
            <a:off x="6442075" y="2549525"/>
            <a:ext cx="6016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LMA</a:t>
            </a:r>
          </a:p>
        </p:txBody>
      </p:sp>
      <p:sp>
        <p:nvSpPr>
          <p:cNvPr id="28687" name="Line 14"/>
          <p:cNvSpPr>
            <a:spLocks noChangeShapeType="1"/>
          </p:cNvSpPr>
          <p:nvPr/>
        </p:nvSpPr>
        <p:spPr bwMode="auto">
          <a:xfrm flipH="1">
            <a:off x="1833563" y="2811463"/>
            <a:ext cx="12700" cy="3913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8" name="Line 15"/>
          <p:cNvSpPr>
            <a:spLocks noChangeShapeType="1"/>
          </p:cNvSpPr>
          <p:nvPr/>
        </p:nvSpPr>
        <p:spPr bwMode="auto">
          <a:xfrm flipH="1">
            <a:off x="3411538" y="2811463"/>
            <a:ext cx="19050" cy="3910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9" name="Line 16"/>
          <p:cNvSpPr>
            <a:spLocks noChangeShapeType="1"/>
          </p:cNvSpPr>
          <p:nvPr/>
        </p:nvSpPr>
        <p:spPr bwMode="auto">
          <a:xfrm>
            <a:off x="5086350" y="2811463"/>
            <a:ext cx="23813" cy="3913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0" name="Line 17"/>
          <p:cNvSpPr>
            <a:spLocks noChangeShapeType="1"/>
          </p:cNvSpPr>
          <p:nvPr/>
        </p:nvSpPr>
        <p:spPr bwMode="auto">
          <a:xfrm>
            <a:off x="6729413" y="2811463"/>
            <a:ext cx="7937" cy="3913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1" name="Text Box 36"/>
          <p:cNvSpPr txBox="1">
            <a:spLocks noChangeArrowheads="1"/>
          </p:cNvSpPr>
          <p:nvPr/>
        </p:nvSpPr>
        <p:spPr bwMode="auto">
          <a:xfrm>
            <a:off x="2032000" y="2867025"/>
            <a:ext cx="12906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MLD Report</a:t>
            </a:r>
          </a:p>
          <a:p>
            <a:pPr algn="ctr"/>
            <a:r>
              <a:rPr lang="en-US" altLang="zh-CN" sz="1600"/>
              <a:t>(S1,G1)</a:t>
            </a:r>
          </a:p>
        </p:txBody>
      </p:sp>
      <p:sp>
        <p:nvSpPr>
          <p:cNvPr id="28692" name="Line 37"/>
          <p:cNvSpPr>
            <a:spLocks noChangeShapeType="1"/>
          </p:cNvSpPr>
          <p:nvPr/>
        </p:nvSpPr>
        <p:spPr bwMode="auto">
          <a:xfrm flipV="1">
            <a:off x="1833563" y="3168650"/>
            <a:ext cx="157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3" name="Line 41"/>
          <p:cNvSpPr>
            <a:spLocks noChangeShapeType="1"/>
          </p:cNvSpPr>
          <p:nvPr/>
        </p:nvSpPr>
        <p:spPr bwMode="auto">
          <a:xfrm>
            <a:off x="6731000" y="341312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4" name="Text Box 42"/>
          <p:cNvSpPr txBox="1">
            <a:spLocks noChangeArrowheads="1"/>
          </p:cNvSpPr>
          <p:nvPr/>
        </p:nvSpPr>
        <p:spPr bwMode="auto">
          <a:xfrm>
            <a:off x="6756400" y="3052763"/>
            <a:ext cx="9271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PIM join</a:t>
            </a:r>
          </a:p>
        </p:txBody>
      </p:sp>
      <p:sp>
        <p:nvSpPr>
          <p:cNvPr id="41" name="左矢印 40"/>
          <p:cNvSpPr>
            <a:spLocks noChangeArrowheads="1"/>
          </p:cNvSpPr>
          <p:nvPr/>
        </p:nvSpPr>
        <p:spPr bwMode="auto">
          <a:xfrm>
            <a:off x="3405188" y="3632200"/>
            <a:ext cx="3313112" cy="246063"/>
          </a:xfrm>
          <a:prstGeom prst="leftArrow">
            <a:avLst>
              <a:gd name="adj1" fmla="val 50000"/>
              <a:gd name="adj2" fmla="val 49993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3" name="左矢印 42"/>
          <p:cNvSpPr>
            <a:spLocks noChangeArrowheads="1"/>
          </p:cNvSpPr>
          <p:nvPr/>
        </p:nvSpPr>
        <p:spPr bwMode="auto">
          <a:xfrm>
            <a:off x="6727825" y="3633788"/>
            <a:ext cx="806450" cy="244475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4" name="左矢印 43"/>
          <p:cNvSpPr>
            <a:spLocks noChangeArrowheads="1"/>
          </p:cNvSpPr>
          <p:nvPr/>
        </p:nvSpPr>
        <p:spPr bwMode="auto">
          <a:xfrm>
            <a:off x="1849438" y="6024563"/>
            <a:ext cx="3236912" cy="246062"/>
          </a:xfrm>
          <a:prstGeom prst="leftArrow">
            <a:avLst>
              <a:gd name="adj1" fmla="val 50000"/>
              <a:gd name="adj2" fmla="val 50001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9" name="左矢印 38"/>
          <p:cNvSpPr>
            <a:spLocks noChangeArrowheads="1"/>
          </p:cNvSpPr>
          <p:nvPr/>
        </p:nvSpPr>
        <p:spPr bwMode="auto">
          <a:xfrm>
            <a:off x="5110163" y="6024563"/>
            <a:ext cx="1616075" cy="244475"/>
          </a:xfrm>
          <a:prstGeom prst="leftArrow">
            <a:avLst>
              <a:gd name="adj1" fmla="val 50000"/>
              <a:gd name="adj2" fmla="val 50006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8699" name="Text Box 36"/>
          <p:cNvSpPr txBox="1">
            <a:spLocks noChangeArrowheads="1"/>
          </p:cNvSpPr>
          <p:nvPr/>
        </p:nvSpPr>
        <p:spPr bwMode="auto">
          <a:xfrm>
            <a:off x="1439863" y="3846513"/>
            <a:ext cx="835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Detach</a:t>
            </a:r>
          </a:p>
          <a:p>
            <a:pPr algn="ctr"/>
            <a:endParaRPr lang="en-US" altLang="zh-CN" sz="800"/>
          </a:p>
          <a:p>
            <a:pPr algn="ctr"/>
            <a:r>
              <a:rPr lang="en-US" altLang="zh-CN" sz="1600"/>
              <a:t>Attach</a:t>
            </a:r>
          </a:p>
        </p:txBody>
      </p:sp>
      <p:sp>
        <p:nvSpPr>
          <p:cNvPr id="42" name="左矢印 41"/>
          <p:cNvSpPr>
            <a:spLocks noChangeArrowheads="1"/>
          </p:cNvSpPr>
          <p:nvPr/>
        </p:nvSpPr>
        <p:spPr bwMode="auto">
          <a:xfrm>
            <a:off x="1846263" y="3636963"/>
            <a:ext cx="1565275" cy="244475"/>
          </a:xfrm>
          <a:prstGeom prst="leftArrow">
            <a:avLst>
              <a:gd name="adj1" fmla="val 50000"/>
              <a:gd name="adj2" fmla="val 50005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8701" name="Line 37"/>
          <p:cNvSpPr>
            <a:spLocks noChangeShapeType="1"/>
          </p:cNvSpPr>
          <p:nvPr/>
        </p:nvSpPr>
        <p:spPr bwMode="auto">
          <a:xfrm flipV="1">
            <a:off x="1852613" y="4656138"/>
            <a:ext cx="3241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02" name="Text Box 36"/>
          <p:cNvSpPr txBox="1">
            <a:spLocks noChangeArrowheads="1"/>
          </p:cNvSpPr>
          <p:nvPr/>
        </p:nvSpPr>
        <p:spPr bwMode="auto">
          <a:xfrm>
            <a:off x="3190875" y="4341813"/>
            <a:ext cx="4699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RS</a:t>
            </a:r>
          </a:p>
        </p:txBody>
      </p:sp>
      <p:cxnSp>
        <p:nvCxnSpPr>
          <p:cNvPr id="49" name="直線矢印コネクタ 48"/>
          <p:cNvCxnSpPr/>
          <p:nvPr/>
        </p:nvCxnSpPr>
        <p:spPr>
          <a:xfrm rot="10800000">
            <a:off x="3435350" y="4883150"/>
            <a:ext cx="1639888" cy="1588"/>
          </a:xfrm>
          <a:prstGeom prst="straightConnector1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704" name="Text Box 36"/>
          <p:cNvSpPr txBox="1">
            <a:spLocks noChangeArrowheads="1"/>
          </p:cNvSpPr>
          <p:nvPr/>
        </p:nvSpPr>
        <p:spPr bwMode="auto">
          <a:xfrm>
            <a:off x="3857625" y="4597400"/>
            <a:ext cx="892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CT-Req</a:t>
            </a:r>
          </a:p>
        </p:txBody>
      </p:sp>
      <p:cxnSp>
        <p:nvCxnSpPr>
          <p:cNvPr id="51" name="直線矢印コネクタ 50"/>
          <p:cNvCxnSpPr/>
          <p:nvPr/>
        </p:nvCxnSpPr>
        <p:spPr>
          <a:xfrm rot="10800000">
            <a:off x="3429000" y="5159375"/>
            <a:ext cx="1639888" cy="1588"/>
          </a:xfrm>
          <a:prstGeom prst="straightConnector1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706" name="Text Box 36"/>
          <p:cNvSpPr txBox="1">
            <a:spLocks noChangeArrowheads="1"/>
          </p:cNvSpPr>
          <p:nvPr/>
        </p:nvSpPr>
        <p:spPr bwMode="auto">
          <a:xfrm>
            <a:off x="3878263" y="4862513"/>
            <a:ext cx="8461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CXTP</a:t>
            </a:r>
          </a:p>
          <a:p>
            <a:pPr algn="ctr"/>
            <a:r>
              <a:rPr lang="en-US" altLang="zh-CN" sz="1600"/>
              <a:t>M-CTD</a:t>
            </a:r>
          </a:p>
        </p:txBody>
      </p:sp>
      <p:sp>
        <p:nvSpPr>
          <p:cNvPr id="28707" name="Line 27"/>
          <p:cNvSpPr>
            <a:spLocks noChangeShapeType="1"/>
          </p:cNvSpPr>
          <p:nvPr/>
        </p:nvSpPr>
        <p:spPr bwMode="auto">
          <a:xfrm>
            <a:off x="5100638" y="5391150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08" name="Text Box 36"/>
          <p:cNvSpPr txBox="1">
            <a:spLocks noChangeArrowheads="1"/>
          </p:cNvSpPr>
          <p:nvPr/>
        </p:nvSpPr>
        <p:spPr bwMode="auto">
          <a:xfrm>
            <a:off x="5267325" y="4833938"/>
            <a:ext cx="1336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PBU-M with</a:t>
            </a:r>
          </a:p>
          <a:p>
            <a:pPr algn="ctr"/>
            <a:r>
              <a:rPr lang="en-US" altLang="zh-CN" sz="1600"/>
              <a:t>MLD Record</a:t>
            </a:r>
          </a:p>
        </p:txBody>
      </p:sp>
      <p:sp>
        <p:nvSpPr>
          <p:cNvPr id="28709" name="Line 27"/>
          <p:cNvSpPr>
            <a:spLocks noChangeShapeType="1"/>
          </p:cNvSpPr>
          <p:nvPr/>
        </p:nvSpPr>
        <p:spPr bwMode="auto">
          <a:xfrm>
            <a:off x="5080000" y="5683250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0" name="Text Box 36"/>
          <p:cNvSpPr txBox="1">
            <a:spLocks noChangeArrowheads="1"/>
          </p:cNvSpPr>
          <p:nvPr/>
        </p:nvSpPr>
        <p:spPr bwMode="auto">
          <a:xfrm>
            <a:off x="5629275" y="5372100"/>
            <a:ext cx="584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PBA</a:t>
            </a:r>
          </a:p>
        </p:txBody>
      </p:sp>
      <p:sp>
        <p:nvSpPr>
          <p:cNvPr id="28711" name="Line 37"/>
          <p:cNvSpPr>
            <a:spLocks noChangeShapeType="1"/>
          </p:cNvSpPr>
          <p:nvPr/>
        </p:nvSpPr>
        <p:spPr bwMode="auto">
          <a:xfrm flipV="1">
            <a:off x="1831975" y="5895975"/>
            <a:ext cx="3241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2" name="Text Box 36"/>
          <p:cNvSpPr txBox="1">
            <a:spLocks noChangeArrowheads="1"/>
          </p:cNvSpPr>
          <p:nvPr/>
        </p:nvSpPr>
        <p:spPr bwMode="auto">
          <a:xfrm>
            <a:off x="3187700" y="5568950"/>
            <a:ext cx="4667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RA</a:t>
            </a:r>
          </a:p>
        </p:txBody>
      </p:sp>
      <p:cxnSp>
        <p:nvCxnSpPr>
          <p:cNvPr id="59" name="直線コネクタ 58"/>
          <p:cNvCxnSpPr>
            <a:cxnSpLocks noChangeShapeType="1"/>
          </p:cNvCxnSpPr>
          <p:nvPr/>
        </p:nvCxnSpPr>
        <p:spPr bwMode="auto">
          <a:xfrm>
            <a:off x="3438525" y="3260725"/>
            <a:ext cx="3282950" cy="1588"/>
          </a:xfrm>
          <a:prstGeom prst="line">
            <a:avLst/>
          </a:prstGeom>
          <a:noFill/>
          <a:ln w="254000">
            <a:solidFill>
              <a:srgbClr val="008000">
                <a:alpha val="79999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61" name="右矢印 60"/>
          <p:cNvSpPr>
            <a:spLocks noChangeArrowheads="1"/>
          </p:cNvSpPr>
          <p:nvPr/>
        </p:nvSpPr>
        <p:spPr bwMode="auto">
          <a:xfrm>
            <a:off x="3443288" y="3140075"/>
            <a:ext cx="3279775" cy="244475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8715" name="Text Box 36"/>
          <p:cNvSpPr txBox="1">
            <a:spLocks noChangeArrowheads="1"/>
          </p:cNvSpPr>
          <p:nvPr/>
        </p:nvSpPr>
        <p:spPr bwMode="auto">
          <a:xfrm>
            <a:off x="4435475" y="2855913"/>
            <a:ext cx="129063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MLD Report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Basic Handover Scenario – Ex.2</a:t>
            </a:r>
            <a:endParaRPr lang="ja-JP" altLang="en-US" smtClean="0"/>
          </a:p>
        </p:txBody>
      </p:sp>
      <p:sp>
        <p:nvSpPr>
          <p:cNvPr id="2765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96988"/>
            <a:ext cx="8229600" cy="146843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ja-JP" sz="2500" smtClean="0"/>
              <a:t>Both MAG and LMA acts as a PIM-SM router</a:t>
            </a:r>
          </a:p>
          <a:p>
            <a:pPr lvl="1">
              <a:lnSpc>
                <a:spcPct val="80000"/>
              </a:lnSpc>
            </a:pPr>
            <a:r>
              <a:rPr lang="en-US" altLang="ja-JP" sz="2200" smtClean="0"/>
              <a:t>RPF IF for (S1,G1) is pMAG’s physical IF</a:t>
            </a:r>
          </a:p>
          <a:p>
            <a:pPr lvl="1">
              <a:lnSpc>
                <a:spcPct val="80000"/>
              </a:lnSpc>
            </a:pPr>
            <a:r>
              <a:rPr lang="en-US" altLang="ja-JP" sz="2200" smtClean="0"/>
              <a:t>RPF IF to (S1,G1) is nMAG’s M-Tunnel IF</a:t>
            </a:r>
          </a:p>
          <a:p>
            <a:pPr>
              <a:lnSpc>
                <a:spcPct val="80000"/>
              </a:lnSpc>
            </a:pPr>
            <a:r>
              <a:rPr lang="en-US" altLang="ja-JP" sz="2500" smtClean="0"/>
              <a:t>Handover with Policy Profile (no CXTP)</a:t>
            </a:r>
          </a:p>
          <a:p>
            <a:pPr>
              <a:lnSpc>
                <a:spcPct val="80000"/>
              </a:lnSpc>
            </a:pPr>
            <a:endParaRPr lang="ja-JP" altLang="en-US" sz="2500" smtClean="0"/>
          </a:p>
        </p:txBody>
      </p:sp>
      <p:sp>
        <p:nvSpPr>
          <p:cNvPr id="30724" name="スライド番号プレースホルダ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8D823CF-612E-4683-80C8-5FADE2AA34EA}" type="slidenum">
              <a:rPr lang="ja-JP" altLang="en-US"/>
              <a:pPr/>
              <a:t>15</a:t>
            </a:fld>
            <a:endParaRPr lang="ja-JP" altLang="en-US"/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1574800" y="2822575"/>
            <a:ext cx="6492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1611313" y="2794000"/>
            <a:ext cx="5032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MN</a:t>
            </a:r>
          </a:p>
        </p:txBody>
      </p: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3090863" y="2822575"/>
            <a:ext cx="64928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8" name="Text Box 7"/>
          <p:cNvSpPr txBox="1">
            <a:spLocks noChangeArrowheads="1"/>
          </p:cNvSpPr>
          <p:nvPr/>
        </p:nvSpPr>
        <p:spPr bwMode="auto">
          <a:xfrm>
            <a:off x="3060700" y="2794000"/>
            <a:ext cx="765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pMAG</a:t>
            </a:r>
          </a:p>
        </p:txBody>
      </p:sp>
      <p:sp>
        <p:nvSpPr>
          <p:cNvPr id="30729" name="Rectangle 10"/>
          <p:cNvSpPr>
            <a:spLocks noChangeArrowheads="1"/>
          </p:cNvSpPr>
          <p:nvPr/>
        </p:nvSpPr>
        <p:spPr bwMode="auto">
          <a:xfrm>
            <a:off x="4783138" y="2822575"/>
            <a:ext cx="64928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30" name="Text Box 11"/>
          <p:cNvSpPr txBox="1">
            <a:spLocks noChangeArrowheads="1"/>
          </p:cNvSpPr>
          <p:nvPr/>
        </p:nvSpPr>
        <p:spPr bwMode="auto">
          <a:xfrm>
            <a:off x="4746625" y="2794000"/>
            <a:ext cx="7667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nMAG</a:t>
            </a:r>
          </a:p>
        </p:txBody>
      </p:sp>
      <p:sp>
        <p:nvSpPr>
          <p:cNvPr id="30731" name="Rectangle 12"/>
          <p:cNvSpPr>
            <a:spLocks noChangeArrowheads="1"/>
          </p:cNvSpPr>
          <p:nvPr/>
        </p:nvSpPr>
        <p:spPr bwMode="auto">
          <a:xfrm>
            <a:off x="6426200" y="2849563"/>
            <a:ext cx="649288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32" name="Text Box 13"/>
          <p:cNvSpPr txBox="1">
            <a:spLocks noChangeArrowheads="1"/>
          </p:cNvSpPr>
          <p:nvPr/>
        </p:nvSpPr>
        <p:spPr bwMode="auto">
          <a:xfrm>
            <a:off x="6442075" y="2820988"/>
            <a:ext cx="6016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LMA</a:t>
            </a:r>
          </a:p>
        </p:txBody>
      </p:sp>
      <p:sp>
        <p:nvSpPr>
          <p:cNvPr id="30733" name="Line 14"/>
          <p:cNvSpPr>
            <a:spLocks noChangeShapeType="1"/>
          </p:cNvSpPr>
          <p:nvPr/>
        </p:nvSpPr>
        <p:spPr bwMode="auto">
          <a:xfrm flipH="1">
            <a:off x="1833563" y="3082925"/>
            <a:ext cx="12700" cy="3681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4" name="Line 15"/>
          <p:cNvSpPr>
            <a:spLocks noChangeShapeType="1"/>
          </p:cNvSpPr>
          <p:nvPr/>
        </p:nvSpPr>
        <p:spPr bwMode="auto">
          <a:xfrm flipH="1">
            <a:off x="3430588" y="3082925"/>
            <a:ext cx="0" cy="3681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5" name="Line 16"/>
          <p:cNvSpPr>
            <a:spLocks noChangeShapeType="1"/>
          </p:cNvSpPr>
          <p:nvPr/>
        </p:nvSpPr>
        <p:spPr bwMode="auto">
          <a:xfrm flipH="1">
            <a:off x="5080000" y="3082925"/>
            <a:ext cx="6350" cy="3681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6" name="Line 17"/>
          <p:cNvSpPr>
            <a:spLocks noChangeShapeType="1"/>
          </p:cNvSpPr>
          <p:nvPr/>
        </p:nvSpPr>
        <p:spPr bwMode="auto">
          <a:xfrm flipH="1">
            <a:off x="6726238" y="3082925"/>
            <a:ext cx="3175" cy="3681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7" name="Text Box 36"/>
          <p:cNvSpPr txBox="1">
            <a:spLocks noChangeArrowheads="1"/>
          </p:cNvSpPr>
          <p:nvPr/>
        </p:nvSpPr>
        <p:spPr bwMode="auto">
          <a:xfrm>
            <a:off x="2032000" y="3179763"/>
            <a:ext cx="12906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MLD Report</a:t>
            </a:r>
          </a:p>
          <a:p>
            <a:pPr algn="ctr"/>
            <a:r>
              <a:rPr lang="en-US" altLang="zh-CN" sz="1600"/>
              <a:t>(S1,G1)</a:t>
            </a:r>
          </a:p>
        </p:txBody>
      </p:sp>
      <p:sp>
        <p:nvSpPr>
          <p:cNvPr id="30738" name="Line 37"/>
          <p:cNvSpPr>
            <a:spLocks noChangeShapeType="1"/>
          </p:cNvSpPr>
          <p:nvPr/>
        </p:nvSpPr>
        <p:spPr bwMode="auto">
          <a:xfrm flipV="1">
            <a:off x="1833563" y="3482975"/>
            <a:ext cx="157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39" name="Line 41"/>
          <p:cNvSpPr>
            <a:spLocks noChangeShapeType="1"/>
          </p:cNvSpPr>
          <p:nvPr/>
        </p:nvSpPr>
        <p:spPr bwMode="auto">
          <a:xfrm>
            <a:off x="3436938" y="360362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40" name="Text Box 42"/>
          <p:cNvSpPr txBox="1">
            <a:spLocks noChangeArrowheads="1"/>
          </p:cNvSpPr>
          <p:nvPr/>
        </p:nvSpPr>
        <p:spPr bwMode="auto">
          <a:xfrm>
            <a:off x="3462338" y="3243263"/>
            <a:ext cx="9271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PIM join</a:t>
            </a:r>
          </a:p>
        </p:txBody>
      </p:sp>
      <p:sp>
        <p:nvSpPr>
          <p:cNvPr id="44" name="左矢印 43"/>
          <p:cNvSpPr>
            <a:spLocks noChangeArrowheads="1"/>
          </p:cNvSpPr>
          <p:nvPr/>
        </p:nvSpPr>
        <p:spPr bwMode="auto">
          <a:xfrm>
            <a:off x="1858963" y="6245225"/>
            <a:ext cx="3236912" cy="246063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0742" name="Text Box 36"/>
          <p:cNvSpPr txBox="1">
            <a:spLocks noChangeArrowheads="1"/>
          </p:cNvSpPr>
          <p:nvPr/>
        </p:nvSpPr>
        <p:spPr bwMode="auto">
          <a:xfrm>
            <a:off x="1439863" y="3967163"/>
            <a:ext cx="835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Detach</a:t>
            </a:r>
          </a:p>
          <a:p>
            <a:pPr algn="ctr"/>
            <a:endParaRPr lang="en-US" altLang="zh-CN" sz="800"/>
          </a:p>
          <a:p>
            <a:pPr algn="ctr"/>
            <a:r>
              <a:rPr lang="en-US" altLang="zh-CN" sz="1600"/>
              <a:t>Attach</a:t>
            </a:r>
          </a:p>
        </p:txBody>
      </p:sp>
      <p:sp>
        <p:nvSpPr>
          <p:cNvPr id="30743" name="Line 37"/>
          <p:cNvSpPr>
            <a:spLocks noChangeShapeType="1"/>
          </p:cNvSpPr>
          <p:nvPr/>
        </p:nvSpPr>
        <p:spPr bwMode="auto">
          <a:xfrm flipV="1">
            <a:off x="1852613" y="4887913"/>
            <a:ext cx="3241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44" name="Text Box 36"/>
          <p:cNvSpPr txBox="1">
            <a:spLocks noChangeArrowheads="1"/>
          </p:cNvSpPr>
          <p:nvPr/>
        </p:nvSpPr>
        <p:spPr bwMode="auto">
          <a:xfrm>
            <a:off x="3190875" y="4572000"/>
            <a:ext cx="469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RS</a:t>
            </a:r>
          </a:p>
        </p:txBody>
      </p:sp>
      <p:sp>
        <p:nvSpPr>
          <p:cNvPr id="30745" name="Line 27"/>
          <p:cNvSpPr>
            <a:spLocks noChangeShapeType="1"/>
          </p:cNvSpPr>
          <p:nvPr/>
        </p:nvSpPr>
        <p:spPr bwMode="auto">
          <a:xfrm>
            <a:off x="5100638" y="5305425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46" name="Line 27"/>
          <p:cNvSpPr>
            <a:spLocks noChangeShapeType="1"/>
          </p:cNvSpPr>
          <p:nvPr/>
        </p:nvSpPr>
        <p:spPr bwMode="auto">
          <a:xfrm>
            <a:off x="5080000" y="5597525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47" name="Text Box 36"/>
          <p:cNvSpPr txBox="1">
            <a:spLocks noChangeArrowheads="1"/>
          </p:cNvSpPr>
          <p:nvPr/>
        </p:nvSpPr>
        <p:spPr bwMode="auto">
          <a:xfrm>
            <a:off x="5629275" y="5286375"/>
            <a:ext cx="584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PBA</a:t>
            </a:r>
          </a:p>
        </p:txBody>
      </p:sp>
      <p:sp>
        <p:nvSpPr>
          <p:cNvPr id="30748" name="Line 37"/>
          <p:cNvSpPr>
            <a:spLocks noChangeShapeType="1"/>
          </p:cNvSpPr>
          <p:nvPr/>
        </p:nvSpPr>
        <p:spPr bwMode="auto">
          <a:xfrm flipV="1">
            <a:off x="1852613" y="5951538"/>
            <a:ext cx="3241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49" name="Text Box 36"/>
          <p:cNvSpPr txBox="1">
            <a:spLocks noChangeArrowheads="1"/>
          </p:cNvSpPr>
          <p:nvPr/>
        </p:nvSpPr>
        <p:spPr bwMode="auto">
          <a:xfrm>
            <a:off x="3208338" y="5626100"/>
            <a:ext cx="4667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RA</a:t>
            </a:r>
          </a:p>
        </p:txBody>
      </p:sp>
      <p:sp>
        <p:nvSpPr>
          <p:cNvPr id="30750" name="テキスト ボックス 44"/>
          <p:cNvSpPr txBox="1">
            <a:spLocks noChangeArrowheads="1"/>
          </p:cNvSpPr>
          <p:nvPr/>
        </p:nvSpPr>
        <p:spPr bwMode="auto">
          <a:xfrm>
            <a:off x="3760788" y="4256088"/>
            <a:ext cx="2670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600"/>
              <a:t>     MN attachment event</a:t>
            </a:r>
          </a:p>
          <a:p>
            <a:r>
              <a:rPr lang="en-US" altLang="ja-JP" sz="1600"/>
              <a:t>(Acquire MN-Id and Profile)</a:t>
            </a:r>
            <a:endParaRPr lang="ja-JP" altLang="en-US" sz="1600"/>
          </a:p>
        </p:txBody>
      </p:sp>
      <p:sp>
        <p:nvSpPr>
          <p:cNvPr id="30751" name="Line 41"/>
          <p:cNvSpPr>
            <a:spLocks noChangeShapeType="1"/>
          </p:cNvSpPr>
          <p:nvPr/>
        </p:nvSpPr>
        <p:spPr bwMode="auto">
          <a:xfrm>
            <a:off x="6732588" y="581660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52" name="Text Box 42"/>
          <p:cNvSpPr txBox="1">
            <a:spLocks noChangeArrowheads="1"/>
          </p:cNvSpPr>
          <p:nvPr/>
        </p:nvSpPr>
        <p:spPr bwMode="auto">
          <a:xfrm>
            <a:off x="6757988" y="5456238"/>
            <a:ext cx="9271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PIM join</a:t>
            </a:r>
          </a:p>
        </p:txBody>
      </p:sp>
      <p:sp>
        <p:nvSpPr>
          <p:cNvPr id="30753" name="Text Box 36"/>
          <p:cNvSpPr txBox="1">
            <a:spLocks noChangeArrowheads="1"/>
          </p:cNvSpPr>
          <p:nvPr/>
        </p:nvSpPr>
        <p:spPr bwMode="auto">
          <a:xfrm>
            <a:off x="5267325" y="4748213"/>
            <a:ext cx="1336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PBU-M with</a:t>
            </a:r>
          </a:p>
          <a:p>
            <a:pPr algn="ctr"/>
            <a:r>
              <a:rPr lang="en-US" altLang="zh-CN" sz="1600"/>
              <a:t>MLD Record</a:t>
            </a:r>
          </a:p>
        </p:txBody>
      </p:sp>
      <p:sp>
        <p:nvSpPr>
          <p:cNvPr id="37" name="左矢印 36"/>
          <p:cNvSpPr>
            <a:spLocks noChangeArrowheads="1"/>
          </p:cNvSpPr>
          <p:nvPr/>
        </p:nvSpPr>
        <p:spPr bwMode="auto">
          <a:xfrm>
            <a:off x="1846263" y="3695700"/>
            <a:ext cx="1565275" cy="244475"/>
          </a:xfrm>
          <a:prstGeom prst="leftArrow">
            <a:avLst>
              <a:gd name="adj1" fmla="val 50000"/>
              <a:gd name="adj2" fmla="val 50005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cxnSp>
        <p:nvCxnSpPr>
          <p:cNvPr id="41" name="直線コネクタ 40"/>
          <p:cNvCxnSpPr>
            <a:cxnSpLocks noChangeShapeType="1"/>
          </p:cNvCxnSpPr>
          <p:nvPr/>
        </p:nvCxnSpPr>
        <p:spPr bwMode="auto">
          <a:xfrm>
            <a:off x="5091113" y="6365875"/>
            <a:ext cx="1636712" cy="1588"/>
          </a:xfrm>
          <a:prstGeom prst="line">
            <a:avLst/>
          </a:prstGeom>
          <a:noFill/>
          <a:ln w="254000">
            <a:solidFill>
              <a:srgbClr val="008000">
                <a:alpha val="79999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2" name="左矢印 41"/>
          <p:cNvSpPr>
            <a:spLocks noChangeArrowheads="1"/>
          </p:cNvSpPr>
          <p:nvPr/>
        </p:nvSpPr>
        <p:spPr bwMode="auto">
          <a:xfrm>
            <a:off x="5110163" y="6245225"/>
            <a:ext cx="1616075" cy="244475"/>
          </a:xfrm>
          <a:prstGeom prst="leftArrow">
            <a:avLst>
              <a:gd name="adj1" fmla="val 50000"/>
              <a:gd name="adj2" fmla="val 50006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Conclusion</a:t>
            </a:r>
            <a:endParaRPr lang="ja-JP" altLang="en-US" smtClean="0"/>
          </a:p>
        </p:txBody>
      </p:sp>
      <p:sp>
        <p:nvSpPr>
          <p:cNvPr id="3277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mtClean="0"/>
              <a:t>Specification for the PMIPv6 extension</a:t>
            </a:r>
          </a:p>
          <a:p>
            <a:r>
              <a:rPr lang="en-US" altLang="ja-JP" smtClean="0"/>
              <a:t>Simple but effective</a:t>
            </a:r>
          </a:p>
          <a:p>
            <a:endParaRPr lang="en-US" altLang="ja-JP" smtClean="0"/>
          </a:p>
          <a:p>
            <a:r>
              <a:rPr lang="en-US" altLang="ja-JP" smtClean="0"/>
              <a:t>More improvement</a:t>
            </a:r>
            <a:endParaRPr lang="ja-JP" altLang="en-US" smtClean="0"/>
          </a:p>
        </p:txBody>
      </p:sp>
      <p:sp>
        <p:nvSpPr>
          <p:cNvPr id="32772" name="スライド番号プレースホル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D67BF07-7DD9-4FD3-802C-6355A5947DDF}" type="slidenum">
              <a:rPr lang="ja-JP" altLang="en-US"/>
              <a:pPr/>
              <a:t>16</a:t>
            </a:fld>
            <a:endParaRPr lang="ja-JP" altLang="en-US"/>
          </a:p>
        </p:txBody>
      </p:sp>
      <p:sp>
        <p:nvSpPr>
          <p:cNvPr id="32773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Protocol Extensions</a:t>
            </a:r>
            <a:endParaRPr lang="ja-JP" altLang="en-US" smtClean="0"/>
          </a:p>
        </p:txBody>
      </p:sp>
      <p:sp>
        <p:nvSpPr>
          <p:cNvPr id="16387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6148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3000" smtClean="0"/>
              <a:t>Traffic aggregation</a:t>
            </a:r>
          </a:p>
          <a:p>
            <a:pPr lvl="1">
              <a:lnSpc>
                <a:spcPct val="90000"/>
              </a:lnSpc>
            </a:pPr>
            <a:r>
              <a:rPr lang="en-US" altLang="ja-JP" sz="2600" smtClean="0"/>
              <a:t>Set up a bi-directional tunnel link (</a:t>
            </a:r>
            <a:r>
              <a:rPr lang="en-US" altLang="ja-JP" sz="2600" smtClean="0">
                <a:solidFill>
                  <a:srgbClr val="FF0000"/>
                </a:solidFill>
              </a:rPr>
              <a:t>M-Tunnel</a:t>
            </a:r>
            <a:r>
              <a:rPr lang="en-US" altLang="ja-JP" sz="2600" smtClean="0"/>
              <a:t>) between LMA and MAG for traffic aggregation</a:t>
            </a:r>
          </a:p>
          <a:p>
            <a:pPr lvl="2">
              <a:lnSpc>
                <a:spcPct val="90000"/>
              </a:lnSpc>
            </a:pPr>
            <a:r>
              <a:rPr lang="en-US" altLang="ja-JP" sz="2200" smtClean="0"/>
              <a:t>M-tunnels are dedicated to multicast data and message transmission between LMA and MAG and shared by all MNs at the MAG</a:t>
            </a:r>
          </a:p>
          <a:p>
            <a:pPr>
              <a:lnSpc>
                <a:spcPct val="90000"/>
              </a:lnSpc>
            </a:pPr>
            <a:r>
              <a:rPr lang="en-US" altLang="ja-JP" sz="3000" smtClean="0"/>
              <a:t>Seamless handover</a:t>
            </a:r>
          </a:p>
          <a:p>
            <a:pPr lvl="1">
              <a:lnSpc>
                <a:spcPct val="90000"/>
              </a:lnSpc>
            </a:pPr>
            <a:r>
              <a:rPr lang="en-US" altLang="ja-JP" sz="2600" smtClean="0"/>
              <a:t>PBU with multicast extension (</a:t>
            </a:r>
            <a:r>
              <a:rPr lang="en-US" altLang="ja-JP" sz="2600" smtClean="0">
                <a:solidFill>
                  <a:srgbClr val="FF0000"/>
                </a:solidFill>
              </a:rPr>
              <a:t>PBU-M</a:t>
            </a:r>
            <a:r>
              <a:rPr lang="en-US" altLang="ja-JP" sz="2600" smtClean="0"/>
              <a:t>) message</a:t>
            </a:r>
          </a:p>
          <a:p>
            <a:pPr lvl="1">
              <a:lnSpc>
                <a:spcPct val="90000"/>
              </a:lnSpc>
            </a:pPr>
            <a:r>
              <a:rPr lang="en-US" altLang="ja-JP" sz="2600" smtClean="0"/>
              <a:t>Compliant with </a:t>
            </a:r>
            <a:r>
              <a:rPr lang="en-US" altLang="ja-JP" sz="2600" smtClean="0">
                <a:solidFill>
                  <a:srgbClr val="FF0000"/>
                </a:solidFill>
              </a:rPr>
              <a:t>M-CTD</a:t>
            </a:r>
            <a:r>
              <a:rPr lang="en-US" altLang="ja-JP" sz="2600" smtClean="0"/>
              <a:t> with CXTP </a:t>
            </a:r>
            <a:r>
              <a:rPr lang="en-US" altLang="ja-JP" smtClean="0"/>
              <a:t>[RFC4067] </a:t>
            </a:r>
            <a:r>
              <a:rPr lang="en-US" altLang="ja-JP" sz="2600" smtClean="0"/>
              <a:t>or Policy Profile</a:t>
            </a:r>
          </a:p>
          <a:p>
            <a:pPr>
              <a:lnSpc>
                <a:spcPct val="90000"/>
              </a:lnSpc>
            </a:pPr>
            <a:r>
              <a:rPr lang="en-US" altLang="ja-JP" sz="3000" smtClean="0"/>
              <a:t>No multicast protocol changes</a:t>
            </a:r>
          </a:p>
        </p:txBody>
      </p:sp>
      <p:sp>
        <p:nvSpPr>
          <p:cNvPr id="16388" name="スライド番号プレースホル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273420-63BA-4AF4-BDB0-E508C152AFAA}" type="slidenum">
              <a:rPr lang="ja-JP" altLang="en-US"/>
              <a:pPr/>
              <a:t>2</a:t>
            </a:fld>
            <a:endParaRPr lang="ja-JP" altLang="en-US"/>
          </a:p>
        </p:txBody>
      </p:sp>
      <p:sp>
        <p:nvSpPr>
          <p:cNvPr id="16389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Supported Functions</a:t>
            </a:r>
            <a:endParaRPr lang="ja-JP" altLang="en-US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58913"/>
            <a:ext cx="8229600" cy="52625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ja-JP" sz="2500" smtClean="0"/>
              <a:t>Provide flexibility with various scenarios</a:t>
            </a:r>
          </a:p>
          <a:p>
            <a:pPr lvl="1">
              <a:lnSpc>
                <a:spcPct val="80000"/>
              </a:lnSpc>
            </a:pPr>
            <a:r>
              <a:rPr lang="en-US" altLang="ja-JP" sz="2200" smtClean="0"/>
              <a:t>LMA can be a PIM-SM router / MLD proxy</a:t>
            </a:r>
          </a:p>
          <a:p>
            <a:pPr lvl="1">
              <a:lnSpc>
                <a:spcPct val="80000"/>
              </a:lnSpc>
            </a:pPr>
            <a:r>
              <a:rPr lang="en-US" altLang="ja-JP" sz="2200" smtClean="0"/>
              <a:t>MAG can be a PIM-SM router / MLD proxy</a:t>
            </a:r>
          </a:p>
          <a:p>
            <a:pPr lvl="1">
              <a:lnSpc>
                <a:spcPct val="80000"/>
              </a:lnSpc>
            </a:pPr>
            <a:r>
              <a:rPr lang="en-US" altLang="ja-JP" sz="2200" smtClean="0"/>
              <a:t>No changes for mobile nodes</a:t>
            </a:r>
          </a:p>
          <a:p>
            <a:pPr>
              <a:lnSpc>
                <a:spcPct val="80000"/>
              </a:lnSpc>
            </a:pPr>
            <a:r>
              <a:rPr lang="en-US" altLang="ja-JP" sz="2500" smtClean="0"/>
              <a:t>Support local routing (when MAG acts as a PIM router)</a:t>
            </a:r>
          </a:p>
          <a:p>
            <a:pPr>
              <a:lnSpc>
                <a:spcPct val="80000"/>
              </a:lnSpc>
            </a:pPr>
            <a:r>
              <a:rPr lang="en-US" altLang="ja-JP" sz="2500" smtClean="0"/>
              <a:t>Address tunnel convergence problem (when MAG acts as a PIM router)</a:t>
            </a:r>
          </a:p>
          <a:p>
            <a:pPr lvl="3">
              <a:lnSpc>
                <a:spcPct val="80000"/>
              </a:lnSpc>
            </a:pPr>
            <a:endParaRPr lang="en-US" altLang="ja-JP" sz="1600" smtClean="0"/>
          </a:p>
          <a:p>
            <a:pPr>
              <a:lnSpc>
                <a:spcPct val="80000"/>
              </a:lnSpc>
            </a:pPr>
            <a:r>
              <a:rPr lang="en-US" altLang="ja-JP" sz="2500" smtClean="0"/>
              <a:t>Not discussed in this document</a:t>
            </a:r>
          </a:p>
          <a:p>
            <a:pPr lvl="1">
              <a:lnSpc>
                <a:spcPct val="80000"/>
              </a:lnSpc>
            </a:pPr>
            <a:r>
              <a:rPr lang="en-US" altLang="ja-JP" sz="2200" smtClean="0"/>
              <a:t>Source mobility</a:t>
            </a:r>
          </a:p>
          <a:p>
            <a:pPr lvl="2">
              <a:lnSpc>
                <a:spcPct val="80000"/>
              </a:lnSpc>
            </a:pPr>
            <a:r>
              <a:rPr lang="en-US" altLang="ja-JP" sz="1900" smtClean="0"/>
              <a:t>Possible, when MAG acts as a PIM router</a:t>
            </a:r>
          </a:p>
          <a:p>
            <a:pPr lvl="1">
              <a:lnSpc>
                <a:spcPct val="80000"/>
              </a:lnSpc>
            </a:pPr>
            <a:r>
              <a:rPr lang="en-US" altLang="ja-JP" sz="2200" smtClean="0"/>
              <a:t>Dual-stack support</a:t>
            </a:r>
          </a:p>
          <a:p>
            <a:pPr lvl="2">
              <a:lnSpc>
                <a:spcPct val="80000"/>
              </a:lnSpc>
            </a:pPr>
            <a:r>
              <a:rPr lang="en-US" altLang="ja-JP" sz="1900" smtClean="0"/>
              <a:t>Possible, if some external function is used</a:t>
            </a:r>
          </a:p>
          <a:p>
            <a:pPr lvl="1">
              <a:lnSpc>
                <a:spcPct val="80000"/>
              </a:lnSpc>
            </a:pPr>
            <a:r>
              <a:rPr lang="en-US" altLang="ja-JP" sz="2200" smtClean="0"/>
              <a:t>Dual-mode MAG/LMA (e.g., MAG operating both PIM and MLD proxy)</a:t>
            </a:r>
          </a:p>
          <a:p>
            <a:pPr lvl="2">
              <a:lnSpc>
                <a:spcPct val="80000"/>
              </a:lnSpc>
            </a:pPr>
            <a:r>
              <a:rPr lang="en-US" altLang="ja-JP" sz="1900" smtClean="0"/>
              <a:t>Avoid its complexity </a:t>
            </a:r>
          </a:p>
          <a:p>
            <a:pPr>
              <a:lnSpc>
                <a:spcPct val="80000"/>
              </a:lnSpc>
            </a:pPr>
            <a:endParaRPr lang="ja-JP" altLang="en-US" sz="2500" smtClean="0"/>
          </a:p>
        </p:txBody>
      </p:sp>
      <p:sp>
        <p:nvSpPr>
          <p:cNvPr id="17412" name="フッター プレースホルダ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17413" name="スライド番号プレースホルダ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9FED58-3D73-48A9-91B5-B11F757B0A7E}" type="slidenum">
              <a:rPr lang="ja-JP" altLang="en-US"/>
              <a:pPr/>
              <a:t>3</a:t>
            </a:fld>
            <a:endParaRPr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Cloud"/>
          <p:cNvSpPr>
            <a:spLocks noChangeAspect="1" noEditPoints="1" noChangeArrowheads="1"/>
          </p:cNvSpPr>
          <p:nvPr/>
        </p:nvSpPr>
        <p:spPr bwMode="auto">
          <a:xfrm flipV="1">
            <a:off x="3306763" y="1517650"/>
            <a:ext cx="2914650" cy="14366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rot="10800000"/>
          <a:lstStyle/>
          <a:p>
            <a:endParaRPr lang="en-US" altLang="ja-JP"/>
          </a:p>
          <a:p>
            <a:pPr algn="ctr"/>
            <a:r>
              <a:rPr lang="en-US" altLang="ja-JP"/>
              <a:t>Fixed Internet</a:t>
            </a:r>
            <a:endParaRPr lang="ja-JP" altLang="en-US"/>
          </a:p>
        </p:txBody>
      </p:sp>
      <p:sp>
        <p:nvSpPr>
          <p:cNvPr id="26" name="Cloud"/>
          <p:cNvSpPr>
            <a:spLocks noChangeAspect="1" noEditPoints="1" noChangeArrowheads="1"/>
          </p:cNvSpPr>
          <p:nvPr/>
        </p:nvSpPr>
        <p:spPr bwMode="auto">
          <a:xfrm flipV="1">
            <a:off x="3306763" y="3233738"/>
            <a:ext cx="2914650" cy="14366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rot="10800000"/>
          <a:lstStyle/>
          <a:p>
            <a:endParaRPr lang="ja-JP" altLang="en-US"/>
          </a:p>
        </p:txBody>
      </p:sp>
      <p:sp>
        <p:nvSpPr>
          <p:cNvPr id="1843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Scenario – 1</a:t>
            </a:r>
            <a:endParaRPr lang="ja-JP" altLang="en-US" smtClean="0"/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6859588" y="3695700"/>
            <a:ext cx="536575" cy="512763"/>
          </a:xfrm>
          <a:prstGeom prst="rect">
            <a:avLst/>
          </a:prstGeom>
          <a:solidFill>
            <a:srgbClr val="37609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Src</a:t>
            </a:r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3860800" y="2840038"/>
            <a:ext cx="735013" cy="512762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LMA</a:t>
            </a:r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5522913" y="4557713"/>
            <a:ext cx="735012" cy="511175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MAG</a:t>
            </a:r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6859588" y="1979613"/>
            <a:ext cx="536575" cy="512762"/>
          </a:xfrm>
          <a:prstGeom prst="rect">
            <a:avLst/>
          </a:prstGeom>
          <a:solidFill>
            <a:srgbClr val="37609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Src</a:t>
            </a: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4229100" y="5614988"/>
            <a:ext cx="534988" cy="511175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MN</a:t>
            </a:r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3160713" y="5870575"/>
            <a:ext cx="536575" cy="511175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MN</a:t>
            </a:r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6056313" y="5870575"/>
            <a:ext cx="534987" cy="511175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MN</a:t>
            </a:r>
          </a:p>
        </p:txBody>
      </p:sp>
      <p:cxnSp>
        <p:nvCxnSpPr>
          <p:cNvPr id="19" name="直線コネクタ 18"/>
          <p:cNvCxnSpPr>
            <a:cxnSpLocks noChangeShapeType="1"/>
            <a:stCxn id="8" idx="2"/>
            <a:endCxn id="11" idx="0"/>
          </p:cNvCxnSpPr>
          <p:nvPr/>
        </p:nvCxnSpPr>
        <p:spPr bwMode="auto">
          <a:xfrm rot="5400000">
            <a:off x="3440906" y="3769519"/>
            <a:ext cx="1204913" cy="371475"/>
          </a:xfrm>
          <a:prstGeom prst="line">
            <a:avLst/>
          </a:prstGeom>
          <a:noFill/>
          <a:ln w="139700">
            <a:solidFill>
              <a:srgbClr val="008000">
                <a:alpha val="70195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23" name="直線コネクタ 22"/>
          <p:cNvCxnSpPr>
            <a:cxnSpLocks noChangeShapeType="1"/>
            <a:stCxn id="7" idx="2"/>
            <a:endCxn id="10" idx="0"/>
          </p:cNvCxnSpPr>
          <p:nvPr/>
        </p:nvCxnSpPr>
        <p:spPr bwMode="auto">
          <a:xfrm rot="16200000" flipH="1">
            <a:off x="5108575" y="3776663"/>
            <a:ext cx="1204913" cy="357187"/>
          </a:xfrm>
          <a:prstGeom prst="line">
            <a:avLst/>
          </a:prstGeom>
          <a:noFill/>
          <a:ln w="139700">
            <a:solidFill>
              <a:srgbClr val="008000">
                <a:alpha val="70195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29" name="直線コネクタ 28"/>
          <p:cNvCxnSpPr>
            <a:cxnSpLocks noChangeShapeType="1"/>
          </p:cNvCxnSpPr>
          <p:nvPr/>
        </p:nvCxnSpPr>
        <p:spPr bwMode="auto">
          <a:xfrm rot="10800000" flipV="1">
            <a:off x="4005263" y="3352800"/>
            <a:ext cx="1398587" cy="1204913"/>
          </a:xfrm>
          <a:prstGeom prst="line">
            <a:avLst/>
          </a:prstGeom>
          <a:noFill/>
          <a:ln w="139700">
            <a:solidFill>
              <a:srgbClr val="008000">
                <a:alpha val="70195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2" name="直線コネクタ 31"/>
          <p:cNvCxnSpPr>
            <a:cxnSpLocks noChangeShapeType="1"/>
            <a:stCxn id="11" idx="2"/>
            <a:endCxn id="14" idx="0"/>
          </p:cNvCxnSpPr>
          <p:nvPr/>
        </p:nvCxnSpPr>
        <p:spPr bwMode="auto">
          <a:xfrm rot="5400000">
            <a:off x="3242469" y="5255419"/>
            <a:ext cx="801687" cy="4286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4" name="直線コネクタ 33"/>
          <p:cNvCxnSpPr>
            <a:cxnSpLocks noChangeShapeType="1"/>
            <a:stCxn id="11" idx="2"/>
            <a:endCxn id="13" idx="0"/>
          </p:cNvCxnSpPr>
          <p:nvPr/>
        </p:nvCxnSpPr>
        <p:spPr bwMode="auto">
          <a:xfrm rot="16200000" flipH="1">
            <a:off x="3904457" y="5022056"/>
            <a:ext cx="546100" cy="63976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7" name="直線コネクタ 36"/>
          <p:cNvCxnSpPr>
            <a:cxnSpLocks noChangeShapeType="1"/>
            <a:stCxn id="10" idx="2"/>
            <a:endCxn id="15" idx="0"/>
          </p:cNvCxnSpPr>
          <p:nvPr/>
        </p:nvCxnSpPr>
        <p:spPr bwMode="auto">
          <a:xfrm rot="16200000" flipH="1">
            <a:off x="5707063" y="5253038"/>
            <a:ext cx="801687" cy="4333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9" name="直線コネクタ 38"/>
          <p:cNvCxnSpPr>
            <a:cxnSpLocks noChangeShapeType="1"/>
            <a:stCxn id="12" idx="1"/>
            <a:endCxn id="69" idx="2"/>
          </p:cNvCxnSpPr>
          <p:nvPr/>
        </p:nvCxnSpPr>
        <p:spPr bwMode="auto">
          <a:xfrm rot="10800000">
            <a:off x="6218238" y="2236788"/>
            <a:ext cx="64135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41" name="直線コネクタ 40"/>
          <p:cNvCxnSpPr>
            <a:cxnSpLocks noChangeShapeType="1"/>
            <a:stCxn id="6" idx="1"/>
            <a:endCxn id="26" idx="2"/>
          </p:cNvCxnSpPr>
          <p:nvPr/>
        </p:nvCxnSpPr>
        <p:spPr bwMode="auto">
          <a:xfrm rot="10800000">
            <a:off x="6219825" y="3951288"/>
            <a:ext cx="639763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24" name="直線コネクタ 23"/>
          <p:cNvCxnSpPr>
            <a:cxnSpLocks noChangeShapeType="1"/>
          </p:cNvCxnSpPr>
          <p:nvPr/>
        </p:nvCxnSpPr>
        <p:spPr bwMode="auto">
          <a:xfrm rot="10800000">
            <a:off x="749300" y="4205288"/>
            <a:ext cx="1042988" cy="1587"/>
          </a:xfrm>
          <a:prstGeom prst="line">
            <a:avLst/>
          </a:prstGeom>
          <a:noFill/>
          <a:ln w="139700">
            <a:solidFill>
              <a:srgbClr val="008000">
                <a:alpha val="70195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8453" name="テキスト ボックス 26"/>
          <p:cNvSpPr txBox="1">
            <a:spLocks noChangeArrowheads="1"/>
          </p:cNvSpPr>
          <p:nvPr/>
        </p:nvSpPr>
        <p:spPr bwMode="auto">
          <a:xfrm>
            <a:off x="1860550" y="4016375"/>
            <a:ext cx="11509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M-Tunnel</a:t>
            </a:r>
            <a:endParaRPr lang="ja-JP" altLang="en-US"/>
          </a:p>
        </p:txBody>
      </p:sp>
      <p:sp>
        <p:nvSpPr>
          <p:cNvPr id="18454" name="スライド番号プレースホルダ 2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F4F773C-3233-4B68-9E11-3C84BF76654F}" type="slidenum">
              <a:rPr lang="ja-JP" altLang="en-US"/>
              <a:pPr/>
              <a:t>4</a:t>
            </a:fld>
            <a:endParaRPr lang="ja-JP" altLang="en-US"/>
          </a:p>
        </p:txBody>
      </p:sp>
      <p:sp>
        <p:nvSpPr>
          <p:cNvPr id="18455" name="フッター プレースホルダ 2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28" name="正方形/長方形 27"/>
          <p:cNvSpPr>
            <a:spLocks noChangeArrowheads="1"/>
          </p:cNvSpPr>
          <p:nvPr/>
        </p:nvSpPr>
        <p:spPr bwMode="auto">
          <a:xfrm>
            <a:off x="749300" y="3324225"/>
            <a:ext cx="733425" cy="511175"/>
          </a:xfrm>
          <a:prstGeom prst="rect">
            <a:avLst/>
          </a:prstGeom>
          <a:solidFill>
            <a:srgbClr val="F7964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 altLang="ja-JP">
              <a:latin typeface="Calibri" charset="0"/>
            </a:endParaRPr>
          </a:p>
        </p:txBody>
      </p:sp>
      <p:sp>
        <p:nvSpPr>
          <p:cNvPr id="18457" name="テキスト ボックス 26"/>
          <p:cNvSpPr txBox="1">
            <a:spLocks noChangeArrowheads="1"/>
          </p:cNvSpPr>
          <p:nvPr/>
        </p:nvSpPr>
        <p:spPr bwMode="auto">
          <a:xfrm>
            <a:off x="1614488" y="3398838"/>
            <a:ext cx="1300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MLD proxy</a:t>
            </a:r>
            <a:endParaRPr lang="ja-JP" altLang="en-US"/>
          </a:p>
        </p:txBody>
      </p:sp>
      <p:sp>
        <p:nvSpPr>
          <p:cNvPr id="31" name="正方形/長方形 30"/>
          <p:cNvSpPr>
            <a:spLocks noChangeArrowheads="1"/>
          </p:cNvSpPr>
          <p:nvPr/>
        </p:nvSpPr>
        <p:spPr bwMode="auto">
          <a:xfrm>
            <a:off x="747713" y="2492375"/>
            <a:ext cx="735012" cy="512763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 altLang="ja-JP">
              <a:latin typeface="Calibri" charset="0"/>
            </a:endParaRPr>
          </a:p>
        </p:txBody>
      </p:sp>
      <p:sp>
        <p:nvSpPr>
          <p:cNvPr id="18459" name="テキスト ボックス 26"/>
          <p:cNvSpPr txBox="1">
            <a:spLocks noChangeArrowheads="1"/>
          </p:cNvSpPr>
          <p:nvPr/>
        </p:nvSpPr>
        <p:spPr bwMode="auto">
          <a:xfrm>
            <a:off x="1614488" y="2581275"/>
            <a:ext cx="1017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PIM-SM</a:t>
            </a:r>
            <a:endParaRPr lang="ja-JP" altLang="en-US"/>
          </a:p>
        </p:txBody>
      </p:sp>
      <p:sp>
        <p:nvSpPr>
          <p:cNvPr id="30" name="円/楕円 29"/>
          <p:cNvSpPr>
            <a:spLocks noChangeArrowheads="1"/>
          </p:cNvSpPr>
          <p:nvPr/>
        </p:nvSpPr>
        <p:spPr bwMode="auto">
          <a:xfrm>
            <a:off x="749300" y="4670425"/>
            <a:ext cx="244475" cy="2444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3" name="円/楕円 32"/>
          <p:cNvSpPr>
            <a:spLocks noChangeArrowheads="1"/>
          </p:cNvSpPr>
          <p:nvPr/>
        </p:nvSpPr>
        <p:spPr bwMode="auto">
          <a:xfrm>
            <a:off x="749300" y="5259388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8462" name="テキスト ボックス 26"/>
          <p:cNvSpPr txBox="1">
            <a:spLocks noChangeArrowheads="1"/>
          </p:cNvSpPr>
          <p:nvPr/>
        </p:nvSpPr>
        <p:spPr bwMode="auto">
          <a:xfrm>
            <a:off x="1077913" y="4598988"/>
            <a:ext cx="21478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Upstream Interface</a:t>
            </a:r>
            <a:endParaRPr lang="ja-JP" altLang="en-US"/>
          </a:p>
        </p:txBody>
      </p:sp>
      <p:sp>
        <p:nvSpPr>
          <p:cNvPr id="18463" name="テキスト ボックス 26"/>
          <p:cNvSpPr txBox="1">
            <a:spLocks noChangeArrowheads="1"/>
          </p:cNvSpPr>
          <p:nvPr/>
        </p:nvSpPr>
        <p:spPr bwMode="auto">
          <a:xfrm>
            <a:off x="1077913" y="5176838"/>
            <a:ext cx="2443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Downstream Interface</a:t>
            </a:r>
            <a:endParaRPr lang="ja-JP" altLang="en-US"/>
          </a:p>
        </p:txBody>
      </p:sp>
      <p:sp>
        <p:nvSpPr>
          <p:cNvPr id="54" name="正方形/長方形 53"/>
          <p:cNvSpPr>
            <a:spLocks noChangeArrowheads="1"/>
          </p:cNvSpPr>
          <p:nvPr/>
        </p:nvSpPr>
        <p:spPr bwMode="auto">
          <a:xfrm>
            <a:off x="7011988" y="5500688"/>
            <a:ext cx="536575" cy="512762"/>
          </a:xfrm>
          <a:prstGeom prst="rect">
            <a:avLst/>
          </a:prstGeom>
          <a:solidFill>
            <a:srgbClr val="37609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Src</a:t>
            </a:r>
          </a:p>
        </p:txBody>
      </p:sp>
      <p:cxnSp>
        <p:nvCxnSpPr>
          <p:cNvPr id="56" name="直線コネクタ 55"/>
          <p:cNvCxnSpPr>
            <a:cxnSpLocks noChangeShapeType="1"/>
            <a:stCxn id="54" idx="0"/>
          </p:cNvCxnSpPr>
          <p:nvPr/>
        </p:nvCxnSpPr>
        <p:spPr bwMode="auto">
          <a:xfrm rot="16200000" flipV="1">
            <a:off x="6533357" y="4753769"/>
            <a:ext cx="431800" cy="106203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7" name="正方形/長方形 6"/>
          <p:cNvSpPr>
            <a:spLocks noChangeArrowheads="1"/>
          </p:cNvSpPr>
          <p:nvPr/>
        </p:nvSpPr>
        <p:spPr bwMode="auto">
          <a:xfrm>
            <a:off x="5164138" y="2840038"/>
            <a:ext cx="735012" cy="512762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LMA</a:t>
            </a:r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3490913" y="4557713"/>
            <a:ext cx="733425" cy="511175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MAG</a:t>
            </a:r>
          </a:p>
        </p:txBody>
      </p:sp>
      <p:sp>
        <p:nvSpPr>
          <p:cNvPr id="18468" name="テキスト ボックス 77"/>
          <p:cNvSpPr txBox="1">
            <a:spLocks noChangeArrowheads="1"/>
          </p:cNvSpPr>
          <p:nvPr/>
        </p:nvSpPr>
        <p:spPr bwMode="auto">
          <a:xfrm>
            <a:off x="3860800" y="3832225"/>
            <a:ext cx="1865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PMIPv6-Domain</a:t>
            </a:r>
            <a:endParaRPr lang="ja-JP" altLang="en-US"/>
          </a:p>
        </p:txBody>
      </p:sp>
      <p:sp>
        <p:nvSpPr>
          <p:cNvPr id="38" name="正方形/長方形 37"/>
          <p:cNvSpPr>
            <a:spLocks noChangeArrowheads="1"/>
          </p:cNvSpPr>
          <p:nvPr/>
        </p:nvSpPr>
        <p:spPr bwMode="auto">
          <a:xfrm>
            <a:off x="3011488" y="2238375"/>
            <a:ext cx="685800" cy="601663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latin typeface="Calibri" charset="0"/>
              </a:rPr>
              <a:t>MR</a:t>
            </a:r>
            <a:endParaRPr lang="ja-JP" altLang="en-US">
              <a:latin typeface="Calibri" charset="0"/>
            </a:endParaRPr>
          </a:p>
        </p:txBody>
      </p:sp>
      <p:cxnSp>
        <p:nvCxnSpPr>
          <p:cNvPr id="42" name="直線コネクタ 41"/>
          <p:cNvCxnSpPr>
            <a:cxnSpLocks noChangeShapeType="1"/>
            <a:stCxn id="38" idx="2"/>
          </p:cNvCxnSpPr>
          <p:nvPr/>
        </p:nvCxnSpPr>
        <p:spPr bwMode="auto">
          <a:xfrm rot="16200000" flipH="1">
            <a:off x="2654300" y="3540126"/>
            <a:ext cx="1717675" cy="317500"/>
          </a:xfrm>
          <a:prstGeom prst="line">
            <a:avLst/>
          </a:prstGeom>
          <a:noFill/>
          <a:ln w="139700">
            <a:solidFill>
              <a:srgbClr val="008000">
                <a:alpha val="70195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loud"/>
          <p:cNvSpPr>
            <a:spLocks noChangeAspect="1" noEditPoints="1" noChangeArrowheads="1"/>
          </p:cNvSpPr>
          <p:nvPr/>
        </p:nvSpPr>
        <p:spPr bwMode="auto">
          <a:xfrm flipV="1">
            <a:off x="3306763" y="1517650"/>
            <a:ext cx="2914650" cy="14366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rot="10800000"/>
          <a:lstStyle/>
          <a:p>
            <a:endParaRPr lang="en-US" altLang="ja-JP"/>
          </a:p>
          <a:p>
            <a:pPr algn="ctr"/>
            <a:r>
              <a:rPr lang="en-US" altLang="ja-JP"/>
              <a:t>Fixed Internet</a:t>
            </a:r>
            <a:endParaRPr lang="ja-JP" altLang="en-US"/>
          </a:p>
        </p:txBody>
      </p:sp>
      <p:sp>
        <p:nvSpPr>
          <p:cNvPr id="26" name="Cloud"/>
          <p:cNvSpPr>
            <a:spLocks noChangeAspect="1" noEditPoints="1" noChangeArrowheads="1"/>
          </p:cNvSpPr>
          <p:nvPr/>
        </p:nvSpPr>
        <p:spPr bwMode="auto">
          <a:xfrm flipV="1">
            <a:off x="3306763" y="3233738"/>
            <a:ext cx="2914650" cy="14366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rot="10800000"/>
          <a:lstStyle/>
          <a:p>
            <a:endParaRPr lang="ja-JP" altLang="en-US"/>
          </a:p>
        </p:txBody>
      </p:sp>
      <p:sp>
        <p:nvSpPr>
          <p:cNvPr id="1946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Scenario – 2</a:t>
            </a:r>
            <a:endParaRPr lang="ja-JP" altLang="en-US" smtClean="0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3860800" y="2840038"/>
            <a:ext cx="735013" cy="512762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LMA</a:t>
            </a:r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5522913" y="4557713"/>
            <a:ext cx="735012" cy="511175"/>
          </a:xfrm>
          <a:prstGeom prst="rect">
            <a:avLst/>
          </a:prstGeom>
          <a:solidFill>
            <a:srgbClr val="F7964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MAG</a:t>
            </a:r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3490913" y="4557713"/>
            <a:ext cx="733425" cy="511175"/>
          </a:xfrm>
          <a:prstGeom prst="rect">
            <a:avLst/>
          </a:prstGeom>
          <a:solidFill>
            <a:srgbClr val="F7964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MAG</a:t>
            </a:r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6859588" y="1979613"/>
            <a:ext cx="536575" cy="512762"/>
          </a:xfrm>
          <a:prstGeom prst="rect">
            <a:avLst/>
          </a:prstGeom>
          <a:solidFill>
            <a:srgbClr val="37609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Src</a:t>
            </a: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4229100" y="5614988"/>
            <a:ext cx="534988" cy="511175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MN</a:t>
            </a:r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3160713" y="5870575"/>
            <a:ext cx="536575" cy="511175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MN</a:t>
            </a:r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6056313" y="5870575"/>
            <a:ext cx="534987" cy="511175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MN</a:t>
            </a:r>
          </a:p>
        </p:txBody>
      </p:sp>
      <p:cxnSp>
        <p:nvCxnSpPr>
          <p:cNvPr id="19" name="直線コネクタ 18"/>
          <p:cNvCxnSpPr>
            <a:cxnSpLocks noChangeShapeType="1"/>
            <a:stCxn id="8" idx="2"/>
            <a:endCxn id="11" idx="0"/>
          </p:cNvCxnSpPr>
          <p:nvPr/>
        </p:nvCxnSpPr>
        <p:spPr bwMode="auto">
          <a:xfrm rot="5400000">
            <a:off x="3440906" y="3769519"/>
            <a:ext cx="1204913" cy="371475"/>
          </a:xfrm>
          <a:prstGeom prst="line">
            <a:avLst/>
          </a:prstGeom>
          <a:noFill/>
          <a:ln w="139700">
            <a:solidFill>
              <a:srgbClr val="008000">
                <a:alpha val="70195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23" name="直線コネクタ 22"/>
          <p:cNvCxnSpPr>
            <a:cxnSpLocks noChangeShapeType="1"/>
            <a:stCxn id="7" idx="2"/>
            <a:endCxn id="10" idx="0"/>
          </p:cNvCxnSpPr>
          <p:nvPr/>
        </p:nvCxnSpPr>
        <p:spPr bwMode="auto">
          <a:xfrm rot="16200000" flipH="1">
            <a:off x="5108575" y="3776663"/>
            <a:ext cx="1204913" cy="357187"/>
          </a:xfrm>
          <a:prstGeom prst="line">
            <a:avLst/>
          </a:prstGeom>
          <a:noFill/>
          <a:ln w="139700">
            <a:solidFill>
              <a:srgbClr val="008000">
                <a:alpha val="70195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2" name="直線コネクタ 31"/>
          <p:cNvCxnSpPr>
            <a:cxnSpLocks noChangeShapeType="1"/>
            <a:stCxn id="50" idx="4"/>
            <a:endCxn id="14" idx="0"/>
          </p:cNvCxnSpPr>
          <p:nvPr/>
        </p:nvCxnSpPr>
        <p:spPr bwMode="auto">
          <a:xfrm rot="5400000">
            <a:off x="3275012" y="5367338"/>
            <a:ext cx="657225" cy="3492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4" name="直線コネクタ 33"/>
          <p:cNvCxnSpPr>
            <a:cxnSpLocks noChangeShapeType="1"/>
            <a:stCxn id="51" idx="4"/>
            <a:endCxn id="13" idx="0"/>
          </p:cNvCxnSpPr>
          <p:nvPr/>
        </p:nvCxnSpPr>
        <p:spPr bwMode="auto">
          <a:xfrm rot="16200000" flipH="1">
            <a:off x="4059238" y="5176837"/>
            <a:ext cx="401638" cy="47466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7" name="直線コネクタ 36"/>
          <p:cNvCxnSpPr>
            <a:cxnSpLocks noChangeShapeType="1"/>
            <a:stCxn id="54" idx="4"/>
            <a:endCxn id="15" idx="0"/>
          </p:cNvCxnSpPr>
          <p:nvPr/>
        </p:nvCxnSpPr>
        <p:spPr bwMode="auto">
          <a:xfrm rot="16200000" flipH="1">
            <a:off x="5781675" y="5329238"/>
            <a:ext cx="657225" cy="4254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9" name="直線コネクタ 38"/>
          <p:cNvCxnSpPr>
            <a:cxnSpLocks noChangeShapeType="1"/>
            <a:stCxn id="12" idx="1"/>
            <a:endCxn id="49" idx="2"/>
          </p:cNvCxnSpPr>
          <p:nvPr/>
        </p:nvCxnSpPr>
        <p:spPr bwMode="auto">
          <a:xfrm rot="10800000" flipV="1">
            <a:off x="6219825" y="2235200"/>
            <a:ext cx="639763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9474" name="スライド番号プレースホルダ 2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6ED64D-9D03-4DAC-B0ED-B440B70DED3F}" type="slidenum">
              <a:rPr lang="ja-JP" altLang="en-US"/>
              <a:pPr/>
              <a:t>5</a:t>
            </a:fld>
            <a:endParaRPr lang="ja-JP" altLang="en-US"/>
          </a:p>
        </p:txBody>
      </p:sp>
      <p:sp>
        <p:nvSpPr>
          <p:cNvPr id="19475" name="フッター プレースホルダ 2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  <p:cxnSp>
        <p:nvCxnSpPr>
          <p:cNvPr id="29" name="直線コネクタ 28"/>
          <p:cNvCxnSpPr>
            <a:cxnSpLocks noChangeShapeType="1"/>
          </p:cNvCxnSpPr>
          <p:nvPr/>
        </p:nvCxnSpPr>
        <p:spPr bwMode="auto">
          <a:xfrm rot="10800000">
            <a:off x="749300" y="4205288"/>
            <a:ext cx="1042988" cy="1587"/>
          </a:xfrm>
          <a:prstGeom prst="line">
            <a:avLst/>
          </a:prstGeom>
          <a:noFill/>
          <a:ln w="139700">
            <a:solidFill>
              <a:srgbClr val="008000">
                <a:alpha val="70195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9477" name="テキスト ボックス 26"/>
          <p:cNvSpPr txBox="1">
            <a:spLocks noChangeArrowheads="1"/>
          </p:cNvSpPr>
          <p:nvPr/>
        </p:nvSpPr>
        <p:spPr bwMode="auto">
          <a:xfrm>
            <a:off x="1860550" y="4016375"/>
            <a:ext cx="11509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M-Tunnel</a:t>
            </a:r>
            <a:endParaRPr lang="ja-JP" altLang="en-US"/>
          </a:p>
        </p:txBody>
      </p:sp>
      <p:sp>
        <p:nvSpPr>
          <p:cNvPr id="33" name="正方形/長方形 32"/>
          <p:cNvSpPr>
            <a:spLocks noChangeArrowheads="1"/>
          </p:cNvSpPr>
          <p:nvPr/>
        </p:nvSpPr>
        <p:spPr bwMode="auto">
          <a:xfrm>
            <a:off x="749300" y="3324225"/>
            <a:ext cx="733425" cy="511175"/>
          </a:xfrm>
          <a:prstGeom prst="rect">
            <a:avLst/>
          </a:prstGeom>
          <a:solidFill>
            <a:srgbClr val="F7964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 altLang="ja-JP">
              <a:latin typeface="Calibri" charset="0"/>
            </a:endParaRPr>
          </a:p>
        </p:txBody>
      </p:sp>
      <p:sp>
        <p:nvSpPr>
          <p:cNvPr id="19479" name="テキスト ボックス 26"/>
          <p:cNvSpPr txBox="1">
            <a:spLocks noChangeArrowheads="1"/>
          </p:cNvSpPr>
          <p:nvPr/>
        </p:nvSpPr>
        <p:spPr bwMode="auto">
          <a:xfrm>
            <a:off x="1614488" y="3398838"/>
            <a:ext cx="1300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MLD proxy</a:t>
            </a:r>
            <a:endParaRPr lang="ja-JP" altLang="en-US"/>
          </a:p>
        </p:txBody>
      </p:sp>
      <p:sp>
        <p:nvSpPr>
          <p:cNvPr id="36" name="正方形/長方形 35"/>
          <p:cNvSpPr>
            <a:spLocks noChangeArrowheads="1"/>
          </p:cNvSpPr>
          <p:nvPr/>
        </p:nvSpPr>
        <p:spPr bwMode="auto">
          <a:xfrm>
            <a:off x="747713" y="2492375"/>
            <a:ext cx="735012" cy="512763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 altLang="ja-JP">
              <a:latin typeface="Calibri" charset="0"/>
            </a:endParaRPr>
          </a:p>
        </p:txBody>
      </p:sp>
      <p:sp>
        <p:nvSpPr>
          <p:cNvPr id="19481" name="テキスト ボックス 26"/>
          <p:cNvSpPr txBox="1">
            <a:spLocks noChangeArrowheads="1"/>
          </p:cNvSpPr>
          <p:nvPr/>
        </p:nvSpPr>
        <p:spPr bwMode="auto">
          <a:xfrm>
            <a:off x="1614488" y="2581275"/>
            <a:ext cx="1017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PIM-SM</a:t>
            </a:r>
            <a:endParaRPr lang="ja-JP" altLang="en-US"/>
          </a:p>
        </p:txBody>
      </p:sp>
      <p:sp>
        <p:nvSpPr>
          <p:cNvPr id="40" name="円/楕円 39"/>
          <p:cNvSpPr>
            <a:spLocks noChangeArrowheads="1"/>
          </p:cNvSpPr>
          <p:nvPr/>
        </p:nvSpPr>
        <p:spPr bwMode="auto">
          <a:xfrm>
            <a:off x="749300" y="4670425"/>
            <a:ext cx="244475" cy="2444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2" name="円/楕円 41"/>
          <p:cNvSpPr>
            <a:spLocks noChangeArrowheads="1"/>
          </p:cNvSpPr>
          <p:nvPr/>
        </p:nvSpPr>
        <p:spPr bwMode="auto">
          <a:xfrm>
            <a:off x="749300" y="5259388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9484" name="テキスト ボックス 26"/>
          <p:cNvSpPr txBox="1">
            <a:spLocks noChangeArrowheads="1"/>
          </p:cNvSpPr>
          <p:nvPr/>
        </p:nvSpPr>
        <p:spPr bwMode="auto">
          <a:xfrm>
            <a:off x="1077913" y="4598988"/>
            <a:ext cx="21478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Upstream Interface</a:t>
            </a:r>
            <a:endParaRPr lang="ja-JP" altLang="en-US"/>
          </a:p>
        </p:txBody>
      </p:sp>
      <p:sp>
        <p:nvSpPr>
          <p:cNvPr id="19485" name="テキスト ボックス 26"/>
          <p:cNvSpPr txBox="1">
            <a:spLocks noChangeArrowheads="1"/>
          </p:cNvSpPr>
          <p:nvPr/>
        </p:nvSpPr>
        <p:spPr bwMode="auto">
          <a:xfrm>
            <a:off x="1077913" y="5176838"/>
            <a:ext cx="2443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Downstream Interface</a:t>
            </a:r>
            <a:endParaRPr lang="ja-JP" altLang="en-US"/>
          </a:p>
        </p:txBody>
      </p:sp>
      <p:sp>
        <p:nvSpPr>
          <p:cNvPr id="47" name="円/楕円 46"/>
          <p:cNvSpPr>
            <a:spLocks noChangeArrowheads="1"/>
          </p:cNvSpPr>
          <p:nvPr/>
        </p:nvSpPr>
        <p:spPr bwMode="auto">
          <a:xfrm>
            <a:off x="3738563" y="4435475"/>
            <a:ext cx="244475" cy="2444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8" name="円/楕円 47"/>
          <p:cNvSpPr>
            <a:spLocks noChangeArrowheads="1"/>
          </p:cNvSpPr>
          <p:nvPr/>
        </p:nvSpPr>
        <p:spPr bwMode="auto">
          <a:xfrm>
            <a:off x="5776913" y="4425950"/>
            <a:ext cx="244475" cy="2444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0" name="円/楕円 49"/>
          <p:cNvSpPr>
            <a:spLocks noChangeArrowheads="1"/>
          </p:cNvSpPr>
          <p:nvPr/>
        </p:nvSpPr>
        <p:spPr bwMode="auto">
          <a:xfrm>
            <a:off x="3656013" y="4968875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1" name="円/楕円 50"/>
          <p:cNvSpPr>
            <a:spLocks noChangeArrowheads="1"/>
          </p:cNvSpPr>
          <p:nvPr/>
        </p:nvSpPr>
        <p:spPr bwMode="auto">
          <a:xfrm>
            <a:off x="3900488" y="4968875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4" name="円/楕円 53"/>
          <p:cNvSpPr>
            <a:spLocks noChangeArrowheads="1"/>
          </p:cNvSpPr>
          <p:nvPr/>
        </p:nvSpPr>
        <p:spPr bwMode="auto">
          <a:xfrm>
            <a:off x="5775325" y="4968875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9491" name="テキスト ボックス 55"/>
          <p:cNvSpPr txBox="1">
            <a:spLocks noChangeArrowheads="1"/>
          </p:cNvSpPr>
          <p:nvPr/>
        </p:nvSpPr>
        <p:spPr bwMode="auto">
          <a:xfrm>
            <a:off x="3860800" y="3832225"/>
            <a:ext cx="1865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PMIPv6-Domain</a:t>
            </a:r>
            <a:endParaRPr lang="ja-JP" altLang="en-US"/>
          </a:p>
        </p:txBody>
      </p:sp>
      <p:sp>
        <p:nvSpPr>
          <p:cNvPr id="57" name="正方形/長方形 56"/>
          <p:cNvSpPr>
            <a:spLocks noChangeArrowheads="1"/>
          </p:cNvSpPr>
          <p:nvPr/>
        </p:nvSpPr>
        <p:spPr bwMode="auto">
          <a:xfrm>
            <a:off x="6859588" y="3695700"/>
            <a:ext cx="536575" cy="512763"/>
          </a:xfrm>
          <a:prstGeom prst="rect">
            <a:avLst/>
          </a:prstGeom>
          <a:solidFill>
            <a:srgbClr val="95B3D7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Src</a:t>
            </a:r>
          </a:p>
        </p:txBody>
      </p:sp>
      <p:cxnSp>
        <p:nvCxnSpPr>
          <p:cNvPr id="58" name="直線コネクタ 57"/>
          <p:cNvCxnSpPr>
            <a:cxnSpLocks noChangeShapeType="1"/>
            <a:stCxn id="57" idx="1"/>
          </p:cNvCxnSpPr>
          <p:nvPr/>
        </p:nvCxnSpPr>
        <p:spPr bwMode="auto">
          <a:xfrm rot="10800000">
            <a:off x="6219825" y="3951288"/>
            <a:ext cx="639763" cy="0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sysDash"/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59" name="正方形/長方形 58"/>
          <p:cNvSpPr>
            <a:spLocks noChangeArrowheads="1"/>
          </p:cNvSpPr>
          <p:nvPr/>
        </p:nvSpPr>
        <p:spPr bwMode="auto">
          <a:xfrm>
            <a:off x="7011988" y="5500688"/>
            <a:ext cx="536575" cy="512762"/>
          </a:xfrm>
          <a:prstGeom prst="rect">
            <a:avLst/>
          </a:prstGeom>
          <a:solidFill>
            <a:srgbClr val="95B3D7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Src</a:t>
            </a:r>
          </a:p>
        </p:txBody>
      </p:sp>
      <p:cxnSp>
        <p:nvCxnSpPr>
          <p:cNvPr id="60" name="直線コネクタ 59"/>
          <p:cNvCxnSpPr>
            <a:cxnSpLocks noChangeShapeType="1"/>
            <a:stCxn id="59" idx="0"/>
          </p:cNvCxnSpPr>
          <p:nvPr/>
        </p:nvCxnSpPr>
        <p:spPr bwMode="auto">
          <a:xfrm rot="16200000" flipV="1">
            <a:off x="6533357" y="4753769"/>
            <a:ext cx="431800" cy="1062037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sysDash"/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62" name="円/楕円 61"/>
          <p:cNvSpPr>
            <a:spLocks noChangeArrowheads="1"/>
          </p:cNvSpPr>
          <p:nvPr/>
        </p:nvSpPr>
        <p:spPr bwMode="auto">
          <a:xfrm>
            <a:off x="6097588" y="4968875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8" name="フリーフォーム 67"/>
          <p:cNvSpPr>
            <a:spLocks noChangeArrowheads="1"/>
          </p:cNvSpPr>
          <p:nvPr/>
        </p:nvSpPr>
        <p:spPr bwMode="auto">
          <a:xfrm>
            <a:off x="5659438" y="3436938"/>
            <a:ext cx="1546225" cy="1960562"/>
          </a:xfrm>
          <a:custGeom>
            <a:avLst/>
            <a:gdLst>
              <a:gd name="T0" fmla="*/ 1546225 w 1546145"/>
              <a:gd name="T1" fmla="*/ 1960562 h 1960414"/>
              <a:gd name="T2" fmla="*/ 842141 w 1546145"/>
              <a:gd name="T3" fmla="*/ 1643006 h 1960414"/>
              <a:gd name="T4" fmla="*/ 566028 w 1546145"/>
              <a:gd name="T5" fmla="*/ 1394484 h 1960414"/>
              <a:gd name="T6" fmla="*/ 276111 w 1546145"/>
              <a:gd name="T7" fmla="*/ 952667 h 1960414"/>
              <a:gd name="T8" fmla="*/ 0 w 1546145"/>
              <a:gd name="T9" fmla="*/ 0 h 1960414"/>
              <a:gd name="T10" fmla="*/ 0 w 1546145"/>
              <a:gd name="T11" fmla="*/ 0 h 196041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46145"/>
              <a:gd name="T19" fmla="*/ 0 h 1960414"/>
              <a:gd name="T20" fmla="*/ 1546145 w 1546145"/>
              <a:gd name="T21" fmla="*/ 1960414 h 196041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46145" h="1960414">
                <a:moveTo>
                  <a:pt x="1546145" y="1960414"/>
                </a:moveTo>
                <a:cubicBezTo>
                  <a:pt x="1275800" y="1848817"/>
                  <a:pt x="1005455" y="1737221"/>
                  <a:pt x="842097" y="1642882"/>
                </a:cubicBezTo>
                <a:cubicBezTo>
                  <a:pt x="678739" y="1548543"/>
                  <a:pt x="660332" y="1509427"/>
                  <a:pt x="565999" y="1394379"/>
                </a:cubicBezTo>
                <a:cubicBezTo>
                  <a:pt x="471666" y="1279331"/>
                  <a:pt x="370430" y="1184991"/>
                  <a:pt x="276097" y="952595"/>
                </a:cubicBezTo>
                <a:cubicBezTo>
                  <a:pt x="181764" y="720199"/>
                  <a:pt x="0" y="0"/>
                  <a:pt x="0" y="0"/>
                </a:cubicBezTo>
              </a:path>
            </a:pathLst>
          </a:custGeom>
          <a:noFill/>
          <a:ln w="38100">
            <a:solidFill>
              <a:srgbClr val="FF0000"/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latin typeface="Calibri" charset="0"/>
            </a:endParaRPr>
          </a:p>
        </p:txBody>
      </p:sp>
      <p:sp>
        <p:nvSpPr>
          <p:cNvPr id="7" name="正方形/長方形 6"/>
          <p:cNvSpPr>
            <a:spLocks noChangeArrowheads="1"/>
          </p:cNvSpPr>
          <p:nvPr/>
        </p:nvSpPr>
        <p:spPr bwMode="auto">
          <a:xfrm>
            <a:off x="5164138" y="2840038"/>
            <a:ext cx="735012" cy="512762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LMA</a:t>
            </a:r>
          </a:p>
        </p:txBody>
      </p:sp>
      <p:sp>
        <p:nvSpPr>
          <p:cNvPr id="72" name="フリーフォーム 71"/>
          <p:cNvSpPr>
            <a:spLocks noChangeArrowheads="1"/>
          </p:cNvSpPr>
          <p:nvPr/>
        </p:nvSpPr>
        <p:spPr bwMode="auto">
          <a:xfrm>
            <a:off x="5522913" y="3165475"/>
            <a:ext cx="1311275" cy="1320800"/>
          </a:xfrm>
          <a:custGeom>
            <a:avLst/>
            <a:gdLst>
              <a:gd name="T0" fmla="*/ 1311275 w 1477120"/>
              <a:gd name="T1" fmla="*/ 713324 h 1320749"/>
              <a:gd name="T2" fmla="*/ 870098 w 1477120"/>
              <a:gd name="T3" fmla="*/ 685711 h 1320749"/>
              <a:gd name="T4" fmla="*/ 514706 w 1477120"/>
              <a:gd name="T5" fmla="*/ 575261 h 1320749"/>
              <a:gd name="T6" fmla="*/ 318627 w 1477120"/>
              <a:gd name="T7" fmla="*/ 119654 h 1320749"/>
              <a:gd name="T8" fmla="*/ 196078 w 1477120"/>
              <a:gd name="T9" fmla="*/ 9204 h 1320749"/>
              <a:gd name="T10" fmla="*/ 73529 w 1477120"/>
              <a:gd name="T11" fmla="*/ 64429 h 1320749"/>
              <a:gd name="T12" fmla="*/ 49019 w 1477120"/>
              <a:gd name="T13" fmla="*/ 174879 h 1320749"/>
              <a:gd name="T14" fmla="*/ 49019 w 1477120"/>
              <a:gd name="T15" fmla="*/ 230104 h 1320749"/>
              <a:gd name="T16" fmla="*/ 343137 w 1477120"/>
              <a:gd name="T17" fmla="*/ 1320800 h 132074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77120"/>
              <a:gd name="T28" fmla="*/ 0 h 1320749"/>
              <a:gd name="T29" fmla="*/ 1477120 w 1477120"/>
              <a:gd name="T30" fmla="*/ 1320749 h 132074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77120" h="1320749">
                <a:moveTo>
                  <a:pt x="1477120" y="713296"/>
                </a:moveTo>
                <a:cubicBezTo>
                  <a:pt x="1303409" y="710995"/>
                  <a:pt x="1129698" y="708695"/>
                  <a:pt x="980145" y="685685"/>
                </a:cubicBezTo>
                <a:cubicBezTo>
                  <a:pt x="830592" y="662675"/>
                  <a:pt x="683340" y="669578"/>
                  <a:pt x="579804" y="575239"/>
                </a:cubicBezTo>
                <a:cubicBezTo>
                  <a:pt x="476268" y="480900"/>
                  <a:pt x="418747" y="213988"/>
                  <a:pt x="358926" y="119649"/>
                </a:cubicBezTo>
                <a:cubicBezTo>
                  <a:pt x="299105" y="25310"/>
                  <a:pt x="266893" y="18408"/>
                  <a:pt x="220877" y="9204"/>
                </a:cubicBezTo>
                <a:cubicBezTo>
                  <a:pt x="174861" y="0"/>
                  <a:pt x="110439" y="36816"/>
                  <a:pt x="82829" y="64427"/>
                </a:cubicBezTo>
                <a:cubicBezTo>
                  <a:pt x="55219" y="92038"/>
                  <a:pt x="59821" y="147261"/>
                  <a:pt x="55219" y="174872"/>
                </a:cubicBezTo>
                <a:cubicBezTo>
                  <a:pt x="50617" y="202483"/>
                  <a:pt x="0" y="39116"/>
                  <a:pt x="55219" y="230095"/>
                </a:cubicBezTo>
                <a:cubicBezTo>
                  <a:pt x="110438" y="421074"/>
                  <a:pt x="248487" y="870911"/>
                  <a:pt x="386536" y="1320749"/>
                </a:cubicBezTo>
              </a:path>
            </a:pathLst>
          </a:custGeom>
          <a:noFill/>
          <a:ln w="38100">
            <a:solidFill>
              <a:srgbClr val="FF0000"/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loud"/>
          <p:cNvSpPr>
            <a:spLocks noChangeAspect="1" noEditPoints="1" noChangeArrowheads="1"/>
          </p:cNvSpPr>
          <p:nvPr/>
        </p:nvSpPr>
        <p:spPr bwMode="auto">
          <a:xfrm flipV="1">
            <a:off x="3306763" y="1517650"/>
            <a:ext cx="2914650" cy="14366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rot="10800000"/>
          <a:lstStyle/>
          <a:p>
            <a:endParaRPr lang="en-US" altLang="ja-JP"/>
          </a:p>
          <a:p>
            <a:pPr algn="ctr"/>
            <a:r>
              <a:rPr lang="en-US" altLang="ja-JP"/>
              <a:t>Fixed Internet</a:t>
            </a:r>
            <a:endParaRPr lang="ja-JP" altLang="en-US"/>
          </a:p>
        </p:txBody>
      </p:sp>
      <p:sp>
        <p:nvSpPr>
          <p:cNvPr id="26" name="Cloud"/>
          <p:cNvSpPr>
            <a:spLocks noChangeAspect="1" noEditPoints="1" noChangeArrowheads="1"/>
          </p:cNvSpPr>
          <p:nvPr/>
        </p:nvSpPr>
        <p:spPr bwMode="auto">
          <a:xfrm flipV="1">
            <a:off x="3306763" y="3233738"/>
            <a:ext cx="2914650" cy="14366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rot="10800000"/>
          <a:lstStyle/>
          <a:p>
            <a:endParaRPr lang="ja-JP" altLang="en-US"/>
          </a:p>
        </p:txBody>
      </p:sp>
      <p:sp>
        <p:nvSpPr>
          <p:cNvPr id="2048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Scenario – 3</a:t>
            </a:r>
            <a:endParaRPr lang="ja-JP" altLang="en-US" smtClean="0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3860800" y="2840038"/>
            <a:ext cx="735013" cy="512762"/>
          </a:xfrm>
          <a:prstGeom prst="rect">
            <a:avLst/>
          </a:prstGeom>
          <a:solidFill>
            <a:srgbClr val="F7964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LMA</a:t>
            </a:r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5522913" y="4557713"/>
            <a:ext cx="735012" cy="511175"/>
          </a:xfrm>
          <a:prstGeom prst="rect">
            <a:avLst/>
          </a:prstGeom>
          <a:solidFill>
            <a:srgbClr val="F7964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MAG</a:t>
            </a:r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3490913" y="4557713"/>
            <a:ext cx="733425" cy="511175"/>
          </a:xfrm>
          <a:prstGeom prst="rect">
            <a:avLst/>
          </a:prstGeom>
          <a:solidFill>
            <a:srgbClr val="F7964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MAG</a:t>
            </a:r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6859588" y="1979613"/>
            <a:ext cx="536575" cy="5127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Src</a:t>
            </a: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4229100" y="5614988"/>
            <a:ext cx="534988" cy="511175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MN</a:t>
            </a:r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3160713" y="5870575"/>
            <a:ext cx="536575" cy="511175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MN</a:t>
            </a:r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6056313" y="5870575"/>
            <a:ext cx="534987" cy="511175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MN</a:t>
            </a:r>
          </a:p>
        </p:txBody>
      </p:sp>
      <p:cxnSp>
        <p:nvCxnSpPr>
          <p:cNvPr id="19" name="直線コネクタ 18"/>
          <p:cNvCxnSpPr>
            <a:cxnSpLocks noChangeShapeType="1"/>
            <a:stCxn id="8" idx="2"/>
            <a:endCxn id="11" idx="0"/>
          </p:cNvCxnSpPr>
          <p:nvPr/>
        </p:nvCxnSpPr>
        <p:spPr bwMode="auto">
          <a:xfrm rot="5400000">
            <a:off x="3440906" y="3769519"/>
            <a:ext cx="1204913" cy="371475"/>
          </a:xfrm>
          <a:prstGeom prst="line">
            <a:avLst/>
          </a:prstGeom>
          <a:noFill/>
          <a:ln w="139700">
            <a:solidFill>
              <a:srgbClr val="008000">
                <a:alpha val="70195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23" name="直線コネクタ 22"/>
          <p:cNvCxnSpPr>
            <a:cxnSpLocks noChangeShapeType="1"/>
            <a:stCxn id="7" idx="2"/>
            <a:endCxn id="10" idx="0"/>
          </p:cNvCxnSpPr>
          <p:nvPr/>
        </p:nvCxnSpPr>
        <p:spPr bwMode="auto">
          <a:xfrm rot="16200000" flipH="1">
            <a:off x="5108575" y="3776663"/>
            <a:ext cx="1204913" cy="357187"/>
          </a:xfrm>
          <a:prstGeom prst="line">
            <a:avLst/>
          </a:prstGeom>
          <a:noFill/>
          <a:ln w="139700">
            <a:solidFill>
              <a:srgbClr val="008000">
                <a:alpha val="70195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9" name="直線コネクタ 38"/>
          <p:cNvCxnSpPr>
            <a:cxnSpLocks noChangeShapeType="1"/>
            <a:stCxn id="12" idx="1"/>
            <a:endCxn id="49" idx="2"/>
          </p:cNvCxnSpPr>
          <p:nvPr/>
        </p:nvCxnSpPr>
        <p:spPr bwMode="auto">
          <a:xfrm rot="10800000" flipV="1">
            <a:off x="6219825" y="2235200"/>
            <a:ext cx="639763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0495" name="スライド番号プレースホルダ 2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74D28C9-BD7C-49C2-A08C-D4A8EFB8D257}" type="slidenum">
              <a:rPr lang="ja-JP" altLang="en-US"/>
              <a:pPr/>
              <a:t>6</a:t>
            </a:fld>
            <a:endParaRPr lang="ja-JP" altLang="en-US"/>
          </a:p>
        </p:txBody>
      </p:sp>
      <p:sp>
        <p:nvSpPr>
          <p:cNvPr id="20496" name="フッター プレースホルダ 2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  <p:cxnSp>
        <p:nvCxnSpPr>
          <p:cNvPr id="29" name="直線コネクタ 28"/>
          <p:cNvCxnSpPr>
            <a:cxnSpLocks noChangeShapeType="1"/>
          </p:cNvCxnSpPr>
          <p:nvPr/>
        </p:nvCxnSpPr>
        <p:spPr bwMode="auto">
          <a:xfrm rot="10800000">
            <a:off x="749300" y="4205288"/>
            <a:ext cx="1042988" cy="1587"/>
          </a:xfrm>
          <a:prstGeom prst="line">
            <a:avLst/>
          </a:prstGeom>
          <a:noFill/>
          <a:ln w="139700">
            <a:solidFill>
              <a:srgbClr val="008000">
                <a:alpha val="70195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0498" name="テキスト ボックス 26"/>
          <p:cNvSpPr txBox="1">
            <a:spLocks noChangeArrowheads="1"/>
          </p:cNvSpPr>
          <p:nvPr/>
        </p:nvSpPr>
        <p:spPr bwMode="auto">
          <a:xfrm>
            <a:off x="1860550" y="4016375"/>
            <a:ext cx="11509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M-Tunnel</a:t>
            </a:r>
            <a:endParaRPr lang="ja-JP" altLang="en-US"/>
          </a:p>
        </p:txBody>
      </p:sp>
      <p:sp>
        <p:nvSpPr>
          <p:cNvPr id="33" name="正方形/長方形 32"/>
          <p:cNvSpPr>
            <a:spLocks noChangeArrowheads="1"/>
          </p:cNvSpPr>
          <p:nvPr/>
        </p:nvSpPr>
        <p:spPr bwMode="auto">
          <a:xfrm>
            <a:off x="749300" y="3324225"/>
            <a:ext cx="733425" cy="511175"/>
          </a:xfrm>
          <a:prstGeom prst="rect">
            <a:avLst/>
          </a:prstGeom>
          <a:solidFill>
            <a:srgbClr val="F7964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 altLang="ja-JP">
              <a:latin typeface="Calibri" charset="0"/>
            </a:endParaRPr>
          </a:p>
        </p:txBody>
      </p:sp>
      <p:sp>
        <p:nvSpPr>
          <p:cNvPr id="20500" name="テキスト ボックス 26"/>
          <p:cNvSpPr txBox="1">
            <a:spLocks noChangeArrowheads="1"/>
          </p:cNvSpPr>
          <p:nvPr/>
        </p:nvSpPr>
        <p:spPr bwMode="auto">
          <a:xfrm>
            <a:off x="1614488" y="3398838"/>
            <a:ext cx="1300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MLD proxy</a:t>
            </a:r>
            <a:endParaRPr lang="ja-JP" altLang="en-US"/>
          </a:p>
        </p:txBody>
      </p:sp>
      <p:sp>
        <p:nvSpPr>
          <p:cNvPr id="36" name="正方形/長方形 35"/>
          <p:cNvSpPr>
            <a:spLocks noChangeArrowheads="1"/>
          </p:cNvSpPr>
          <p:nvPr/>
        </p:nvSpPr>
        <p:spPr bwMode="auto">
          <a:xfrm>
            <a:off x="747713" y="2492375"/>
            <a:ext cx="735012" cy="512763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n-US" altLang="ja-JP">
              <a:latin typeface="Calibri" charset="0"/>
            </a:endParaRPr>
          </a:p>
        </p:txBody>
      </p:sp>
      <p:sp>
        <p:nvSpPr>
          <p:cNvPr id="20502" name="テキスト ボックス 26"/>
          <p:cNvSpPr txBox="1">
            <a:spLocks noChangeArrowheads="1"/>
          </p:cNvSpPr>
          <p:nvPr/>
        </p:nvSpPr>
        <p:spPr bwMode="auto">
          <a:xfrm>
            <a:off x="1614488" y="2581275"/>
            <a:ext cx="1017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PIM-SM</a:t>
            </a:r>
            <a:endParaRPr lang="ja-JP" altLang="en-US"/>
          </a:p>
        </p:txBody>
      </p:sp>
      <p:sp>
        <p:nvSpPr>
          <p:cNvPr id="40" name="円/楕円 39"/>
          <p:cNvSpPr>
            <a:spLocks noChangeArrowheads="1"/>
          </p:cNvSpPr>
          <p:nvPr/>
        </p:nvSpPr>
        <p:spPr bwMode="auto">
          <a:xfrm>
            <a:off x="749300" y="4670425"/>
            <a:ext cx="244475" cy="2444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2" name="円/楕円 41"/>
          <p:cNvSpPr>
            <a:spLocks noChangeArrowheads="1"/>
          </p:cNvSpPr>
          <p:nvPr/>
        </p:nvSpPr>
        <p:spPr bwMode="auto">
          <a:xfrm>
            <a:off x="749300" y="5259388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0505" name="テキスト ボックス 26"/>
          <p:cNvSpPr txBox="1">
            <a:spLocks noChangeArrowheads="1"/>
          </p:cNvSpPr>
          <p:nvPr/>
        </p:nvSpPr>
        <p:spPr bwMode="auto">
          <a:xfrm>
            <a:off x="1077913" y="4598988"/>
            <a:ext cx="21478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Upstream Interface</a:t>
            </a:r>
            <a:endParaRPr lang="ja-JP" altLang="en-US"/>
          </a:p>
        </p:txBody>
      </p:sp>
      <p:sp>
        <p:nvSpPr>
          <p:cNvPr id="20506" name="テキスト ボックス 26"/>
          <p:cNvSpPr txBox="1">
            <a:spLocks noChangeArrowheads="1"/>
          </p:cNvSpPr>
          <p:nvPr/>
        </p:nvSpPr>
        <p:spPr bwMode="auto">
          <a:xfrm>
            <a:off x="1077913" y="5176838"/>
            <a:ext cx="2443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Downstream Interface</a:t>
            </a:r>
            <a:endParaRPr lang="ja-JP" altLang="en-US"/>
          </a:p>
        </p:txBody>
      </p:sp>
      <p:cxnSp>
        <p:nvCxnSpPr>
          <p:cNvPr id="47" name="直線コネクタ 46"/>
          <p:cNvCxnSpPr>
            <a:cxnSpLocks noChangeShapeType="1"/>
            <a:stCxn id="53" idx="4"/>
          </p:cNvCxnSpPr>
          <p:nvPr/>
        </p:nvCxnSpPr>
        <p:spPr bwMode="auto">
          <a:xfrm rot="5400000">
            <a:off x="3275012" y="5367338"/>
            <a:ext cx="657225" cy="3492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48" name="直線コネクタ 47"/>
          <p:cNvCxnSpPr>
            <a:cxnSpLocks noChangeShapeType="1"/>
            <a:stCxn id="54" idx="4"/>
          </p:cNvCxnSpPr>
          <p:nvPr/>
        </p:nvCxnSpPr>
        <p:spPr bwMode="auto">
          <a:xfrm rot="16200000" flipH="1">
            <a:off x="4059238" y="5176837"/>
            <a:ext cx="401638" cy="47466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50" name="直線コネクタ 49"/>
          <p:cNvCxnSpPr>
            <a:cxnSpLocks noChangeShapeType="1"/>
            <a:stCxn id="55" idx="4"/>
          </p:cNvCxnSpPr>
          <p:nvPr/>
        </p:nvCxnSpPr>
        <p:spPr bwMode="auto">
          <a:xfrm rot="16200000" flipH="1">
            <a:off x="5781675" y="5329238"/>
            <a:ext cx="657225" cy="4254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51" name="円/楕円 50"/>
          <p:cNvSpPr>
            <a:spLocks noChangeArrowheads="1"/>
          </p:cNvSpPr>
          <p:nvPr/>
        </p:nvSpPr>
        <p:spPr bwMode="auto">
          <a:xfrm>
            <a:off x="3738563" y="4435475"/>
            <a:ext cx="244475" cy="2444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2" name="円/楕円 51"/>
          <p:cNvSpPr>
            <a:spLocks noChangeArrowheads="1"/>
          </p:cNvSpPr>
          <p:nvPr/>
        </p:nvSpPr>
        <p:spPr bwMode="auto">
          <a:xfrm>
            <a:off x="5776913" y="4425950"/>
            <a:ext cx="244475" cy="2444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3" name="円/楕円 52"/>
          <p:cNvSpPr>
            <a:spLocks noChangeArrowheads="1"/>
          </p:cNvSpPr>
          <p:nvPr/>
        </p:nvSpPr>
        <p:spPr bwMode="auto">
          <a:xfrm>
            <a:off x="3656013" y="4968875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4" name="円/楕円 53"/>
          <p:cNvSpPr>
            <a:spLocks noChangeArrowheads="1"/>
          </p:cNvSpPr>
          <p:nvPr/>
        </p:nvSpPr>
        <p:spPr bwMode="auto">
          <a:xfrm>
            <a:off x="3900488" y="4968875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5" name="円/楕円 54"/>
          <p:cNvSpPr>
            <a:spLocks noChangeArrowheads="1"/>
          </p:cNvSpPr>
          <p:nvPr/>
        </p:nvSpPr>
        <p:spPr bwMode="auto">
          <a:xfrm>
            <a:off x="5775325" y="4968875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6" name="円/楕円 55"/>
          <p:cNvSpPr>
            <a:spLocks noChangeArrowheads="1"/>
          </p:cNvSpPr>
          <p:nvPr/>
        </p:nvSpPr>
        <p:spPr bwMode="auto">
          <a:xfrm>
            <a:off x="4102100" y="3233738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8" name="円/楕円 57"/>
          <p:cNvSpPr>
            <a:spLocks noChangeArrowheads="1"/>
          </p:cNvSpPr>
          <p:nvPr/>
        </p:nvSpPr>
        <p:spPr bwMode="auto">
          <a:xfrm>
            <a:off x="4144963" y="2717800"/>
            <a:ext cx="246062" cy="2444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0517" name="テキスト ボックス 59"/>
          <p:cNvSpPr txBox="1">
            <a:spLocks noChangeArrowheads="1"/>
          </p:cNvSpPr>
          <p:nvPr/>
        </p:nvSpPr>
        <p:spPr bwMode="auto">
          <a:xfrm>
            <a:off x="3860800" y="3832225"/>
            <a:ext cx="1865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PMIPv6-Domain</a:t>
            </a:r>
            <a:endParaRPr lang="ja-JP" altLang="en-US"/>
          </a:p>
        </p:txBody>
      </p:sp>
      <p:sp>
        <p:nvSpPr>
          <p:cNvPr id="61" name="正方形/長方形 60"/>
          <p:cNvSpPr>
            <a:spLocks noChangeArrowheads="1"/>
          </p:cNvSpPr>
          <p:nvPr/>
        </p:nvSpPr>
        <p:spPr bwMode="auto">
          <a:xfrm>
            <a:off x="6859588" y="3695700"/>
            <a:ext cx="536575" cy="512763"/>
          </a:xfrm>
          <a:prstGeom prst="rect">
            <a:avLst/>
          </a:prstGeom>
          <a:solidFill>
            <a:srgbClr val="95B3D7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Src</a:t>
            </a:r>
          </a:p>
        </p:txBody>
      </p:sp>
      <p:cxnSp>
        <p:nvCxnSpPr>
          <p:cNvPr id="62" name="直線コネクタ 61"/>
          <p:cNvCxnSpPr>
            <a:cxnSpLocks noChangeShapeType="1"/>
            <a:stCxn id="61" idx="1"/>
          </p:cNvCxnSpPr>
          <p:nvPr/>
        </p:nvCxnSpPr>
        <p:spPr bwMode="auto">
          <a:xfrm rot="10800000">
            <a:off x="6219825" y="3951288"/>
            <a:ext cx="639763" cy="0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sysDash"/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63" name="正方形/長方形 62"/>
          <p:cNvSpPr>
            <a:spLocks noChangeArrowheads="1"/>
          </p:cNvSpPr>
          <p:nvPr/>
        </p:nvSpPr>
        <p:spPr bwMode="auto">
          <a:xfrm>
            <a:off x="7011988" y="5500688"/>
            <a:ext cx="536575" cy="512762"/>
          </a:xfrm>
          <a:prstGeom prst="rect">
            <a:avLst/>
          </a:prstGeom>
          <a:solidFill>
            <a:srgbClr val="95B3D7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>
                <a:solidFill>
                  <a:srgbClr val="FFFFFF"/>
                </a:solidFill>
                <a:latin typeface="+mn-lt"/>
                <a:ea typeface="+mn-ea"/>
                <a:cs typeface="ＭＳ Ｐゴシック" charset="-128"/>
              </a:rPr>
              <a:t>Src</a:t>
            </a:r>
          </a:p>
        </p:txBody>
      </p:sp>
      <p:cxnSp>
        <p:nvCxnSpPr>
          <p:cNvPr id="64" name="直線コネクタ 63"/>
          <p:cNvCxnSpPr>
            <a:cxnSpLocks noChangeShapeType="1"/>
            <a:stCxn id="63" idx="0"/>
          </p:cNvCxnSpPr>
          <p:nvPr/>
        </p:nvCxnSpPr>
        <p:spPr bwMode="auto">
          <a:xfrm rot="16200000" flipV="1">
            <a:off x="6533357" y="4753769"/>
            <a:ext cx="431800" cy="1062037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sysDash"/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66" name="フリーフォーム 65"/>
          <p:cNvSpPr>
            <a:spLocks noChangeArrowheads="1"/>
          </p:cNvSpPr>
          <p:nvPr/>
        </p:nvSpPr>
        <p:spPr bwMode="auto">
          <a:xfrm>
            <a:off x="5659438" y="3436938"/>
            <a:ext cx="1546225" cy="1960562"/>
          </a:xfrm>
          <a:custGeom>
            <a:avLst/>
            <a:gdLst>
              <a:gd name="T0" fmla="*/ 1546225 w 1546145"/>
              <a:gd name="T1" fmla="*/ 1960562 h 1960414"/>
              <a:gd name="T2" fmla="*/ 842141 w 1546145"/>
              <a:gd name="T3" fmla="*/ 1643006 h 1960414"/>
              <a:gd name="T4" fmla="*/ 566028 w 1546145"/>
              <a:gd name="T5" fmla="*/ 1394484 h 1960414"/>
              <a:gd name="T6" fmla="*/ 276111 w 1546145"/>
              <a:gd name="T7" fmla="*/ 952667 h 1960414"/>
              <a:gd name="T8" fmla="*/ 0 w 1546145"/>
              <a:gd name="T9" fmla="*/ 0 h 1960414"/>
              <a:gd name="T10" fmla="*/ 0 w 1546145"/>
              <a:gd name="T11" fmla="*/ 0 h 196041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46145"/>
              <a:gd name="T19" fmla="*/ 0 h 1960414"/>
              <a:gd name="T20" fmla="*/ 1546145 w 1546145"/>
              <a:gd name="T21" fmla="*/ 1960414 h 196041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46145" h="1960414">
                <a:moveTo>
                  <a:pt x="1546145" y="1960414"/>
                </a:moveTo>
                <a:cubicBezTo>
                  <a:pt x="1275800" y="1848817"/>
                  <a:pt x="1005455" y="1737221"/>
                  <a:pt x="842097" y="1642882"/>
                </a:cubicBezTo>
                <a:cubicBezTo>
                  <a:pt x="678739" y="1548543"/>
                  <a:pt x="660332" y="1509427"/>
                  <a:pt x="565999" y="1394379"/>
                </a:cubicBezTo>
                <a:cubicBezTo>
                  <a:pt x="471666" y="1279331"/>
                  <a:pt x="370430" y="1184991"/>
                  <a:pt x="276097" y="952595"/>
                </a:cubicBezTo>
                <a:cubicBezTo>
                  <a:pt x="181764" y="720199"/>
                  <a:pt x="0" y="0"/>
                  <a:pt x="0" y="0"/>
                </a:cubicBezTo>
              </a:path>
            </a:pathLst>
          </a:custGeom>
          <a:noFill/>
          <a:ln w="38100">
            <a:solidFill>
              <a:srgbClr val="FF0000"/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latin typeface="Calibri" charset="0"/>
            </a:endParaRPr>
          </a:p>
        </p:txBody>
      </p:sp>
      <p:sp>
        <p:nvSpPr>
          <p:cNvPr id="67" name="円/楕円 66"/>
          <p:cNvSpPr>
            <a:spLocks noChangeArrowheads="1"/>
          </p:cNvSpPr>
          <p:nvPr/>
        </p:nvSpPr>
        <p:spPr bwMode="auto">
          <a:xfrm>
            <a:off x="6097588" y="4968875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7" name="正方形/長方形 6"/>
          <p:cNvSpPr>
            <a:spLocks noChangeArrowheads="1"/>
          </p:cNvSpPr>
          <p:nvPr/>
        </p:nvSpPr>
        <p:spPr bwMode="auto">
          <a:xfrm>
            <a:off x="5164138" y="2840038"/>
            <a:ext cx="735012" cy="512762"/>
          </a:xfrm>
          <a:prstGeom prst="rect">
            <a:avLst/>
          </a:prstGeom>
          <a:solidFill>
            <a:srgbClr val="F79646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dirty="0">
                <a:latin typeface="+mn-lt"/>
                <a:ea typeface="+mn-ea"/>
                <a:cs typeface="ＭＳ Ｐゴシック" charset="-128"/>
              </a:rPr>
              <a:t>LMA</a:t>
            </a:r>
          </a:p>
        </p:txBody>
      </p:sp>
      <p:sp>
        <p:nvSpPr>
          <p:cNvPr id="59" name="円/楕円 58"/>
          <p:cNvSpPr>
            <a:spLocks noChangeArrowheads="1"/>
          </p:cNvSpPr>
          <p:nvPr/>
        </p:nvSpPr>
        <p:spPr bwMode="auto">
          <a:xfrm>
            <a:off x="5400675" y="2717800"/>
            <a:ext cx="244475" cy="2444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9" name="円/楕円 68"/>
          <p:cNvSpPr>
            <a:spLocks noChangeArrowheads="1"/>
          </p:cNvSpPr>
          <p:nvPr/>
        </p:nvSpPr>
        <p:spPr bwMode="auto">
          <a:xfrm>
            <a:off x="5724525" y="3230563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7" name="円/楕円 56"/>
          <p:cNvSpPr>
            <a:spLocks noChangeArrowheads="1"/>
          </p:cNvSpPr>
          <p:nvPr/>
        </p:nvSpPr>
        <p:spPr bwMode="auto">
          <a:xfrm>
            <a:off x="5410200" y="3233738"/>
            <a:ext cx="244475" cy="2444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8" name="フリーフォーム 67"/>
          <p:cNvSpPr>
            <a:spLocks noChangeArrowheads="1"/>
          </p:cNvSpPr>
          <p:nvPr/>
        </p:nvSpPr>
        <p:spPr bwMode="auto">
          <a:xfrm>
            <a:off x="5522913" y="3165475"/>
            <a:ext cx="1311275" cy="1320800"/>
          </a:xfrm>
          <a:custGeom>
            <a:avLst/>
            <a:gdLst>
              <a:gd name="T0" fmla="*/ 1311275 w 1477120"/>
              <a:gd name="T1" fmla="*/ 713324 h 1320749"/>
              <a:gd name="T2" fmla="*/ 870098 w 1477120"/>
              <a:gd name="T3" fmla="*/ 685711 h 1320749"/>
              <a:gd name="T4" fmla="*/ 514706 w 1477120"/>
              <a:gd name="T5" fmla="*/ 575261 h 1320749"/>
              <a:gd name="T6" fmla="*/ 318627 w 1477120"/>
              <a:gd name="T7" fmla="*/ 119654 h 1320749"/>
              <a:gd name="T8" fmla="*/ 196078 w 1477120"/>
              <a:gd name="T9" fmla="*/ 9204 h 1320749"/>
              <a:gd name="T10" fmla="*/ 73529 w 1477120"/>
              <a:gd name="T11" fmla="*/ 64429 h 1320749"/>
              <a:gd name="T12" fmla="*/ 49019 w 1477120"/>
              <a:gd name="T13" fmla="*/ 174879 h 1320749"/>
              <a:gd name="T14" fmla="*/ 49019 w 1477120"/>
              <a:gd name="T15" fmla="*/ 230104 h 1320749"/>
              <a:gd name="T16" fmla="*/ 343137 w 1477120"/>
              <a:gd name="T17" fmla="*/ 1320800 h 132074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77120"/>
              <a:gd name="T28" fmla="*/ 0 h 1320749"/>
              <a:gd name="T29" fmla="*/ 1477120 w 1477120"/>
              <a:gd name="T30" fmla="*/ 1320749 h 132074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77120" h="1320749">
                <a:moveTo>
                  <a:pt x="1477120" y="713296"/>
                </a:moveTo>
                <a:cubicBezTo>
                  <a:pt x="1303409" y="710995"/>
                  <a:pt x="1129698" y="708695"/>
                  <a:pt x="980145" y="685685"/>
                </a:cubicBezTo>
                <a:cubicBezTo>
                  <a:pt x="830592" y="662675"/>
                  <a:pt x="683340" y="669578"/>
                  <a:pt x="579804" y="575239"/>
                </a:cubicBezTo>
                <a:cubicBezTo>
                  <a:pt x="476268" y="480900"/>
                  <a:pt x="418747" y="213988"/>
                  <a:pt x="358926" y="119649"/>
                </a:cubicBezTo>
                <a:cubicBezTo>
                  <a:pt x="299105" y="25310"/>
                  <a:pt x="266893" y="18408"/>
                  <a:pt x="220877" y="9204"/>
                </a:cubicBezTo>
                <a:cubicBezTo>
                  <a:pt x="174861" y="0"/>
                  <a:pt x="110439" y="36816"/>
                  <a:pt x="82829" y="64427"/>
                </a:cubicBezTo>
                <a:cubicBezTo>
                  <a:pt x="55219" y="92038"/>
                  <a:pt x="59821" y="147261"/>
                  <a:pt x="55219" y="174872"/>
                </a:cubicBezTo>
                <a:cubicBezTo>
                  <a:pt x="50617" y="202483"/>
                  <a:pt x="0" y="39116"/>
                  <a:pt x="55219" y="230095"/>
                </a:cubicBezTo>
                <a:cubicBezTo>
                  <a:pt x="110438" y="421074"/>
                  <a:pt x="248487" y="870911"/>
                  <a:pt x="386536" y="1320749"/>
                </a:cubicBezTo>
              </a:path>
            </a:pathLst>
          </a:custGeom>
          <a:noFill/>
          <a:ln w="38100">
            <a:solidFill>
              <a:srgbClr val="FF0000"/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Multicast Tunnel (M-Tunnel)</a:t>
            </a:r>
            <a:endParaRPr lang="ja-JP" altLang="en-US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3031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ja-JP" sz="3000" smtClean="0"/>
              <a:t>Bi-directional IPv6-in-IPv6 tunnel for MLD and PIM message transmissions between LMA and MAG</a:t>
            </a:r>
            <a:endParaRPr lang="ja-JP" altLang="en-US" sz="3000" smtClean="0"/>
          </a:p>
        </p:txBody>
      </p:sp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414338" y="3265488"/>
            <a:ext cx="1641475" cy="566737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latin typeface="Calibri" charset="0"/>
              </a:rPr>
              <a:t>Src: LMAA</a:t>
            </a:r>
            <a:endParaRPr lang="ja-JP" altLang="en-US">
              <a:latin typeface="Calibri" charset="0"/>
            </a:endParaRPr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2055813" y="3265488"/>
            <a:ext cx="1641475" cy="566737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000000"/>
                </a:solidFill>
                <a:latin typeface="Calibri" charset="0"/>
              </a:rPr>
              <a:t>Dst: Proxy CoA</a:t>
            </a:r>
            <a:endParaRPr lang="ja-JP" alt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7" name="正方形/長方形 6"/>
          <p:cNvSpPr>
            <a:spLocks noChangeArrowheads="1"/>
          </p:cNvSpPr>
          <p:nvPr/>
        </p:nvSpPr>
        <p:spPr bwMode="auto">
          <a:xfrm>
            <a:off x="3697288" y="3265488"/>
            <a:ext cx="1639887" cy="566737"/>
          </a:xfrm>
          <a:prstGeom prst="rect">
            <a:avLst/>
          </a:prstGeom>
          <a:solidFill>
            <a:srgbClr val="FF66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000000"/>
                </a:solidFill>
                <a:latin typeface="Calibri" charset="0"/>
              </a:rPr>
              <a:t>Src: LMA-LL or MAG-LL</a:t>
            </a:r>
            <a:endParaRPr lang="ja-JP" alt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auto">
          <a:xfrm>
            <a:off x="5337175" y="3265488"/>
            <a:ext cx="1641475" cy="566737"/>
          </a:xfrm>
          <a:prstGeom prst="rect">
            <a:avLst/>
          </a:prstGeom>
          <a:solidFill>
            <a:srgbClr val="FF66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000000"/>
                </a:solidFill>
                <a:latin typeface="Calibri" charset="0"/>
              </a:rPr>
              <a:t>Dst: G, AllNodes, or RptAddr</a:t>
            </a:r>
            <a:endParaRPr lang="ja-JP" alt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6978650" y="3265488"/>
            <a:ext cx="1817688" cy="566737"/>
          </a:xfrm>
          <a:prstGeom prst="rect">
            <a:avLst/>
          </a:prstGeom>
          <a:solidFill>
            <a:srgbClr val="558ED5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Calibri" charset="0"/>
              </a:rPr>
              <a:t>MLD</a:t>
            </a:r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414338" y="4652963"/>
            <a:ext cx="1641475" cy="565150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latin typeface="Calibri" charset="0"/>
              </a:rPr>
              <a:t>Src: LMAA</a:t>
            </a:r>
            <a:endParaRPr lang="ja-JP" altLang="en-US">
              <a:latin typeface="Calibri" charset="0"/>
            </a:endParaRPr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2055813" y="4652963"/>
            <a:ext cx="1641475" cy="565150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000000"/>
                </a:solidFill>
                <a:latin typeface="Calibri" charset="0"/>
              </a:rPr>
              <a:t>Dst: Proxy CoA</a:t>
            </a:r>
            <a:endParaRPr lang="ja-JP" alt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3697288" y="4652963"/>
            <a:ext cx="1639887" cy="565150"/>
          </a:xfrm>
          <a:prstGeom prst="rect">
            <a:avLst/>
          </a:prstGeom>
          <a:solidFill>
            <a:srgbClr val="FF66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000000"/>
                </a:solidFill>
                <a:latin typeface="Calibri" charset="0"/>
              </a:rPr>
              <a:t>Src: LMA-LL or MAG-LL</a:t>
            </a:r>
            <a:endParaRPr lang="ja-JP" alt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5337175" y="4652963"/>
            <a:ext cx="1641475" cy="565150"/>
          </a:xfrm>
          <a:prstGeom prst="rect">
            <a:avLst/>
          </a:prstGeom>
          <a:solidFill>
            <a:srgbClr val="FF66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000000"/>
                </a:solidFill>
                <a:latin typeface="Calibri" charset="0"/>
              </a:rPr>
              <a:t>Dst: PIM-X</a:t>
            </a:r>
            <a:endParaRPr lang="ja-JP" alt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6978650" y="4652963"/>
            <a:ext cx="1817688" cy="565150"/>
          </a:xfrm>
          <a:prstGeom prst="rect">
            <a:avLst/>
          </a:prstGeom>
          <a:solidFill>
            <a:srgbClr val="558ED5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Calibri" charset="0"/>
              </a:rPr>
              <a:t>PIM</a:t>
            </a:r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1518" name="テキスト ボックス 15"/>
          <p:cNvSpPr txBox="1">
            <a:spLocks noChangeArrowheads="1"/>
          </p:cNvSpPr>
          <p:nvPr/>
        </p:nvSpPr>
        <p:spPr bwMode="auto">
          <a:xfrm>
            <a:off x="690563" y="5494338"/>
            <a:ext cx="3032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LMAA:  LMA global address</a:t>
            </a:r>
            <a:endParaRPr lang="ja-JP" altLang="en-US"/>
          </a:p>
        </p:txBody>
      </p:sp>
      <p:sp>
        <p:nvSpPr>
          <p:cNvPr id="21519" name="テキスト ボックス 16"/>
          <p:cNvSpPr txBox="1">
            <a:spLocks noChangeArrowheads="1"/>
          </p:cNvSpPr>
          <p:nvPr/>
        </p:nvSpPr>
        <p:spPr bwMode="auto">
          <a:xfrm>
            <a:off x="4351338" y="5494338"/>
            <a:ext cx="35845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Proxy-CoA:  MAG global address</a:t>
            </a:r>
            <a:endParaRPr lang="ja-JP" altLang="en-US"/>
          </a:p>
        </p:txBody>
      </p:sp>
      <p:cxnSp>
        <p:nvCxnSpPr>
          <p:cNvPr id="19" name="カギ線コネクタ 18"/>
          <p:cNvCxnSpPr>
            <a:cxnSpLocks noChangeShapeType="1"/>
            <a:stCxn id="4" idx="0"/>
            <a:endCxn id="6" idx="0"/>
          </p:cNvCxnSpPr>
          <p:nvPr/>
        </p:nvCxnSpPr>
        <p:spPr bwMode="auto">
          <a:xfrm rot="5400000" flipH="1" flipV="1">
            <a:off x="2055813" y="2446338"/>
            <a:ext cx="1587" cy="1639887"/>
          </a:xfrm>
          <a:prstGeom prst="bentConnector3">
            <a:avLst>
              <a:gd name="adj1" fmla="val 17872921"/>
            </a:avLst>
          </a:prstGeom>
          <a:noFill/>
          <a:ln w="25400">
            <a:solidFill>
              <a:schemeClr val="accent1"/>
            </a:solidFill>
            <a:miter lim="800000"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22" name="カギ線コネクタ 21"/>
          <p:cNvCxnSpPr>
            <a:cxnSpLocks noChangeShapeType="1"/>
          </p:cNvCxnSpPr>
          <p:nvPr/>
        </p:nvCxnSpPr>
        <p:spPr bwMode="auto">
          <a:xfrm rot="5400000" flipH="1" flipV="1">
            <a:off x="2055019" y="3831431"/>
            <a:ext cx="1588" cy="1641475"/>
          </a:xfrm>
          <a:prstGeom prst="bentConnector3">
            <a:avLst>
              <a:gd name="adj1" fmla="val 17872921"/>
            </a:avLst>
          </a:prstGeom>
          <a:noFill/>
          <a:ln w="25400">
            <a:solidFill>
              <a:schemeClr val="accent1"/>
            </a:solidFill>
            <a:miter lim="800000"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1522" name="テキスト ボックス 22"/>
          <p:cNvSpPr txBox="1">
            <a:spLocks noChangeArrowheads="1"/>
          </p:cNvSpPr>
          <p:nvPr/>
        </p:nvSpPr>
        <p:spPr bwMode="auto">
          <a:xfrm>
            <a:off x="690563" y="5864225"/>
            <a:ext cx="3430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LMA-LL: LMA link-local address</a:t>
            </a:r>
            <a:endParaRPr lang="ja-JP" altLang="en-US"/>
          </a:p>
        </p:txBody>
      </p:sp>
      <p:sp>
        <p:nvSpPr>
          <p:cNvPr id="21523" name="テキスト ボックス 23"/>
          <p:cNvSpPr txBox="1">
            <a:spLocks noChangeArrowheads="1"/>
          </p:cNvSpPr>
          <p:nvPr/>
        </p:nvSpPr>
        <p:spPr bwMode="auto">
          <a:xfrm>
            <a:off x="4351338" y="5864225"/>
            <a:ext cx="36099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MAG-LL:  MAG link-local address</a:t>
            </a:r>
            <a:endParaRPr lang="ja-JP" altLang="en-US"/>
          </a:p>
        </p:txBody>
      </p:sp>
      <p:sp>
        <p:nvSpPr>
          <p:cNvPr id="21524" name="テキスト ボックス 24"/>
          <p:cNvSpPr txBox="1">
            <a:spLocks noChangeArrowheads="1"/>
          </p:cNvSpPr>
          <p:nvPr/>
        </p:nvSpPr>
        <p:spPr bwMode="auto">
          <a:xfrm>
            <a:off x="3665538" y="2794000"/>
            <a:ext cx="16716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MLD message</a:t>
            </a:r>
            <a:endParaRPr lang="ja-JP" altLang="en-US"/>
          </a:p>
        </p:txBody>
      </p:sp>
      <p:sp>
        <p:nvSpPr>
          <p:cNvPr id="21525" name="テキスト ボックス 25"/>
          <p:cNvSpPr txBox="1">
            <a:spLocks noChangeArrowheads="1"/>
          </p:cNvSpPr>
          <p:nvPr/>
        </p:nvSpPr>
        <p:spPr bwMode="auto">
          <a:xfrm>
            <a:off x="3697288" y="4167188"/>
            <a:ext cx="1595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PIM message</a:t>
            </a:r>
            <a:endParaRPr lang="ja-JP" altLang="en-US"/>
          </a:p>
        </p:txBody>
      </p:sp>
      <p:sp>
        <p:nvSpPr>
          <p:cNvPr id="21526" name="テキスト ボックス 22"/>
          <p:cNvSpPr txBox="1">
            <a:spLocks noChangeArrowheads="1"/>
          </p:cNvSpPr>
          <p:nvPr/>
        </p:nvSpPr>
        <p:spPr bwMode="auto">
          <a:xfrm>
            <a:off x="690563" y="6226175"/>
            <a:ext cx="3533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RptAddr: MLDv2 Report address</a:t>
            </a:r>
            <a:endParaRPr lang="ja-JP" altLang="en-US"/>
          </a:p>
        </p:txBody>
      </p:sp>
      <p:sp>
        <p:nvSpPr>
          <p:cNvPr id="21527" name="テキスト ボックス 23"/>
          <p:cNvSpPr txBox="1">
            <a:spLocks noChangeArrowheads="1"/>
          </p:cNvSpPr>
          <p:nvPr/>
        </p:nvSpPr>
        <p:spPr bwMode="auto">
          <a:xfrm>
            <a:off x="4351338" y="6226175"/>
            <a:ext cx="3516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PIM-X:  All-PIM-Rtr, PIM RP, etc.</a:t>
            </a:r>
            <a:endParaRPr lang="ja-JP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Multicast Tunnel (M-Tunnel)</a:t>
            </a:r>
            <a:endParaRPr lang="ja-JP" altLang="en-US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224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ja-JP" sz="3000" smtClean="0"/>
              <a:t>Bi-directional IPv6-in-IPv6 tunnel for IP multicast data transmissions between LMA and MAG</a:t>
            </a:r>
          </a:p>
          <a:p>
            <a:pPr lvl="1">
              <a:lnSpc>
                <a:spcPct val="80000"/>
              </a:lnSpc>
            </a:pPr>
            <a:r>
              <a:rPr lang="en-US" altLang="ja-JP" sz="2600" smtClean="0"/>
              <a:t>Source mobility can be supported in our infrastructure, while the detail discussion is out of scope of this document</a:t>
            </a:r>
            <a:endParaRPr lang="ja-JP" altLang="en-US" sz="2600" smtClean="0"/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414338" y="4192588"/>
            <a:ext cx="1641475" cy="566737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latin typeface="Calibri" charset="0"/>
              </a:rPr>
              <a:t>Src: LMAA</a:t>
            </a:r>
            <a:endParaRPr lang="ja-JP" altLang="en-US">
              <a:latin typeface="Calibri" charset="0"/>
            </a:endParaRPr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2055813" y="4192588"/>
            <a:ext cx="1641475" cy="566737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000000"/>
                </a:solidFill>
                <a:latin typeface="Calibri" charset="0"/>
              </a:rPr>
              <a:t>Dst: Proxy CoA</a:t>
            </a:r>
            <a:endParaRPr lang="ja-JP" alt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3697288" y="4192588"/>
            <a:ext cx="1639887" cy="566737"/>
          </a:xfrm>
          <a:prstGeom prst="rect">
            <a:avLst/>
          </a:prstGeom>
          <a:solidFill>
            <a:srgbClr val="FF66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000000"/>
                </a:solidFill>
                <a:latin typeface="Calibri" charset="0"/>
              </a:rPr>
              <a:t>Src: S</a:t>
            </a:r>
            <a:endParaRPr lang="ja-JP" alt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5337175" y="4192588"/>
            <a:ext cx="1641475" cy="566737"/>
          </a:xfrm>
          <a:prstGeom prst="rect">
            <a:avLst/>
          </a:prstGeom>
          <a:solidFill>
            <a:srgbClr val="FF66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000000"/>
                </a:solidFill>
                <a:latin typeface="Calibri" charset="0"/>
              </a:rPr>
              <a:t>Dst: G</a:t>
            </a:r>
            <a:endParaRPr lang="ja-JP" altLang="en-US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6978650" y="4192588"/>
            <a:ext cx="1817688" cy="566737"/>
          </a:xfrm>
          <a:prstGeom prst="rect">
            <a:avLst/>
          </a:prstGeom>
          <a:solidFill>
            <a:srgbClr val="558ED5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r>
              <a:rPr lang="en-US" altLang="ja-JP">
                <a:solidFill>
                  <a:srgbClr val="FFFFFF"/>
                </a:solidFill>
                <a:latin typeface="Calibri" charset="0"/>
              </a:rPr>
              <a:t>Data</a:t>
            </a:r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2537" name="テキスト ボックス 15"/>
          <p:cNvSpPr txBox="1">
            <a:spLocks noChangeArrowheads="1"/>
          </p:cNvSpPr>
          <p:nvPr/>
        </p:nvSpPr>
        <p:spPr bwMode="auto">
          <a:xfrm>
            <a:off x="828675" y="5076825"/>
            <a:ext cx="30321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LMAA:  LMA global address</a:t>
            </a:r>
            <a:endParaRPr lang="ja-JP" altLang="en-US"/>
          </a:p>
        </p:txBody>
      </p:sp>
      <p:sp>
        <p:nvSpPr>
          <p:cNvPr id="22538" name="テキスト ボックス 16"/>
          <p:cNvSpPr txBox="1">
            <a:spLocks noChangeArrowheads="1"/>
          </p:cNvSpPr>
          <p:nvPr/>
        </p:nvSpPr>
        <p:spPr bwMode="auto">
          <a:xfrm>
            <a:off x="4489450" y="5076825"/>
            <a:ext cx="35845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Proxy-CoA:  MAG global address</a:t>
            </a:r>
            <a:endParaRPr lang="ja-JP" altLang="en-US"/>
          </a:p>
        </p:txBody>
      </p:sp>
      <p:cxnSp>
        <p:nvCxnSpPr>
          <p:cNvPr id="22" name="カギ線コネクタ 21"/>
          <p:cNvCxnSpPr>
            <a:cxnSpLocks noChangeShapeType="1"/>
          </p:cNvCxnSpPr>
          <p:nvPr/>
        </p:nvCxnSpPr>
        <p:spPr bwMode="auto">
          <a:xfrm rot="5400000" flipH="1" flipV="1">
            <a:off x="2055019" y="3371056"/>
            <a:ext cx="1588" cy="1641475"/>
          </a:xfrm>
          <a:prstGeom prst="bentConnector3">
            <a:avLst>
              <a:gd name="adj1" fmla="val 17872921"/>
            </a:avLst>
          </a:prstGeom>
          <a:noFill/>
          <a:ln w="25400">
            <a:solidFill>
              <a:schemeClr val="accent1"/>
            </a:solidFill>
            <a:miter lim="800000"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2540" name="テキスト ボックス 25"/>
          <p:cNvSpPr txBox="1">
            <a:spLocks noChangeArrowheads="1"/>
          </p:cNvSpPr>
          <p:nvPr/>
        </p:nvSpPr>
        <p:spPr bwMode="auto">
          <a:xfrm>
            <a:off x="3697288" y="3706813"/>
            <a:ext cx="16081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Multicast data</a:t>
            </a:r>
            <a:endParaRPr lang="ja-JP" altLang="en-US"/>
          </a:p>
        </p:txBody>
      </p:sp>
      <p:sp>
        <p:nvSpPr>
          <p:cNvPr id="22541" name="スライド番号プレースホルダ 1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213A12-ACA1-4F3A-9EE6-63609E549754}" type="slidenum">
              <a:rPr lang="ja-JP" altLang="en-US"/>
              <a:pPr/>
              <a:t>8</a:t>
            </a:fld>
            <a:endParaRPr lang="ja-JP" altLang="en-US"/>
          </a:p>
        </p:txBody>
      </p:sp>
      <p:sp>
        <p:nvSpPr>
          <p:cNvPr id="22542" name="フッター プレースホルダ 1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22543" name="テキスト ボックス 15"/>
          <p:cNvSpPr txBox="1">
            <a:spLocks noChangeArrowheads="1"/>
          </p:cNvSpPr>
          <p:nvPr/>
        </p:nvSpPr>
        <p:spPr bwMode="auto">
          <a:xfrm>
            <a:off x="828675" y="5529263"/>
            <a:ext cx="21097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S:  source address</a:t>
            </a:r>
            <a:endParaRPr lang="ja-JP" altLang="en-US"/>
          </a:p>
        </p:txBody>
      </p:sp>
      <p:sp>
        <p:nvSpPr>
          <p:cNvPr id="22544" name="テキスト ボックス 15"/>
          <p:cNvSpPr txBox="1">
            <a:spLocks noChangeArrowheads="1"/>
          </p:cNvSpPr>
          <p:nvPr/>
        </p:nvSpPr>
        <p:spPr bwMode="auto">
          <a:xfrm>
            <a:off x="4489450" y="5529263"/>
            <a:ext cx="31607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G:  multicast (group) address</a:t>
            </a:r>
            <a:endParaRPr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直線コネクタ 37"/>
          <p:cNvCxnSpPr>
            <a:cxnSpLocks noChangeShapeType="1"/>
          </p:cNvCxnSpPr>
          <p:nvPr/>
        </p:nvCxnSpPr>
        <p:spPr bwMode="auto">
          <a:xfrm>
            <a:off x="5084763" y="4845050"/>
            <a:ext cx="1636712" cy="1588"/>
          </a:xfrm>
          <a:prstGeom prst="line">
            <a:avLst/>
          </a:prstGeom>
          <a:noFill/>
          <a:ln w="254000">
            <a:solidFill>
              <a:srgbClr val="008000">
                <a:alpha val="79999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7" name="直線コネクタ 36"/>
          <p:cNvCxnSpPr>
            <a:cxnSpLocks noChangeShapeType="1"/>
          </p:cNvCxnSpPr>
          <p:nvPr/>
        </p:nvCxnSpPr>
        <p:spPr bwMode="auto">
          <a:xfrm>
            <a:off x="5076825" y="4171950"/>
            <a:ext cx="1636713" cy="1588"/>
          </a:xfrm>
          <a:prstGeom prst="line">
            <a:avLst/>
          </a:prstGeom>
          <a:noFill/>
          <a:ln w="254000">
            <a:solidFill>
              <a:srgbClr val="008000">
                <a:alpha val="79999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35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Basic Data Flow – Ex.1</a:t>
            </a:r>
            <a:endParaRPr lang="ja-JP" altLang="en-US" smtClean="0"/>
          </a:p>
        </p:txBody>
      </p:sp>
      <p:sp>
        <p:nvSpPr>
          <p:cNvPr id="23557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60463"/>
          </a:xfrm>
        </p:spPr>
        <p:txBody>
          <a:bodyPr/>
          <a:lstStyle/>
          <a:p>
            <a:r>
              <a:rPr lang="en-US" altLang="ja-JP" smtClean="0"/>
              <a:t>MAG acts as an MLD proxy, and LMA acts as a PIM-SM router</a:t>
            </a:r>
          </a:p>
          <a:p>
            <a:endParaRPr lang="ja-JP" altLang="en-US" smtClean="0"/>
          </a:p>
        </p:txBody>
      </p:sp>
      <p:sp>
        <p:nvSpPr>
          <p:cNvPr id="23558" name="フッター プレースホルダ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ja-JP"/>
              <a:t>80th IETF, March 2011</a:t>
            </a:r>
            <a:endParaRPr lang="ja-JP" altLang="en-US"/>
          </a:p>
        </p:txBody>
      </p:sp>
      <p:sp>
        <p:nvSpPr>
          <p:cNvPr id="23559" name="スライド番号プレースホルダ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499ED2-E4A3-4E98-946A-199411DD3C40}" type="slidenum">
              <a:rPr lang="ja-JP" altLang="en-US"/>
              <a:pPr/>
              <a:t>9</a:t>
            </a:fld>
            <a:endParaRPr lang="ja-JP" altLang="en-US"/>
          </a:p>
        </p:txBody>
      </p:sp>
      <p:sp>
        <p:nvSpPr>
          <p:cNvPr id="23560" name="Rectangle 4"/>
          <p:cNvSpPr>
            <a:spLocks noChangeArrowheads="1"/>
          </p:cNvSpPr>
          <p:nvPr/>
        </p:nvSpPr>
        <p:spPr bwMode="auto">
          <a:xfrm>
            <a:off x="1576388" y="3101975"/>
            <a:ext cx="64928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1" name="Text Box 5"/>
          <p:cNvSpPr txBox="1">
            <a:spLocks noChangeArrowheads="1"/>
          </p:cNvSpPr>
          <p:nvPr/>
        </p:nvSpPr>
        <p:spPr bwMode="auto">
          <a:xfrm>
            <a:off x="1612900" y="3073400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MN1</a:t>
            </a:r>
          </a:p>
        </p:txBody>
      </p:sp>
      <p:sp>
        <p:nvSpPr>
          <p:cNvPr id="23562" name="Rectangle 6"/>
          <p:cNvSpPr>
            <a:spLocks noChangeArrowheads="1"/>
          </p:cNvSpPr>
          <p:nvPr/>
        </p:nvSpPr>
        <p:spPr bwMode="auto">
          <a:xfrm>
            <a:off x="3092450" y="3101975"/>
            <a:ext cx="6492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3" name="Text Box 7"/>
          <p:cNvSpPr txBox="1">
            <a:spLocks noChangeArrowheads="1"/>
          </p:cNvSpPr>
          <p:nvPr/>
        </p:nvSpPr>
        <p:spPr bwMode="auto">
          <a:xfrm>
            <a:off x="3144838" y="3073400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MN2</a:t>
            </a:r>
          </a:p>
        </p:txBody>
      </p:sp>
      <p:sp>
        <p:nvSpPr>
          <p:cNvPr id="23564" name="Rectangle 10"/>
          <p:cNvSpPr>
            <a:spLocks noChangeArrowheads="1"/>
          </p:cNvSpPr>
          <p:nvPr/>
        </p:nvSpPr>
        <p:spPr bwMode="auto">
          <a:xfrm>
            <a:off x="4784725" y="3101975"/>
            <a:ext cx="649288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5" name="Text Box 11"/>
          <p:cNvSpPr txBox="1">
            <a:spLocks noChangeArrowheads="1"/>
          </p:cNvSpPr>
          <p:nvPr/>
        </p:nvSpPr>
        <p:spPr bwMode="auto">
          <a:xfrm>
            <a:off x="4748213" y="3073400"/>
            <a:ext cx="6524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MAG</a:t>
            </a:r>
          </a:p>
        </p:txBody>
      </p:sp>
      <p:sp>
        <p:nvSpPr>
          <p:cNvPr id="23566" name="Rectangle 12"/>
          <p:cNvSpPr>
            <a:spLocks noChangeArrowheads="1"/>
          </p:cNvSpPr>
          <p:nvPr/>
        </p:nvSpPr>
        <p:spPr bwMode="auto">
          <a:xfrm>
            <a:off x="6427788" y="3101975"/>
            <a:ext cx="64928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7" name="Text Box 13"/>
          <p:cNvSpPr txBox="1">
            <a:spLocks noChangeArrowheads="1"/>
          </p:cNvSpPr>
          <p:nvPr/>
        </p:nvSpPr>
        <p:spPr bwMode="auto">
          <a:xfrm>
            <a:off x="6443663" y="3073400"/>
            <a:ext cx="6016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/>
              <a:t>LMA</a:t>
            </a:r>
          </a:p>
        </p:txBody>
      </p:sp>
      <p:sp>
        <p:nvSpPr>
          <p:cNvPr id="23568" name="Line 14"/>
          <p:cNvSpPr>
            <a:spLocks noChangeShapeType="1"/>
          </p:cNvSpPr>
          <p:nvPr/>
        </p:nvSpPr>
        <p:spPr bwMode="auto">
          <a:xfrm>
            <a:off x="1847850" y="3362325"/>
            <a:ext cx="0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9" name="Line 15"/>
          <p:cNvSpPr>
            <a:spLocks noChangeShapeType="1"/>
          </p:cNvSpPr>
          <p:nvPr/>
        </p:nvSpPr>
        <p:spPr bwMode="auto">
          <a:xfrm>
            <a:off x="3432175" y="3362325"/>
            <a:ext cx="0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70" name="Line 16"/>
          <p:cNvSpPr>
            <a:spLocks noChangeShapeType="1"/>
          </p:cNvSpPr>
          <p:nvPr/>
        </p:nvSpPr>
        <p:spPr bwMode="auto">
          <a:xfrm>
            <a:off x="5087938" y="3362325"/>
            <a:ext cx="0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71" name="Line 17"/>
          <p:cNvSpPr>
            <a:spLocks noChangeShapeType="1"/>
          </p:cNvSpPr>
          <p:nvPr/>
        </p:nvSpPr>
        <p:spPr bwMode="auto">
          <a:xfrm>
            <a:off x="6731000" y="3362325"/>
            <a:ext cx="0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72" name="Text Box 22"/>
          <p:cNvSpPr txBox="1">
            <a:spLocks noChangeArrowheads="1"/>
          </p:cNvSpPr>
          <p:nvPr/>
        </p:nvSpPr>
        <p:spPr bwMode="auto">
          <a:xfrm>
            <a:off x="3670300" y="5168900"/>
            <a:ext cx="1292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MLD Report</a:t>
            </a:r>
          </a:p>
          <a:p>
            <a:pPr algn="ctr"/>
            <a:r>
              <a:rPr lang="en-US" altLang="zh-CN" sz="1600"/>
              <a:t>(S1,G1)</a:t>
            </a:r>
          </a:p>
        </p:txBody>
      </p:sp>
      <p:sp>
        <p:nvSpPr>
          <p:cNvPr id="23573" name="Line 25"/>
          <p:cNvSpPr>
            <a:spLocks noChangeShapeType="1"/>
          </p:cNvSpPr>
          <p:nvPr/>
        </p:nvSpPr>
        <p:spPr bwMode="auto">
          <a:xfrm>
            <a:off x="3436938" y="5461000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4" name="Text Box 26"/>
          <p:cNvSpPr txBox="1">
            <a:spLocks noChangeArrowheads="1"/>
          </p:cNvSpPr>
          <p:nvPr/>
        </p:nvSpPr>
        <p:spPr bwMode="auto">
          <a:xfrm>
            <a:off x="5237163" y="3976688"/>
            <a:ext cx="1279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MLD Report</a:t>
            </a:r>
          </a:p>
        </p:txBody>
      </p:sp>
      <p:sp>
        <p:nvSpPr>
          <p:cNvPr id="23575" name="Line 27"/>
          <p:cNvSpPr>
            <a:spLocks noChangeShapeType="1"/>
          </p:cNvSpPr>
          <p:nvPr/>
        </p:nvSpPr>
        <p:spPr bwMode="auto">
          <a:xfrm>
            <a:off x="5075238" y="4173538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6" name="Text Box 31"/>
          <p:cNvSpPr txBox="1">
            <a:spLocks noChangeArrowheads="1"/>
          </p:cNvSpPr>
          <p:nvPr/>
        </p:nvSpPr>
        <p:spPr bwMode="auto">
          <a:xfrm>
            <a:off x="5387975" y="3663950"/>
            <a:ext cx="10445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M-Tunnel</a:t>
            </a:r>
          </a:p>
        </p:txBody>
      </p:sp>
      <p:sp>
        <p:nvSpPr>
          <p:cNvPr id="23577" name="Text Box 36"/>
          <p:cNvSpPr txBox="1">
            <a:spLocks noChangeArrowheads="1"/>
          </p:cNvSpPr>
          <p:nvPr/>
        </p:nvSpPr>
        <p:spPr bwMode="auto">
          <a:xfrm>
            <a:off x="2765425" y="3597275"/>
            <a:ext cx="1292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MLD Report</a:t>
            </a:r>
          </a:p>
          <a:p>
            <a:pPr algn="ctr"/>
            <a:r>
              <a:rPr lang="en-US" altLang="zh-CN" sz="1600"/>
              <a:t>(S1,G1)</a:t>
            </a:r>
          </a:p>
        </p:txBody>
      </p:sp>
      <p:sp>
        <p:nvSpPr>
          <p:cNvPr id="23578" name="Line 37"/>
          <p:cNvSpPr>
            <a:spLocks noChangeShapeType="1"/>
          </p:cNvSpPr>
          <p:nvPr/>
        </p:nvSpPr>
        <p:spPr bwMode="auto">
          <a:xfrm flipV="1">
            <a:off x="1835150" y="3886200"/>
            <a:ext cx="3241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9" name="Text Box 40"/>
          <p:cNvSpPr txBox="1">
            <a:spLocks noChangeArrowheads="1"/>
          </p:cNvSpPr>
          <p:nvPr/>
        </p:nvSpPr>
        <p:spPr bwMode="auto">
          <a:xfrm>
            <a:off x="7581900" y="4638675"/>
            <a:ext cx="827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Source</a:t>
            </a:r>
          </a:p>
        </p:txBody>
      </p:sp>
      <p:sp>
        <p:nvSpPr>
          <p:cNvPr id="23580" name="Line 41"/>
          <p:cNvSpPr>
            <a:spLocks noChangeShapeType="1"/>
          </p:cNvSpPr>
          <p:nvPr/>
        </p:nvSpPr>
        <p:spPr bwMode="auto">
          <a:xfrm>
            <a:off x="6732588" y="446246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81" name="Text Box 42"/>
          <p:cNvSpPr txBox="1">
            <a:spLocks noChangeArrowheads="1"/>
          </p:cNvSpPr>
          <p:nvPr/>
        </p:nvSpPr>
        <p:spPr bwMode="auto">
          <a:xfrm>
            <a:off x="6757988" y="4102100"/>
            <a:ext cx="9271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600"/>
              <a:t>PIM join</a:t>
            </a:r>
          </a:p>
        </p:txBody>
      </p:sp>
      <p:sp>
        <p:nvSpPr>
          <p:cNvPr id="41" name="左矢印 40"/>
          <p:cNvSpPr>
            <a:spLocks noChangeArrowheads="1"/>
          </p:cNvSpPr>
          <p:nvPr/>
        </p:nvSpPr>
        <p:spPr bwMode="auto">
          <a:xfrm>
            <a:off x="5099050" y="4719638"/>
            <a:ext cx="1617663" cy="244475"/>
          </a:xfrm>
          <a:prstGeom prst="leftArrow">
            <a:avLst>
              <a:gd name="adj1" fmla="val 50000"/>
              <a:gd name="adj2" fmla="val 49994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3" name="左矢印 42"/>
          <p:cNvSpPr>
            <a:spLocks noChangeArrowheads="1"/>
          </p:cNvSpPr>
          <p:nvPr/>
        </p:nvSpPr>
        <p:spPr bwMode="auto">
          <a:xfrm>
            <a:off x="6731000" y="4721225"/>
            <a:ext cx="806450" cy="246063"/>
          </a:xfrm>
          <a:prstGeom prst="leftArrow">
            <a:avLst>
              <a:gd name="adj1" fmla="val 50000"/>
              <a:gd name="adj2" fmla="val 49996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4" name="左矢印 43"/>
          <p:cNvSpPr>
            <a:spLocks noChangeArrowheads="1"/>
          </p:cNvSpPr>
          <p:nvPr/>
        </p:nvSpPr>
        <p:spPr bwMode="auto">
          <a:xfrm>
            <a:off x="1857375" y="5726113"/>
            <a:ext cx="3235325" cy="244475"/>
          </a:xfrm>
          <a:prstGeom prst="leftArrow">
            <a:avLst>
              <a:gd name="adj1" fmla="val 50000"/>
              <a:gd name="adj2" fmla="val 49994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5" name="左矢印 44"/>
          <p:cNvSpPr>
            <a:spLocks noChangeArrowheads="1"/>
          </p:cNvSpPr>
          <p:nvPr/>
        </p:nvSpPr>
        <p:spPr bwMode="auto">
          <a:xfrm>
            <a:off x="3430588" y="4729163"/>
            <a:ext cx="1662112" cy="246062"/>
          </a:xfrm>
          <a:prstGeom prst="leftArrow">
            <a:avLst>
              <a:gd name="adj1" fmla="val 50000"/>
              <a:gd name="adj2" fmla="val 50005"/>
            </a:avLst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ja-JP" altLang="en-US">
              <a:solidFill>
                <a:srgbClr val="FFFFFF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1362</TotalTime>
  <Words>976</Words>
  <Application>Microsoft Office PowerPoint</Application>
  <PresentationFormat>On-screen Show (4:3)</PresentationFormat>
  <Paragraphs>267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ＭＳ Ｐゴシック</vt:lpstr>
      <vt:lpstr>Calibri</vt:lpstr>
      <vt:lpstr>ＭＳ ゴシック</vt:lpstr>
      <vt:lpstr>Office テーマ</vt:lpstr>
      <vt:lpstr>PMIPv6 Extension for Multicast  draft-asaeda-multimob-pmip6-extension-05</vt:lpstr>
      <vt:lpstr>Protocol Extensions</vt:lpstr>
      <vt:lpstr>Supported Functions</vt:lpstr>
      <vt:lpstr>Scenario – 1</vt:lpstr>
      <vt:lpstr>Scenario – 2</vt:lpstr>
      <vt:lpstr>Scenario – 3</vt:lpstr>
      <vt:lpstr>Multicast Tunnel (M-Tunnel)</vt:lpstr>
      <vt:lpstr>Multicast Tunnel (M-Tunnel)</vt:lpstr>
      <vt:lpstr>Basic Data Flow – Ex.1</vt:lpstr>
      <vt:lpstr>Basic Data Flow – Ex.2</vt:lpstr>
      <vt:lpstr>Proxy Binding Update with Multicast Extension (PBU-M)</vt:lpstr>
      <vt:lpstr>Mobility Options in PBU-M</vt:lpstr>
      <vt:lpstr>Multicast Context Transfer Data (M-CTD)</vt:lpstr>
      <vt:lpstr>Basic Handover Scenario – Ex.1</vt:lpstr>
      <vt:lpstr>Basic Handover Scenario – Ex.2</vt:lpstr>
      <vt:lpstr>Conclusion</vt:lpstr>
    </vt:vector>
  </TitlesOfParts>
  <Company>慶應義塾大学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for IP Multicast Session Announcement in the Internet</dc:title>
  <dc:creator>朝枝 仁</dc:creator>
  <cp:lastModifiedBy>SarikayaBehcet 73654</cp:lastModifiedBy>
  <cp:revision>40</cp:revision>
  <dcterms:created xsi:type="dcterms:W3CDTF">2011-03-28T18:55:34Z</dcterms:created>
  <dcterms:modified xsi:type="dcterms:W3CDTF">2011-03-29T06:35:01Z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1301380460</vt:lpwstr>
  </property>
</Properties>
</file>