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0"/>
  </p:notesMasterIdLst>
  <p:handoutMasterIdLst>
    <p:handoutMasterId r:id="rId11"/>
  </p:handoutMasterIdLst>
  <p:sldIdLst>
    <p:sldId id="256" r:id="rId2"/>
    <p:sldId id="263" r:id="rId3"/>
    <p:sldId id="257" r:id="rId4"/>
    <p:sldId id="258" r:id="rId5"/>
    <p:sldId id="259" r:id="rId6"/>
    <p:sldId id="260" r:id="rId7"/>
    <p:sldId id="261" r:id="rId8"/>
    <p:sldId id="26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1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1E3B36-1E41-D54C-9224-AFB565FCDA36}" type="datetimeFigureOut">
              <a:rPr lang="en-US" smtClean="0"/>
              <a:t>7/27/11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C66F184-7C77-104A-BCDC-DC1B8A250AEC}" type="slidenum">
              <a:rPr lang="en-US" smtClean="0"/>
              <a:t>‹#›</a:t>
            </a:fld>
            <a:endParaRPr lang="en-US"/>
          </a:p>
        </p:txBody>
      </p:sp>
    </p:spTree>
    <p:extLst>
      <p:ext uri="{BB962C8B-B14F-4D97-AF65-F5344CB8AC3E}">
        <p14:creationId xmlns:p14="http://schemas.microsoft.com/office/powerpoint/2010/main" val="10345941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7C52-EE3D-C348-9319-DFC2B3FE8F9C}" type="datetimeFigureOut">
              <a:rPr lang="en-US" smtClean="0"/>
              <a:t>7/27/11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FB484F-0009-B64B-A0D5-0C6B47F561B5}" type="slidenum">
              <a:rPr lang="en-US" smtClean="0"/>
              <a:t>‹#›</a:t>
            </a:fld>
            <a:endParaRPr lang="en-US"/>
          </a:p>
        </p:txBody>
      </p:sp>
    </p:spTree>
    <p:extLst>
      <p:ext uri="{BB962C8B-B14F-4D97-AF65-F5344CB8AC3E}">
        <p14:creationId xmlns:p14="http://schemas.microsoft.com/office/powerpoint/2010/main" val="101682342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64345D-D3C2-A94C-AA5D-341ED38A959C}" type="datetime1">
              <a:rPr lang="en-US" smtClean="0"/>
              <a:t>7/27/11</a:t>
            </a:fld>
            <a:endParaRPr lang="en-US"/>
          </a:p>
        </p:txBody>
      </p:sp>
      <p:sp>
        <p:nvSpPr>
          <p:cNvPr id="5" name="Footer Placeholder 4"/>
          <p:cNvSpPr>
            <a:spLocks noGrp="1"/>
          </p:cNvSpPr>
          <p:nvPr>
            <p:ph type="ftr" sz="quarter" idx="11"/>
          </p:nvPr>
        </p:nvSpPr>
        <p:spPr/>
        <p:txBody>
          <a:bodyPr/>
          <a:lstStyle/>
          <a:p>
            <a:r>
              <a:rPr lang="en-US" smtClean="0"/>
              <a:t>IETF81</a:t>
            </a:r>
            <a:endParaRPr lang="en-US"/>
          </a:p>
        </p:txBody>
      </p:sp>
      <p:sp>
        <p:nvSpPr>
          <p:cNvPr id="6" name="Slide Number Placeholder 5"/>
          <p:cNvSpPr>
            <a:spLocks noGrp="1"/>
          </p:cNvSpPr>
          <p:nvPr>
            <p:ph type="sldNum" sz="quarter" idx="12"/>
          </p:nvPr>
        </p:nvSpPr>
        <p:spPr/>
        <p:txBody>
          <a:bodyPr/>
          <a:lstStyle/>
          <a:p>
            <a:fld id="{5CE002CF-DD34-3643-8FB4-972EC03FC9F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D9EDA4-23F7-6E44-B7C4-3B191253CBFC}" type="datetime1">
              <a:rPr lang="en-US" smtClean="0"/>
              <a:t>7/27/11</a:t>
            </a:fld>
            <a:endParaRPr lang="en-US"/>
          </a:p>
        </p:txBody>
      </p:sp>
      <p:sp>
        <p:nvSpPr>
          <p:cNvPr id="5" name="Footer Placeholder 4"/>
          <p:cNvSpPr>
            <a:spLocks noGrp="1"/>
          </p:cNvSpPr>
          <p:nvPr>
            <p:ph type="ftr" sz="quarter" idx="11"/>
          </p:nvPr>
        </p:nvSpPr>
        <p:spPr/>
        <p:txBody>
          <a:bodyPr/>
          <a:lstStyle/>
          <a:p>
            <a:r>
              <a:rPr lang="en-US" smtClean="0"/>
              <a:t>IETF81</a:t>
            </a:r>
            <a:endParaRPr lang="en-US"/>
          </a:p>
        </p:txBody>
      </p:sp>
      <p:sp>
        <p:nvSpPr>
          <p:cNvPr id="6" name="Slide Number Placeholder 5"/>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474C95-D8E7-C649-9B9A-36683788ADF6}" type="datetime1">
              <a:rPr lang="en-US" smtClean="0"/>
              <a:t>7/27/11</a:t>
            </a:fld>
            <a:endParaRPr lang="en-US"/>
          </a:p>
        </p:txBody>
      </p:sp>
      <p:sp>
        <p:nvSpPr>
          <p:cNvPr id="5" name="Footer Placeholder 4"/>
          <p:cNvSpPr>
            <a:spLocks noGrp="1"/>
          </p:cNvSpPr>
          <p:nvPr>
            <p:ph type="ftr" sz="quarter" idx="11"/>
          </p:nvPr>
        </p:nvSpPr>
        <p:spPr/>
        <p:txBody>
          <a:bodyPr/>
          <a:lstStyle/>
          <a:p>
            <a:r>
              <a:rPr lang="en-US" smtClean="0"/>
              <a:t>IETF81</a:t>
            </a:r>
            <a:endParaRPr lang="en-US"/>
          </a:p>
        </p:txBody>
      </p:sp>
      <p:sp>
        <p:nvSpPr>
          <p:cNvPr id="6" name="Slide Number Placeholder 5"/>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F515F3-D57B-6040-81DC-AFA0A7CB4687}" type="datetime1">
              <a:rPr lang="en-US" smtClean="0"/>
              <a:t>7/27/11</a:t>
            </a:fld>
            <a:endParaRPr lang="en-US"/>
          </a:p>
        </p:txBody>
      </p:sp>
      <p:sp>
        <p:nvSpPr>
          <p:cNvPr id="5" name="Footer Placeholder 4"/>
          <p:cNvSpPr>
            <a:spLocks noGrp="1"/>
          </p:cNvSpPr>
          <p:nvPr>
            <p:ph type="ftr" sz="quarter" idx="11"/>
          </p:nvPr>
        </p:nvSpPr>
        <p:spPr/>
        <p:txBody>
          <a:bodyPr/>
          <a:lstStyle/>
          <a:p>
            <a:r>
              <a:rPr lang="en-US" smtClean="0"/>
              <a:t>IETF81</a:t>
            </a:r>
            <a:endParaRPr lang="en-US"/>
          </a:p>
        </p:txBody>
      </p:sp>
      <p:sp>
        <p:nvSpPr>
          <p:cNvPr id="6" name="Slide Number Placeholder 5"/>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680268-01F7-E64D-BC14-C52248717724}" type="datetime1">
              <a:rPr lang="en-US" smtClean="0"/>
              <a:t>7/27/11</a:t>
            </a:fld>
            <a:endParaRPr lang="en-US"/>
          </a:p>
        </p:txBody>
      </p:sp>
      <p:sp>
        <p:nvSpPr>
          <p:cNvPr id="5" name="Footer Placeholder 4"/>
          <p:cNvSpPr>
            <a:spLocks noGrp="1"/>
          </p:cNvSpPr>
          <p:nvPr>
            <p:ph type="ftr" sz="quarter" idx="11"/>
          </p:nvPr>
        </p:nvSpPr>
        <p:spPr/>
        <p:txBody>
          <a:bodyPr/>
          <a:lstStyle/>
          <a:p>
            <a:r>
              <a:rPr lang="en-US" smtClean="0"/>
              <a:t>IETF81</a:t>
            </a:r>
            <a:endParaRPr lang="en-US"/>
          </a:p>
        </p:txBody>
      </p:sp>
      <p:sp>
        <p:nvSpPr>
          <p:cNvPr id="6" name="Slide Number Placeholder 5"/>
          <p:cNvSpPr>
            <a:spLocks noGrp="1"/>
          </p:cNvSpPr>
          <p:nvPr>
            <p:ph type="sldNum" sz="quarter" idx="12"/>
          </p:nvPr>
        </p:nvSpPr>
        <p:spPr/>
        <p:txBody>
          <a:bodyPr/>
          <a:lstStyle/>
          <a:p>
            <a:fld id="{5CE002CF-DD34-3643-8FB4-972EC03FC9F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B8A773-A105-574D-A41C-E60F1E0F8C17}" type="datetime1">
              <a:rPr lang="en-US" smtClean="0"/>
              <a:t>7/27/11</a:t>
            </a:fld>
            <a:endParaRPr lang="en-US"/>
          </a:p>
        </p:txBody>
      </p:sp>
      <p:sp>
        <p:nvSpPr>
          <p:cNvPr id="6" name="Footer Placeholder 5"/>
          <p:cNvSpPr>
            <a:spLocks noGrp="1"/>
          </p:cNvSpPr>
          <p:nvPr>
            <p:ph type="ftr" sz="quarter" idx="11"/>
          </p:nvPr>
        </p:nvSpPr>
        <p:spPr/>
        <p:txBody>
          <a:bodyPr/>
          <a:lstStyle/>
          <a:p>
            <a:r>
              <a:rPr lang="en-US" smtClean="0"/>
              <a:t>IETF81</a:t>
            </a:r>
            <a:endParaRPr lang="en-US"/>
          </a:p>
        </p:txBody>
      </p:sp>
      <p:sp>
        <p:nvSpPr>
          <p:cNvPr id="7" name="Slide Number Placeholder 6"/>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949A8DA-C2E8-BC45-ADF7-A50B539E02E2}" type="datetime1">
              <a:rPr lang="en-US" smtClean="0"/>
              <a:t>7/27/11</a:t>
            </a:fld>
            <a:endParaRPr lang="en-US"/>
          </a:p>
        </p:txBody>
      </p:sp>
      <p:sp>
        <p:nvSpPr>
          <p:cNvPr id="8" name="Footer Placeholder 7"/>
          <p:cNvSpPr>
            <a:spLocks noGrp="1"/>
          </p:cNvSpPr>
          <p:nvPr>
            <p:ph type="ftr" sz="quarter" idx="11"/>
          </p:nvPr>
        </p:nvSpPr>
        <p:spPr/>
        <p:txBody>
          <a:bodyPr/>
          <a:lstStyle/>
          <a:p>
            <a:r>
              <a:rPr lang="en-US" smtClean="0"/>
              <a:t>IETF81</a:t>
            </a:r>
            <a:endParaRPr lang="en-US"/>
          </a:p>
        </p:txBody>
      </p:sp>
      <p:sp>
        <p:nvSpPr>
          <p:cNvPr id="9" name="Slide Number Placeholder 8"/>
          <p:cNvSpPr>
            <a:spLocks noGrp="1"/>
          </p:cNvSpPr>
          <p:nvPr>
            <p:ph type="sldNum" sz="quarter" idx="12"/>
          </p:nvPr>
        </p:nvSpPr>
        <p:spPr/>
        <p:txBody>
          <a:bodyPr/>
          <a:lstStyle/>
          <a:p>
            <a:fld id="{5CE002CF-DD34-3643-8FB4-972EC03FC9F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775180-B169-F749-9AA0-58DBE6A7113E}" type="datetime1">
              <a:rPr lang="en-US" smtClean="0"/>
              <a:t>7/27/11</a:t>
            </a:fld>
            <a:endParaRPr lang="en-US"/>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C8B72-FD4C-C74C-B78F-75303A6504F3}" type="datetime1">
              <a:rPr lang="en-US" smtClean="0"/>
              <a:t>7/27/11</a:t>
            </a:fld>
            <a:endParaRPr lang="en-US"/>
          </a:p>
        </p:txBody>
      </p:sp>
      <p:sp>
        <p:nvSpPr>
          <p:cNvPr id="3" name="Footer Placeholder 2"/>
          <p:cNvSpPr>
            <a:spLocks noGrp="1"/>
          </p:cNvSpPr>
          <p:nvPr>
            <p:ph type="ftr" sz="quarter" idx="11"/>
          </p:nvPr>
        </p:nvSpPr>
        <p:spPr/>
        <p:txBody>
          <a:bodyPr/>
          <a:lstStyle/>
          <a:p>
            <a:r>
              <a:rPr lang="en-US" smtClean="0"/>
              <a:t>IETF81</a:t>
            </a:r>
            <a:endParaRPr lang="en-US"/>
          </a:p>
        </p:txBody>
      </p:sp>
      <p:sp>
        <p:nvSpPr>
          <p:cNvPr id="4" name="Slide Number Placeholder 3"/>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6ACDE-7CB3-3940-9754-CC8BDC70FE76}" type="datetime1">
              <a:rPr lang="en-US" smtClean="0"/>
              <a:t>7/27/11</a:t>
            </a:fld>
            <a:endParaRPr lang="en-US"/>
          </a:p>
        </p:txBody>
      </p:sp>
      <p:sp>
        <p:nvSpPr>
          <p:cNvPr id="6" name="Footer Placeholder 5"/>
          <p:cNvSpPr>
            <a:spLocks noGrp="1"/>
          </p:cNvSpPr>
          <p:nvPr>
            <p:ph type="ftr" sz="quarter" idx="11"/>
          </p:nvPr>
        </p:nvSpPr>
        <p:spPr/>
        <p:txBody>
          <a:bodyPr/>
          <a:lstStyle/>
          <a:p>
            <a:r>
              <a:rPr lang="en-US" smtClean="0"/>
              <a:t>IETF81</a:t>
            </a:r>
            <a:endParaRPr lang="en-US"/>
          </a:p>
        </p:txBody>
      </p:sp>
      <p:sp>
        <p:nvSpPr>
          <p:cNvPr id="7" name="Slide Number Placeholder 6"/>
          <p:cNvSpPr>
            <a:spLocks noGrp="1"/>
          </p:cNvSpPr>
          <p:nvPr>
            <p:ph type="sldNum" sz="quarter" idx="12"/>
          </p:nvPr>
        </p:nvSpPr>
        <p:spPr/>
        <p:txBody>
          <a:bodyPr/>
          <a:lstStyle/>
          <a:p>
            <a:fld id="{5CE002CF-DD34-3643-8FB4-972EC03FC9F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693794-E476-AC4D-B3E8-574C4030B70F}" type="datetime1">
              <a:rPr lang="en-US" smtClean="0"/>
              <a:t>7/27/11</a:t>
            </a:fld>
            <a:endParaRPr lang="en-US"/>
          </a:p>
        </p:txBody>
      </p:sp>
      <p:sp>
        <p:nvSpPr>
          <p:cNvPr id="6" name="Footer Placeholder 5"/>
          <p:cNvSpPr>
            <a:spLocks noGrp="1"/>
          </p:cNvSpPr>
          <p:nvPr>
            <p:ph type="ftr" sz="quarter" idx="11"/>
          </p:nvPr>
        </p:nvSpPr>
        <p:spPr/>
        <p:txBody>
          <a:bodyPr/>
          <a:lstStyle/>
          <a:p>
            <a:r>
              <a:rPr lang="en-US" smtClean="0"/>
              <a:t>IETF81</a:t>
            </a:r>
            <a:endParaRPr lang="en-US"/>
          </a:p>
        </p:txBody>
      </p:sp>
      <p:sp>
        <p:nvSpPr>
          <p:cNvPr id="7" name="Slide Number Placeholder 6"/>
          <p:cNvSpPr>
            <a:spLocks noGrp="1"/>
          </p:cNvSpPr>
          <p:nvPr>
            <p:ph type="sldNum" sz="quarter" idx="12"/>
          </p:nvPr>
        </p:nvSpPr>
        <p:spPr/>
        <p:txBody>
          <a:bodyPr/>
          <a:lstStyle/>
          <a:p>
            <a:fld id="{5CE002CF-DD34-3643-8FB4-972EC03FC9F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5CDC528-E484-CE43-A3C6-159EDD1125B2}" type="datetime1">
              <a:rPr lang="en-US" smtClean="0"/>
              <a:t>7/27/11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smtClean="0"/>
              <a:t>IETF81</a:t>
            </a:r>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CE002CF-DD34-3643-8FB4-972EC03FC9F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4" Type="http://schemas.openxmlformats.org/officeDocument/2006/relationships/hyperlink" Target="http://www.ietf.org/rfc/rfc4879.txt" TargetMode="External"/><Relationship Id="rId1" Type="http://schemas.openxmlformats.org/officeDocument/2006/relationships/slideLayout" Target="../slideLayouts/slideLayout2.xml"/><Relationship Id="rId2" Type="http://schemas.openxmlformats.org/officeDocument/2006/relationships/hyperlink" Target="http://www.ietf.org/rfc/rfc5378.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etf.org/id/draft-zhou-netext-pd-pmip-01.txt" TargetMode="External"/><Relationship Id="rId3" Type="http://schemas.openxmlformats.org/officeDocument/2006/relationships/hyperlink" Target="http://www.ietf.org/id/draft-gundavelli-netext-pmipv6-sipto-option-01.t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etf.org/id/draft-gundavelli-netext-access-network-option-01.txt" TargetMode="External"/><Relationship Id="rId3" Type="http://schemas.openxmlformats.org/officeDocument/2006/relationships/hyperlink" Target="http://www.ietf.org/id/draft-liebsch-netext-pmip6-authiwk-02.tx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datatracker.ietf.org/doc/draft-ietf-netext-bulk-re-registration/" TargetMode="External"/><Relationship Id="rId4" Type="http://schemas.openxmlformats.org/officeDocument/2006/relationships/hyperlink" Target="http://datatracker.ietf.org/doc/draft-ietf-netext-pmip-lr/" TargetMode="External"/><Relationship Id="rId5" Type="http://schemas.openxmlformats.org/officeDocument/2006/relationships/hyperlink" Target="http://datatracker.ietf.org/doc/draft-ietf-netext-radius-pmip6/" TargetMode="External"/><Relationship Id="rId1" Type="http://schemas.openxmlformats.org/officeDocument/2006/relationships/slideLayout" Target="../slideLayouts/slideLayout2.xml"/><Relationship Id="rId2" Type="http://schemas.openxmlformats.org/officeDocument/2006/relationships/hyperlink" Target="http://datatracker.ietf.org/doc/draft-ietf-netext-redirec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atatracker.ietf.org/doc/draft-ietf-netext-logical-interface-suppor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atatracker.ietf.org/doc/draft-bernardos-netext-pmipv6-flowmo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000" dirty="0">
                <a:solidFill>
                  <a:srgbClr val="000090"/>
                </a:solidFill>
              </a:rPr>
              <a:t>Net</a:t>
            </a:r>
            <a:r>
              <a:rPr lang="en-US" sz="4000" dirty="0"/>
              <a:t>work-based Mobility </a:t>
            </a:r>
            <a:r>
              <a:rPr lang="en-US" sz="4000" dirty="0">
                <a:solidFill>
                  <a:srgbClr val="000090"/>
                </a:solidFill>
              </a:rPr>
              <a:t>Ext</a:t>
            </a:r>
            <a:r>
              <a:rPr lang="en-US" sz="4000" dirty="0"/>
              <a:t>ensions WG</a:t>
            </a:r>
            <a:br>
              <a:rPr lang="en-US" sz="4000" dirty="0"/>
            </a:br>
            <a:r>
              <a:rPr lang="en-US" sz="4000" dirty="0" smtClean="0"/>
              <a:t>(</a:t>
            </a:r>
            <a:r>
              <a:rPr lang="en-US" sz="4000" dirty="0" err="1" smtClean="0"/>
              <a:t>NetExt</a:t>
            </a:r>
            <a:r>
              <a:rPr lang="en-US" sz="4000" dirty="0" smtClean="0"/>
              <a:t>) </a:t>
            </a:r>
            <a:endParaRPr lang="en-US" sz="4000" dirty="0"/>
          </a:p>
        </p:txBody>
      </p:sp>
      <p:sp>
        <p:nvSpPr>
          <p:cNvPr id="3" name="Subtitle 2"/>
          <p:cNvSpPr>
            <a:spLocks noGrp="1"/>
          </p:cNvSpPr>
          <p:nvPr>
            <p:ph type="subTitle" idx="1"/>
          </p:nvPr>
        </p:nvSpPr>
        <p:spPr/>
        <p:txBody>
          <a:bodyPr/>
          <a:lstStyle/>
          <a:p>
            <a:r>
              <a:rPr lang="en-US" dirty="0" smtClean="0"/>
              <a:t>July 28</a:t>
            </a:r>
            <a:r>
              <a:rPr lang="en-US" baseline="30000" dirty="0" smtClean="0"/>
              <a:t>th</a:t>
            </a:r>
            <a:r>
              <a:rPr lang="en-US" dirty="0" smtClean="0"/>
              <a:t>, 2011</a:t>
            </a:r>
          </a:p>
          <a:p>
            <a:endParaRPr lang="en-US" dirty="0"/>
          </a:p>
          <a:p>
            <a:r>
              <a:rPr lang="en-US" dirty="0" smtClean="0"/>
              <a:t>IETF81</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1</a:t>
            </a:fld>
            <a:endParaRPr lang="en-US"/>
          </a:p>
        </p:txBody>
      </p:sp>
    </p:spTree>
    <p:extLst>
      <p:ext uri="{BB962C8B-B14F-4D97-AF65-F5344CB8AC3E}">
        <p14:creationId xmlns:p14="http://schemas.microsoft.com/office/powerpoint/2010/main" val="3641833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r>
              <a:rPr lang="en-US" dirty="0"/>
              <a:t>The IETF plenary session</a:t>
            </a:r>
          </a:p>
          <a:p>
            <a:r>
              <a:rPr lang="en-US" dirty="0"/>
              <a:t>The IESG, or any member thereof on behalf of the IESG</a:t>
            </a:r>
          </a:p>
          <a:p>
            <a:r>
              <a:rPr lang="en-US" dirty="0"/>
              <a:t>Any IETF mailing list, including the IETF list itself, any working group or design team list, or any other list functioning under IETF auspices </a:t>
            </a:r>
          </a:p>
          <a:p>
            <a:r>
              <a:rPr lang="en-US" dirty="0"/>
              <a:t>Any IETF working group or portion thereof</a:t>
            </a:r>
          </a:p>
          <a:p>
            <a:r>
              <a:rPr lang="en-US" dirty="0"/>
              <a:t>Any Birds of a Feather (BOF) session</a:t>
            </a:r>
          </a:p>
          <a:p>
            <a:r>
              <a:rPr lang="en-US" dirty="0"/>
              <a:t>The IAB or any member thereof on behalf of the IAB</a:t>
            </a:r>
          </a:p>
          <a:p>
            <a:r>
              <a:rPr lang="en-US" dirty="0"/>
              <a:t>The RFC Editor or the Internet-Drafts function</a:t>
            </a:r>
          </a:p>
          <a:p>
            <a:pPr marL="0" indent="0">
              <a:buNone/>
            </a:pPr>
            <a:r>
              <a:rPr lang="en-US" dirty="0"/>
              <a:t>All IETF Contributions are subject to the rules of </a:t>
            </a:r>
            <a:r>
              <a:rPr lang="en-US" dirty="0">
                <a:hlinkClick r:id="rId2"/>
              </a:rPr>
              <a:t>RFC 5378</a:t>
            </a:r>
            <a:r>
              <a:rPr lang="en-US" dirty="0"/>
              <a:t> and </a:t>
            </a:r>
            <a:r>
              <a:rPr lang="en-US" dirty="0">
                <a:hlinkClick r:id="rId3"/>
              </a:rPr>
              <a:t>RFC 3979</a:t>
            </a:r>
            <a:r>
              <a:rPr lang="en-US" dirty="0"/>
              <a:t> (updated by </a:t>
            </a:r>
            <a:r>
              <a:rPr lang="en-US" dirty="0">
                <a:hlinkClick r:id="rId4"/>
              </a:rPr>
              <a:t>RFC 4879</a:t>
            </a:r>
            <a:r>
              <a:rPr lang="en-US" dirty="0"/>
              <a:t>). </a:t>
            </a:r>
          </a:p>
          <a:p>
            <a:pPr marL="0" indent="0">
              <a:buNone/>
            </a:pPr>
            <a:r>
              <a:rPr lang="en-US" dirty="0"/>
              <a:t>Statements made outside of an IETF session, mailing list or other function, that are clearly not intended to be input to an IETF activity, group or function, are not IETF Contributions in the context of this notice.</a:t>
            </a:r>
          </a:p>
          <a:p>
            <a:pPr marL="0" indent="0">
              <a:buNone/>
            </a:pPr>
            <a:r>
              <a:rPr lang="en-US" dirty="0"/>
              <a:t>Please consult </a:t>
            </a:r>
            <a:r>
              <a:rPr lang="en-US" dirty="0">
                <a:hlinkClick r:id="rId2"/>
              </a:rPr>
              <a:t>RFC 5378</a:t>
            </a:r>
            <a:r>
              <a:rPr lang="en-US" dirty="0"/>
              <a:t> and </a:t>
            </a:r>
            <a:r>
              <a:rPr lang="en-US" dirty="0">
                <a:hlinkClick r:id="rId3"/>
              </a:rPr>
              <a:t>RFC 3979</a:t>
            </a:r>
            <a:r>
              <a:rPr lang="en-US" dirty="0"/>
              <a:t> for details.</a:t>
            </a:r>
          </a:p>
          <a:p>
            <a:pPr marL="0" indent="0">
              <a:buNone/>
            </a:pPr>
            <a:r>
              <a:rPr lang="en-US" dirty="0"/>
              <a:t>A participant in any IETF activity is deemed to accept all IETF rules of process, as documented in Best Current Practices RFCs and IESG Statements.</a:t>
            </a:r>
          </a:p>
          <a:p>
            <a:pPr marL="0" indent="0">
              <a:buNone/>
            </a:pPr>
            <a:r>
              <a:rPr lang="en-US" dirty="0"/>
              <a:t>A participant in any IETF activity acknowledges that written, audio and video records of meetings may be made and may be available to the public.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2</a:t>
            </a:fld>
            <a:endParaRPr lang="en-US"/>
          </a:p>
        </p:txBody>
      </p:sp>
    </p:spTree>
    <p:extLst>
      <p:ext uri="{BB962C8B-B14F-4D97-AF65-F5344CB8AC3E}">
        <p14:creationId xmlns:p14="http://schemas.microsoft.com/office/powerpoint/2010/main" val="421313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a:bodyPr>
          <a:lstStyle/>
          <a:p>
            <a:pPr marL="457200" indent="-457200">
              <a:buFont typeface="+mj-lt"/>
              <a:buAutoNum type="arabicPeriod"/>
            </a:pPr>
            <a:r>
              <a:rPr lang="en-US" dirty="0"/>
              <a:t>Logistics (</a:t>
            </a:r>
            <a:r>
              <a:rPr lang="en-US" dirty="0" err="1"/>
              <a:t>Bluesheets</a:t>
            </a:r>
            <a:r>
              <a:rPr lang="en-US" dirty="0"/>
              <a:t>, minutes takers, jabber, agenda bashing) </a:t>
            </a:r>
            <a:r>
              <a:rPr lang="en-US" dirty="0" smtClean="0"/>
              <a:t>		2 </a:t>
            </a:r>
            <a:r>
              <a:rPr lang="en-US" dirty="0" err="1" smtClean="0"/>
              <a:t>mins</a:t>
            </a:r>
            <a:endParaRPr lang="en-US" dirty="0" smtClean="0"/>
          </a:p>
          <a:p>
            <a:pPr marL="457200" indent="-457200">
              <a:buFont typeface="+mj-lt"/>
              <a:buAutoNum type="arabicPeriod"/>
            </a:pPr>
            <a:r>
              <a:rPr lang="en-US" dirty="0"/>
              <a:t>WG Status update Chairs 5 </a:t>
            </a:r>
            <a:r>
              <a:rPr lang="en-US" dirty="0" err="1" smtClean="0"/>
              <a:t>Mins</a:t>
            </a:r>
            <a:endParaRPr lang="en-US" dirty="0" smtClean="0"/>
          </a:p>
          <a:p>
            <a:pPr marL="457200" indent="-457200">
              <a:buFont typeface="+mj-lt"/>
              <a:buAutoNum type="arabicPeriod"/>
            </a:pPr>
            <a:r>
              <a:rPr lang="en-US" dirty="0" smtClean="0"/>
              <a:t>Flow mobility for PMIP6 – A proposal for making forward progress</a:t>
            </a:r>
          </a:p>
          <a:p>
            <a:pPr marL="457200" indent="-457200">
              <a:buFont typeface="+mj-lt"/>
              <a:buAutoNum type="arabicPeriod"/>
            </a:pPr>
            <a:r>
              <a:rPr lang="en-US" dirty="0"/>
              <a:t>Prefix Delegation for Proxy Mobile IPv6 10 </a:t>
            </a:r>
            <a:r>
              <a:rPr lang="en-US" dirty="0" err="1"/>
              <a:t>Mins</a:t>
            </a:r>
            <a:r>
              <a:rPr lang="en-US" dirty="0"/>
              <a:t> </a:t>
            </a:r>
            <a:endParaRPr lang="en-US" dirty="0" smtClean="0"/>
          </a:p>
          <a:p>
            <a:pPr lvl="1"/>
            <a:r>
              <a:rPr lang="en-US" dirty="0" smtClean="0"/>
              <a:t>I</a:t>
            </a:r>
            <a:r>
              <a:rPr lang="en-US" dirty="0"/>
              <a:t>-D: draft-zhou-netext-pd-pmip-01 </a:t>
            </a:r>
            <a:endParaRPr lang="en-US" dirty="0" smtClean="0"/>
          </a:p>
          <a:p>
            <a:pPr lvl="1"/>
            <a:r>
              <a:rPr lang="en-US" dirty="0" smtClean="0"/>
              <a:t>URL</a:t>
            </a:r>
            <a:r>
              <a:rPr lang="en-US" dirty="0"/>
              <a:t>: </a:t>
            </a:r>
            <a:r>
              <a:rPr lang="en-US" dirty="0">
                <a:hlinkClick r:id="rId2"/>
              </a:rPr>
              <a:t>http://www.ietf.org/id/draft-zhou-netext-pd-pmip-01.</a:t>
            </a:r>
            <a:r>
              <a:rPr lang="en-US" dirty="0" smtClean="0">
                <a:hlinkClick r:id="rId2"/>
              </a:rPr>
              <a:t>txt</a:t>
            </a:r>
            <a:endParaRPr lang="en-US" dirty="0" smtClean="0"/>
          </a:p>
          <a:p>
            <a:pPr lvl="1"/>
            <a:r>
              <a:rPr lang="en-US" dirty="0" smtClean="0"/>
              <a:t>Presenter</a:t>
            </a:r>
            <a:r>
              <a:rPr lang="en-US" dirty="0"/>
              <a:t>: Carl </a:t>
            </a:r>
            <a:r>
              <a:rPr lang="en-US" dirty="0" smtClean="0"/>
              <a:t>Williams</a:t>
            </a:r>
          </a:p>
          <a:p>
            <a:pPr marL="457200" indent="-457200">
              <a:buFont typeface="+mj-lt"/>
              <a:buAutoNum type="arabicPeriod"/>
            </a:pPr>
            <a:r>
              <a:rPr lang="en-US" dirty="0"/>
              <a:t>IP Traffic Offload Selector Option for </a:t>
            </a:r>
            <a:r>
              <a:rPr lang="en-US" dirty="0" smtClean="0"/>
              <a:t>PMIPv6 </a:t>
            </a:r>
            <a:r>
              <a:rPr lang="en-US" dirty="0"/>
              <a:t>10 </a:t>
            </a:r>
            <a:r>
              <a:rPr lang="en-US" dirty="0" err="1"/>
              <a:t>Mins</a:t>
            </a:r>
            <a:r>
              <a:rPr lang="en-US" dirty="0"/>
              <a:t> </a:t>
            </a:r>
            <a:endParaRPr lang="en-US" dirty="0" smtClean="0"/>
          </a:p>
          <a:p>
            <a:pPr lvl="1"/>
            <a:r>
              <a:rPr lang="en-US" dirty="0" smtClean="0"/>
              <a:t>I</a:t>
            </a:r>
            <a:r>
              <a:rPr lang="en-US" dirty="0"/>
              <a:t>-D: </a:t>
            </a:r>
            <a:r>
              <a:rPr lang="en-US" dirty="0">
                <a:hlinkClick r:id="rId3"/>
              </a:rPr>
              <a:t>http://www.ietf.org/id/draft-gundavelli-netext-pmipv6-</a:t>
            </a:r>
            <a:r>
              <a:rPr lang="en-US" dirty="0" smtClean="0">
                <a:hlinkClick r:id="rId3"/>
              </a:rPr>
              <a:t>sipto-option</a:t>
            </a:r>
            <a:r>
              <a:rPr lang="en-US" dirty="0">
                <a:hlinkClick r:id="rId3"/>
              </a:rPr>
              <a:t>-01.txt</a:t>
            </a:r>
            <a:r>
              <a:rPr lang="en-US" dirty="0"/>
              <a:t> </a:t>
            </a:r>
            <a:endParaRPr lang="en-US" dirty="0" smtClean="0"/>
          </a:p>
          <a:p>
            <a:pPr lvl="1"/>
            <a:r>
              <a:rPr lang="en-US" dirty="0" smtClean="0"/>
              <a:t>Presenter</a:t>
            </a:r>
            <a:r>
              <a:rPr lang="en-US" dirty="0"/>
              <a:t>: Sri </a:t>
            </a:r>
            <a:r>
              <a:rPr lang="en-US" dirty="0" err="1"/>
              <a:t>Gundavelli</a:t>
            </a:r>
            <a:r>
              <a:rPr lang="en-US" dirty="0"/>
              <a:t>/</a:t>
            </a:r>
            <a:r>
              <a:rPr lang="en-US" dirty="0" err="1"/>
              <a:t>Jouni</a:t>
            </a:r>
            <a:r>
              <a:rPr lang="en-US" dirty="0"/>
              <a:t> </a:t>
            </a:r>
            <a:r>
              <a:rPr lang="en-US" dirty="0" err="1"/>
              <a:t>Korhonen</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3</a:t>
            </a:fld>
            <a:endParaRPr lang="en-US"/>
          </a:p>
        </p:txBody>
      </p:sp>
    </p:spTree>
    <p:extLst>
      <p:ext uri="{BB962C8B-B14F-4D97-AF65-F5344CB8AC3E}">
        <p14:creationId xmlns:p14="http://schemas.microsoft.com/office/powerpoint/2010/main" val="2915504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startAt="6"/>
            </a:pPr>
            <a:r>
              <a:rPr lang="en-US" dirty="0"/>
              <a:t>Access Network Information Option for </a:t>
            </a:r>
            <a:r>
              <a:rPr lang="en-US" dirty="0" smtClean="0"/>
              <a:t>PMIPv6 </a:t>
            </a:r>
            <a:r>
              <a:rPr lang="en-US" dirty="0"/>
              <a:t>10 </a:t>
            </a:r>
            <a:r>
              <a:rPr lang="en-US" dirty="0" err="1" smtClean="0"/>
              <a:t>Mins</a:t>
            </a:r>
            <a:endParaRPr lang="en-US" dirty="0" smtClean="0"/>
          </a:p>
          <a:p>
            <a:pPr lvl="1"/>
            <a:r>
              <a:rPr lang="en-US" dirty="0" smtClean="0"/>
              <a:t>I</a:t>
            </a:r>
            <a:r>
              <a:rPr lang="en-US" dirty="0"/>
              <a:t>-D: </a:t>
            </a:r>
            <a:r>
              <a:rPr lang="en-US" dirty="0">
                <a:hlinkClick r:id="rId2"/>
              </a:rPr>
              <a:t>http://www.ietf.org/id/draft-gundavelli-netext-access-network-option-01.</a:t>
            </a:r>
            <a:r>
              <a:rPr lang="en-US" dirty="0" smtClean="0">
                <a:hlinkClick r:id="rId2"/>
              </a:rPr>
              <a:t>txt</a:t>
            </a:r>
            <a:r>
              <a:rPr lang="en-US" dirty="0" smtClean="0"/>
              <a:t>  </a:t>
            </a:r>
          </a:p>
          <a:p>
            <a:pPr lvl="1"/>
            <a:r>
              <a:rPr lang="en-US" dirty="0" smtClean="0"/>
              <a:t>Presenter</a:t>
            </a:r>
            <a:r>
              <a:rPr lang="en-US" dirty="0"/>
              <a:t>: </a:t>
            </a:r>
            <a:r>
              <a:rPr lang="en-US" dirty="0" err="1"/>
              <a:t>Jouni</a:t>
            </a:r>
            <a:r>
              <a:rPr lang="en-US" dirty="0"/>
              <a:t> </a:t>
            </a:r>
            <a:r>
              <a:rPr lang="en-US" dirty="0" err="1"/>
              <a:t>Korhonen</a:t>
            </a:r>
            <a:r>
              <a:rPr lang="en-US" dirty="0"/>
              <a:t> </a:t>
            </a:r>
            <a:endParaRPr lang="en-US" dirty="0" smtClean="0"/>
          </a:p>
          <a:p>
            <a:pPr marL="457200" indent="-457200">
              <a:buFont typeface="+mj-lt"/>
              <a:buAutoNum type="arabicPeriod" startAt="6"/>
            </a:pPr>
            <a:r>
              <a:rPr lang="en-US" dirty="0" smtClean="0"/>
              <a:t>PMIPv6 </a:t>
            </a:r>
            <a:r>
              <a:rPr lang="en-US" dirty="0"/>
              <a:t>inter-working with </a:t>
            </a:r>
            <a:r>
              <a:rPr lang="en-US" dirty="0" err="1"/>
              <a:t>WiFi</a:t>
            </a:r>
            <a:r>
              <a:rPr lang="en-US" dirty="0"/>
              <a:t> access authentication 10 </a:t>
            </a:r>
            <a:r>
              <a:rPr lang="en-US" dirty="0" err="1"/>
              <a:t>Mins</a:t>
            </a:r>
            <a:r>
              <a:rPr lang="en-US" dirty="0"/>
              <a:t> </a:t>
            </a:r>
            <a:endParaRPr lang="en-US" dirty="0" smtClean="0"/>
          </a:p>
          <a:p>
            <a:pPr lvl="1"/>
            <a:r>
              <a:rPr lang="en-US" dirty="0" smtClean="0"/>
              <a:t>I</a:t>
            </a:r>
            <a:r>
              <a:rPr lang="en-US" dirty="0"/>
              <a:t>-D: </a:t>
            </a:r>
            <a:r>
              <a:rPr lang="en-US" dirty="0">
                <a:hlinkClick r:id="rId3"/>
              </a:rPr>
              <a:t>http://www.ietf.org/id/draft-liebsch-netext-pmip6-authiwk-02.</a:t>
            </a:r>
            <a:r>
              <a:rPr lang="en-US" dirty="0" smtClean="0">
                <a:hlinkClick r:id="rId3"/>
              </a:rPr>
              <a:t>txt</a:t>
            </a:r>
            <a:r>
              <a:rPr lang="en-US" dirty="0" smtClean="0"/>
              <a:t> </a:t>
            </a:r>
          </a:p>
          <a:p>
            <a:pPr lvl="1"/>
            <a:r>
              <a:rPr lang="en-US" dirty="0" smtClean="0"/>
              <a:t>Presenter</a:t>
            </a:r>
            <a:r>
              <a:rPr lang="en-US" dirty="0"/>
              <a:t>: Marco </a:t>
            </a:r>
            <a:r>
              <a:rPr lang="en-US" dirty="0" err="1"/>
              <a:t>Liebsch</a:t>
            </a:r>
            <a:r>
              <a:rPr lang="en-US" dirty="0"/>
              <a:t>/</a:t>
            </a:r>
            <a:r>
              <a:rPr lang="en-US" dirty="0" err="1"/>
              <a:t>Pierrick</a:t>
            </a:r>
            <a:r>
              <a:rPr lang="en-US" dirty="0"/>
              <a:t> </a:t>
            </a:r>
            <a:r>
              <a:rPr lang="en-US" dirty="0" err="1"/>
              <a:t>Seite</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4</a:t>
            </a:fld>
            <a:endParaRPr lang="en-US"/>
          </a:p>
        </p:txBody>
      </p:sp>
    </p:spTree>
    <p:extLst>
      <p:ext uri="{BB962C8B-B14F-4D97-AF65-F5344CB8AC3E}">
        <p14:creationId xmlns:p14="http://schemas.microsoft.com/office/powerpoint/2010/main" val="397169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WG Status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I-D: </a:t>
            </a:r>
            <a:r>
              <a:rPr lang="en-US" dirty="0">
                <a:hlinkClick r:id="rId2"/>
              </a:rPr>
              <a:t>draft-ietf-netext-redirect-</a:t>
            </a:r>
            <a:r>
              <a:rPr lang="en-US" dirty="0" smtClean="0">
                <a:hlinkClick r:id="rId2"/>
              </a:rPr>
              <a:t>08</a:t>
            </a:r>
            <a:endParaRPr lang="en-US" dirty="0" smtClean="0"/>
          </a:p>
          <a:p>
            <a:pPr lvl="1"/>
            <a:r>
              <a:rPr lang="en-US" dirty="0" smtClean="0"/>
              <a:t>IESG sent the I-D back to WG to handle the IPR declaration</a:t>
            </a:r>
          </a:p>
          <a:p>
            <a:pPr lvl="1"/>
            <a:r>
              <a:rPr lang="en-US" dirty="0" smtClean="0"/>
              <a:t>Consensus call on proposed change done. Revised I-D posted and I-D has now been sent back to the IESG for approval</a:t>
            </a:r>
          </a:p>
          <a:p>
            <a:pPr lvl="1"/>
            <a:endParaRPr lang="en-US" dirty="0" smtClean="0"/>
          </a:p>
          <a:p>
            <a:r>
              <a:rPr lang="en-US" dirty="0" smtClean="0"/>
              <a:t>I-D: </a:t>
            </a:r>
            <a:r>
              <a:rPr lang="en-US" dirty="0">
                <a:hlinkClick r:id="rId3"/>
              </a:rPr>
              <a:t>draft-ietf-netext-bulk-re-registration-</a:t>
            </a:r>
            <a:r>
              <a:rPr lang="en-US" dirty="0" smtClean="0">
                <a:hlinkClick r:id="rId3"/>
              </a:rPr>
              <a:t>04</a:t>
            </a:r>
            <a:endParaRPr lang="en-US" dirty="0" smtClean="0"/>
          </a:p>
          <a:p>
            <a:pPr lvl="1"/>
            <a:r>
              <a:rPr lang="en-US" dirty="0" smtClean="0"/>
              <a:t>WG LC completed. Need reviews,</a:t>
            </a:r>
          </a:p>
          <a:p>
            <a:endParaRPr lang="en-US" dirty="0"/>
          </a:p>
          <a:p>
            <a:r>
              <a:rPr lang="en-US" dirty="0" smtClean="0"/>
              <a:t>I-D: </a:t>
            </a:r>
            <a:r>
              <a:rPr lang="en-US" dirty="0">
                <a:hlinkClick r:id="rId4"/>
              </a:rPr>
              <a:t>draft-ietf-netext-pmip-lr-</a:t>
            </a:r>
            <a:r>
              <a:rPr lang="en-US" dirty="0" smtClean="0">
                <a:hlinkClick r:id="rId4"/>
              </a:rPr>
              <a:t>04</a:t>
            </a:r>
            <a:endParaRPr lang="en-US" dirty="0" smtClean="0"/>
          </a:p>
          <a:p>
            <a:pPr lvl="1"/>
            <a:r>
              <a:rPr lang="en-US" dirty="0" smtClean="0"/>
              <a:t>WG LC completed. A few reviews received</a:t>
            </a:r>
          </a:p>
          <a:p>
            <a:pPr lvl="1"/>
            <a:r>
              <a:rPr lang="en-US" dirty="0" smtClean="0"/>
              <a:t>Chair review submitted. New version of I-D is awaited</a:t>
            </a:r>
          </a:p>
          <a:p>
            <a:endParaRPr lang="en-US" dirty="0"/>
          </a:p>
          <a:p>
            <a:r>
              <a:rPr lang="en-US" dirty="0" smtClean="0"/>
              <a:t>I-D: </a:t>
            </a:r>
            <a:r>
              <a:rPr lang="en-US" dirty="0">
                <a:hlinkClick r:id="rId5"/>
              </a:rPr>
              <a:t>draft-ietf-netext-radius-pmip6-</a:t>
            </a:r>
            <a:r>
              <a:rPr lang="en-US" dirty="0" smtClean="0">
                <a:hlinkClick r:id="rId5"/>
              </a:rPr>
              <a:t>03</a:t>
            </a:r>
            <a:endParaRPr lang="en-US" dirty="0" smtClean="0"/>
          </a:p>
          <a:p>
            <a:pPr lvl="1"/>
            <a:r>
              <a:rPr lang="en-US" dirty="0" smtClean="0"/>
              <a:t>WG LC completed</a:t>
            </a:r>
          </a:p>
          <a:p>
            <a:pPr lvl="1"/>
            <a:r>
              <a:rPr lang="en-US" dirty="0" smtClean="0"/>
              <a:t>Chair review submitted. New revision awaited</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5</a:t>
            </a:fld>
            <a:endParaRPr lang="en-US"/>
          </a:p>
        </p:txBody>
      </p:sp>
    </p:spTree>
    <p:extLst>
      <p:ext uri="{BB962C8B-B14F-4D97-AF65-F5344CB8AC3E}">
        <p14:creationId xmlns:p14="http://schemas.microsoft.com/office/powerpoint/2010/main" val="343500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Concerns</a:t>
            </a:r>
            <a:endParaRPr lang="en-US" dirty="0"/>
          </a:p>
        </p:txBody>
      </p:sp>
      <p:sp>
        <p:nvSpPr>
          <p:cNvPr id="3" name="Content Placeholder 2"/>
          <p:cNvSpPr>
            <a:spLocks noGrp="1"/>
          </p:cNvSpPr>
          <p:nvPr>
            <p:ph idx="1"/>
          </p:nvPr>
        </p:nvSpPr>
        <p:spPr/>
        <p:txBody>
          <a:bodyPr/>
          <a:lstStyle/>
          <a:p>
            <a:endParaRPr lang="en-US" dirty="0" smtClean="0"/>
          </a:p>
          <a:p>
            <a:r>
              <a:rPr lang="en-US" dirty="0" smtClean="0"/>
              <a:t>There has not been discussion on the proposed text and solutions </a:t>
            </a:r>
            <a:r>
              <a:rPr lang="en-US" dirty="0" err="1" smtClean="0"/>
              <a:t>w.r.t</a:t>
            </a:r>
            <a:r>
              <a:rPr lang="en-US" dirty="0" smtClean="0"/>
              <a:t> the </a:t>
            </a:r>
            <a:r>
              <a:rPr lang="en-US" dirty="0" smtClean="0"/>
              <a:t>logical interface specification I-D</a:t>
            </a:r>
          </a:p>
          <a:p>
            <a:endParaRPr lang="en-US" dirty="0"/>
          </a:p>
          <a:p>
            <a:r>
              <a:rPr lang="en-US" dirty="0" smtClean="0"/>
              <a:t>No progress with the flow mobility solution for PMIP6 proposal</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6</a:t>
            </a:fld>
            <a:endParaRPr lang="en-US"/>
          </a:p>
        </p:txBody>
      </p:sp>
    </p:spTree>
    <p:extLst>
      <p:ext uri="{BB962C8B-B14F-4D97-AF65-F5344CB8AC3E}">
        <p14:creationId xmlns:p14="http://schemas.microsoft.com/office/powerpoint/2010/main" val="4013381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Interface</a:t>
            </a:r>
            <a:endParaRPr lang="en-US" dirty="0"/>
          </a:p>
        </p:txBody>
      </p:sp>
      <p:sp>
        <p:nvSpPr>
          <p:cNvPr id="3" name="Content Placeholder 2"/>
          <p:cNvSpPr>
            <a:spLocks noGrp="1"/>
          </p:cNvSpPr>
          <p:nvPr>
            <p:ph idx="1"/>
          </p:nvPr>
        </p:nvSpPr>
        <p:spPr/>
        <p:txBody>
          <a:bodyPr/>
          <a:lstStyle/>
          <a:p>
            <a:r>
              <a:rPr lang="en-US" dirty="0" smtClean="0"/>
              <a:t>I-D: </a:t>
            </a:r>
            <a:r>
              <a:rPr lang="en-US" dirty="0">
                <a:hlinkClick r:id="rId2"/>
              </a:rPr>
              <a:t>draft-ietf-netext-logical-interface-support-</a:t>
            </a:r>
            <a:r>
              <a:rPr lang="en-US" dirty="0" smtClean="0">
                <a:hlinkClick r:id="rId2"/>
              </a:rPr>
              <a:t>02</a:t>
            </a:r>
            <a:endParaRPr lang="en-US" dirty="0" smtClean="0"/>
          </a:p>
          <a:p>
            <a:endParaRPr lang="en-US" dirty="0"/>
          </a:p>
          <a:p>
            <a:r>
              <a:rPr lang="en-US" dirty="0" smtClean="0"/>
              <a:t>A set of issues have been identified (captured in tracker) and were discussed at IETF80</a:t>
            </a:r>
          </a:p>
          <a:p>
            <a:r>
              <a:rPr lang="en-US" dirty="0" smtClean="0"/>
              <a:t>Editor has proposed text to resolve the issues</a:t>
            </a:r>
          </a:p>
          <a:p>
            <a:r>
              <a:rPr lang="en-US" dirty="0" smtClean="0"/>
              <a:t>WG Consensus needed on the proposed text and solution</a:t>
            </a:r>
          </a:p>
          <a:p>
            <a:r>
              <a:rPr lang="en-US" dirty="0" smtClean="0"/>
              <a:t>Revise the I-D based on resolution of the open issues</a:t>
            </a:r>
          </a:p>
          <a:p>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7</a:t>
            </a:fld>
            <a:endParaRPr lang="en-US"/>
          </a:p>
        </p:txBody>
      </p:sp>
    </p:spTree>
    <p:extLst>
      <p:ext uri="{BB962C8B-B14F-4D97-AF65-F5344CB8AC3E}">
        <p14:creationId xmlns:p14="http://schemas.microsoft.com/office/powerpoint/2010/main" val="1245340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Proposal for making progress on the flow mobility feature</a:t>
            </a:r>
            <a:endParaRPr lang="en-US" dirty="0"/>
          </a:p>
        </p:txBody>
      </p:sp>
      <p:sp>
        <p:nvSpPr>
          <p:cNvPr id="3" name="Content Placeholder 2"/>
          <p:cNvSpPr>
            <a:spLocks noGrp="1"/>
          </p:cNvSpPr>
          <p:nvPr>
            <p:ph idx="1"/>
          </p:nvPr>
        </p:nvSpPr>
        <p:spPr/>
        <p:txBody>
          <a:bodyPr/>
          <a:lstStyle/>
          <a:p>
            <a:endParaRPr lang="en-US" dirty="0" smtClean="0"/>
          </a:p>
          <a:p>
            <a:r>
              <a:rPr lang="en-US" dirty="0" smtClean="0"/>
              <a:t>I-D: </a:t>
            </a:r>
            <a:r>
              <a:rPr lang="en-US" dirty="0">
                <a:hlinkClick r:id="rId2"/>
              </a:rPr>
              <a:t>draft-bernardos-netext-pmipv6-flowmob-</a:t>
            </a:r>
            <a:r>
              <a:rPr lang="en-US" dirty="0" smtClean="0">
                <a:hlinkClick r:id="rId2"/>
              </a:rPr>
              <a:t>03</a:t>
            </a:r>
            <a:r>
              <a:rPr lang="en-US" dirty="0" smtClean="0"/>
              <a:t> has been discussed at IETF80 and prior to that as well</a:t>
            </a:r>
          </a:p>
          <a:p>
            <a:endParaRPr lang="en-US" dirty="0"/>
          </a:p>
          <a:p>
            <a:r>
              <a:rPr lang="en-US" dirty="0" smtClean="0"/>
              <a:t>We recognize there are concerns with aspects of the proposal</a:t>
            </a:r>
          </a:p>
          <a:p>
            <a:endParaRPr lang="en-US" dirty="0"/>
          </a:p>
          <a:p>
            <a:r>
              <a:rPr lang="en-US" dirty="0" smtClean="0"/>
              <a:t>However in order to make forward progress we recommend adopting this I-D as the baseline/starting point while resolving specific issues and concerns using the issue tracker and the WG process for resolving them through dialog and consensus on the ML</a:t>
            </a:r>
            <a:endParaRPr lang="en-US" dirty="0"/>
          </a:p>
        </p:txBody>
      </p:sp>
      <p:sp>
        <p:nvSpPr>
          <p:cNvPr id="4" name="Footer Placeholder 3"/>
          <p:cNvSpPr>
            <a:spLocks noGrp="1"/>
          </p:cNvSpPr>
          <p:nvPr>
            <p:ph type="ftr" sz="quarter" idx="11"/>
          </p:nvPr>
        </p:nvSpPr>
        <p:spPr/>
        <p:txBody>
          <a:bodyPr/>
          <a:lstStyle/>
          <a:p>
            <a:r>
              <a:rPr lang="en-US" smtClean="0"/>
              <a:t>IETF81</a:t>
            </a:r>
            <a:endParaRPr lang="en-US"/>
          </a:p>
        </p:txBody>
      </p:sp>
      <p:sp>
        <p:nvSpPr>
          <p:cNvPr id="5" name="Slide Number Placeholder 4"/>
          <p:cNvSpPr>
            <a:spLocks noGrp="1"/>
          </p:cNvSpPr>
          <p:nvPr>
            <p:ph type="sldNum" sz="quarter" idx="12"/>
          </p:nvPr>
        </p:nvSpPr>
        <p:spPr/>
        <p:txBody>
          <a:bodyPr/>
          <a:lstStyle/>
          <a:p>
            <a:fld id="{5CE002CF-DD34-3643-8FB4-972EC03FC9FB}" type="slidenum">
              <a:rPr lang="en-US" smtClean="0"/>
              <a:t>8</a:t>
            </a:fld>
            <a:endParaRPr lang="en-US"/>
          </a:p>
        </p:txBody>
      </p:sp>
    </p:spTree>
    <p:extLst>
      <p:ext uri="{BB962C8B-B14F-4D97-AF65-F5344CB8AC3E}">
        <p14:creationId xmlns:p14="http://schemas.microsoft.com/office/powerpoint/2010/main" val="3424390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32</TotalTime>
  <Words>723</Words>
  <Application>Microsoft Macintosh PowerPoint</Application>
  <PresentationFormat>On-screen Show (4:3)</PresentationFormat>
  <Paragraphs>86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Clarity</vt:lpstr>
      <vt:lpstr>Network-based Mobility Extensions WG (NetExt) </vt:lpstr>
      <vt:lpstr>Note Well</vt:lpstr>
      <vt:lpstr>Agenda</vt:lpstr>
      <vt:lpstr>Agenda</vt:lpstr>
      <vt:lpstr>WG Status</vt:lpstr>
      <vt:lpstr>Concerns</vt:lpstr>
      <vt:lpstr>Logical Interface</vt:lpstr>
      <vt:lpstr>Proposal for making progress on the flow mobility feature</vt:lpstr>
    </vt:vector>
  </TitlesOfParts>
  <Company>Nokia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Network-based Mobility Extensions WG (NetExt) </dc:title>
  <dc:creator>Patil Basavaraj</dc:creator>
  <cp:lastModifiedBy>Patil Basavaraj</cp:lastModifiedBy>
  <cp:revision>4</cp:revision>
  <dcterms:created xsi:type="dcterms:W3CDTF">2011-07-27T03:45:34Z</dcterms:created>
  <dcterms:modified xsi:type="dcterms:W3CDTF">2011-07-27T13:35:00Z</dcterms:modified>
</cp:coreProperties>
</file>