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59" r:id="rId2"/>
    <p:sldId id="360" r:id="rId3"/>
    <p:sldId id="361" r:id="rId4"/>
    <p:sldId id="362" r:id="rId5"/>
    <p:sldId id="363" r:id="rId6"/>
    <p:sldId id="364" r:id="rId7"/>
    <p:sldId id="365" r:id="rId8"/>
    <p:sldId id="366" r:id="rId9"/>
  </p:sldIdLst>
  <p:sldSz cx="9144000" cy="6858000" type="screen4x3"/>
  <p:notesSz cx="6845300" cy="939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0000"/>
    <a:srgbClr val="B9FFB9"/>
    <a:srgbClr val="FF7979"/>
    <a:srgbClr val="EC6A4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92" autoAdjust="0"/>
    <p:restoredTop sz="92441" autoAdjust="0"/>
  </p:normalViewPr>
  <p:slideViewPr>
    <p:cSldViewPr>
      <p:cViewPr varScale="1">
        <p:scale>
          <a:sx n="77" d="100"/>
          <a:sy n="77" d="100"/>
        </p:scale>
        <p:origin x="-103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54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54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3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4213" y="4464050"/>
            <a:ext cx="5476875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54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6513"/>
            <a:ext cx="29654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3F58BF9-F4F6-486F-913A-7EF166BED0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3547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7EB0-D975-418D-A3FE-69D4E42835F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A8E29A-03D7-4837-869B-37A3B6F7C9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IETF82 - INTAREA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A26777-F150-48C6-9BF0-90CDF785C01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IETF82 - INTAREA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609FD5-6F04-4CD3-94F8-28A90B5499B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IETF82 - INTAREA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93751" y="304800"/>
            <a:ext cx="7435849" cy="838200"/>
          </a:xfrm>
        </p:spPr>
        <p:txBody>
          <a:bodyPr/>
          <a:lstStyle/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93751" y="1600200"/>
            <a:ext cx="7435849" cy="4525963"/>
          </a:xfrm>
        </p:spPr>
        <p:txBody>
          <a:bodyPr/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793751" y="1186542"/>
            <a:ext cx="7435849" cy="381000"/>
          </a:xfrm>
        </p:spPr>
        <p:txBody>
          <a:bodyPr anchor="ctr" anchorCtr="0">
            <a:noAutofit/>
          </a:bodyPr>
          <a:lstStyle>
            <a:lvl1pPr>
              <a:buFontTx/>
              <a:buNone/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Subtitle Goes Here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793750" y="6372423"/>
            <a:ext cx="7461250" cy="307777"/>
          </a:xfrm>
        </p:spPr>
        <p:txBody>
          <a:bodyPr wrap="square" anchor="b" anchorCtr="0">
            <a:spAutoFit/>
          </a:bodyPr>
          <a:lstStyle>
            <a:lvl1pPr algn="l" defTabSz="804863">
              <a:lnSpc>
                <a:spcPct val="100000"/>
              </a:lnSpc>
              <a:spcBef>
                <a:spcPct val="50000"/>
              </a:spcBef>
              <a:buNone/>
              <a:defRPr sz="1400"/>
            </a:lvl1pPr>
            <a:lvl2pPr>
              <a:buFont typeface="Arial" pitchFamily="34" charset="0"/>
              <a:buNone/>
              <a:defRPr sz="1400"/>
            </a:lvl2pPr>
            <a:lvl3pPr>
              <a:buFont typeface="Arial" pitchFamily="34" charset="0"/>
              <a:buNone/>
              <a:defRPr sz="1400"/>
            </a:lvl3pPr>
            <a:lvl4pPr>
              <a:buFont typeface="Arial" pitchFamily="34" charset="0"/>
              <a:buNone/>
              <a:defRPr sz="1400"/>
            </a:lvl4pPr>
            <a:lvl5pPr>
              <a:buFont typeface="Arial" pitchFamily="34" charset="0"/>
              <a:buNone/>
              <a:defRPr sz="1400"/>
            </a:lvl5pPr>
          </a:lstStyle>
          <a:p>
            <a:pPr lvl="0"/>
            <a:r>
              <a:rPr lang="en-US" dirty="0" smtClean="0"/>
              <a:t>Source: Placeholder for Notes Is 14 Points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5A8E29A-03D7-4837-869B-37A3B6F7C9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smtClean="0"/>
              <a:t>IETF82 - INTAREA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9713" y="1344168"/>
            <a:ext cx="8578850" cy="4965192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rgbClr val="435153"/>
                </a:solidFill>
                <a:latin typeface="+mj-lt"/>
              </a:defRPr>
            </a:lvl2pPr>
            <a:lvl3pPr>
              <a:defRPr>
                <a:solidFill>
                  <a:srgbClr val="435153"/>
                </a:solidFill>
                <a:latin typeface="+mj-lt"/>
              </a:defRPr>
            </a:lvl3pPr>
            <a:lvl4pPr>
              <a:defRPr>
                <a:solidFill>
                  <a:srgbClr val="435153"/>
                </a:solidFill>
                <a:latin typeface="+mj-lt"/>
              </a:defRPr>
            </a:lvl4pPr>
            <a:lvl5pPr>
              <a:defRPr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E29A-03D7-4837-869B-37A3B6F7C9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IETF82 - INTAREA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05D67-8E57-46DD-9607-8F2A27774E8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IETF82 - INTAREA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D71C2E-268B-458B-A469-90700D96B17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IETF82 - INTAREA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B58B3-D30E-4941-B244-69396B9D36D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IETF82 - INTAREA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AA5DA3-5863-4857-9C39-3EB6764ECC5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IETF82 - INTAREA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E83A3-8FAE-487D-9AB6-5FEFBA09D8E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IETF82 - INTAREA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054D56-8C48-4711-BD8E-567144A0A75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IETF82 - INTAREA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ACD5D5-0325-40B8-9D7E-005150C109B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IETF82 - INTAREA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05235-EACB-4495-89AB-4F8BA17E8CD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IETF82 - INTAREA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9400" y="6629400"/>
            <a:ext cx="3429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r>
              <a:rPr lang="en-US" smtClean="0"/>
              <a:t>IETF82 - INTAREA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6198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5A8E29A-03D7-4837-869B-37A3B6F7C99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NAT: Two Purposes for Transition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Share </a:t>
            </a:r>
            <a:r>
              <a:rPr lang="en-US" dirty="0" err="1" smtClean="0"/>
              <a:t>IPv4</a:t>
            </a:r>
            <a:r>
              <a:rPr lang="en-US" dirty="0" smtClean="0"/>
              <a:t> addresses:  </a:t>
            </a:r>
            <a:r>
              <a:rPr lang="en-US" dirty="0" err="1" smtClean="0"/>
              <a:t>NAT44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Connect </a:t>
            </a:r>
            <a:r>
              <a:rPr lang="en-US" dirty="0" err="1" smtClean="0"/>
              <a:t>IPv</a:t>
            </a:r>
            <a:r>
              <a:rPr lang="en-US" i="1" u="sng" dirty="0" err="1" smtClean="0"/>
              <a:t>X</a:t>
            </a:r>
            <a:r>
              <a:rPr lang="en-US" dirty="0" smtClean="0"/>
              <a:t> </a:t>
            </a:r>
            <a:r>
              <a:rPr lang="en-US" dirty="0" smtClean="0"/>
              <a:t>hosts to </a:t>
            </a:r>
            <a:r>
              <a:rPr lang="en-US" dirty="0" err="1" smtClean="0"/>
              <a:t>IPv</a:t>
            </a:r>
            <a:r>
              <a:rPr lang="en-US" i="1" u="sng" dirty="0" err="1" smtClean="0"/>
              <a:t>Y</a:t>
            </a:r>
            <a:r>
              <a:rPr lang="en-US" dirty="0"/>
              <a:t> </a:t>
            </a:r>
            <a:r>
              <a:rPr lang="en-US" dirty="0" smtClean="0"/>
              <a:t>hosts</a:t>
            </a:r>
            <a:r>
              <a:rPr lang="en-US" dirty="0" smtClean="0"/>
              <a:t>:  </a:t>
            </a:r>
            <a:r>
              <a:rPr lang="en-US" dirty="0" err="1" smtClean="0"/>
              <a:t>NAT64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5A8E29A-03D7-4837-869B-37A3B6F7C99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smtClean="0"/>
              <a:t>IETF82 - INTAREA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Share </a:t>
            </a:r>
            <a:r>
              <a:rPr lang="en-US" dirty="0" err="1" smtClean="0"/>
              <a:t>IPv4</a:t>
            </a:r>
            <a:r>
              <a:rPr lang="en-US" dirty="0" smtClean="0"/>
              <a:t> Addresses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Still lots of </a:t>
            </a:r>
            <a:r>
              <a:rPr lang="en-US" dirty="0" err="1" smtClean="0"/>
              <a:t>IPv4</a:t>
            </a:r>
            <a:r>
              <a:rPr lang="en-US" dirty="0" smtClean="0"/>
              <a:t> content</a:t>
            </a:r>
          </a:p>
          <a:p>
            <a:pPr lvl="1"/>
            <a:r>
              <a:rPr lang="en-US" dirty="0" smtClean="0"/>
              <a:t>School websites, day care websites, ...</a:t>
            </a:r>
          </a:p>
          <a:p>
            <a:r>
              <a:rPr lang="en-US" dirty="0" smtClean="0"/>
              <a:t>Still lots of </a:t>
            </a:r>
            <a:r>
              <a:rPr lang="en-US" dirty="0" err="1" smtClean="0"/>
              <a:t>IPv4</a:t>
            </a:r>
            <a:r>
              <a:rPr lang="en-US" dirty="0" smtClean="0"/>
              <a:t> applications</a:t>
            </a:r>
          </a:p>
          <a:p>
            <a:pPr lvl="1"/>
            <a:r>
              <a:rPr lang="en-US" dirty="0" smtClean="0"/>
              <a:t>Skype, IP televisions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Not enough </a:t>
            </a:r>
            <a:r>
              <a:rPr lang="en-US" dirty="0" err="1" smtClean="0"/>
              <a:t>IPv4</a:t>
            </a:r>
            <a:r>
              <a:rPr lang="en-US" dirty="0" smtClean="0"/>
              <a:t> addresses</a:t>
            </a:r>
          </a:p>
          <a:p>
            <a:pPr lvl="1"/>
            <a:r>
              <a:rPr lang="en-US" dirty="0" smtClean="0"/>
              <a:t>dual stack consumes </a:t>
            </a:r>
            <a:r>
              <a:rPr lang="en-US" dirty="0" err="1" smtClean="0"/>
              <a:t>IPv4</a:t>
            </a:r>
            <a:r>
              <a:rPr lang="en-US" dirty="0" smtClean="0"/>
              <a:t> address at the same rate</a:t>
            </a:r>
          </a:p>
          <a:p>
            <a:endParaRPr lang="en-US" dirty="0" smtClean="0"/>
          </a:p>
          <a:p>
            <a:r>
              <a:rPr lang="en-US" dirty="0" smtClean="0"/>
              <a:t>NAT is not perfect.  NAT at edge to minimize impact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NAT Purpose 1:  share </a:t>
            </a:r>
            <a:r>
              <a:rPr lang="en-US" dirty="0" err="1" smtClean="0"/>
              <a:t>IPv4</a:t>
            </a:r>
            <a:r>
              <a:rPr lang="en-US" dirty="0" smtClean="0"/>
              <a:t> addresses among hosts</a:t>
            </a:r>
          </a:p>
          <a:p>
            <a:pPr lvl="1"/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5867400" y="2209800"/>
            <a:ext cx="2888073" cy="1644185"/>
            <a:chOff x="5601171" y="1344168"/>
            <a:chExt cx="2888073" cy="1644185"/>
          </a:xfrm>
        </p:grpSpPr>
        <p:sp>
          <p:nvSpPr>
            <p:cNvPr id="4" name="Freeform 3"/>
            <p:cNvSpPr/>
            <p:nvPr/>
          </p:nvSpPr>
          <p:spPr>
            <a:xfrm>
              <a:off x="5601171" y="1365956"/>
              <a:ext cx="2651007" cy="1004711"/>
            </a:xfrm>
            <a:custGeom>
              <a:avLst/>
              <a:gdLst>
                <a:gd name="connsiteX0" fmla="*/ 0 w 2630311"/>
                <a:gd name="connsiteY0" fmla="*/ 0 h 1004711"/>
                <a:gd name="connsiteX1" fmla="*/ 564444 w 2630311"/>
                <a:gd name="connsiteY1" fmla="*/ 790222 h 1004711"/>
                <a:gd name="connsiteX2" fmla="*/ 2630311 w 2630311"/>
                <a:gd name="connsiteY2" fmla="*/ 1004711 h 1004711"/>
                <a:gd name="connsiteX0" fmla="*/ 0 w 2630311"/>
                <a:gd name="connsiteY0" fmla="*/ 0 h 1004711"/>
                <a:gd name="connsiteX1" fmla="*/ 564444 w 2630311"/>
                <a:gd name="connsiteY1" fmla="*/ 790222 h 1004711"/>
                <a:gd name="connsiteX2" fmla="*/ 2630311 w 2630311"/>
                <a:gd name="connsiteY2" fmla="*/ 1004711 h 1004711"/>
                <a:gd name="connsiteX0" fmla="*/ 0 w 2630311"/>
                <a:gd name="connsiteY0" fmla="*/ 0 h 1004711"/>
                <a:gd name="connsiteX1" fmla="*/ 564444 w 2630311"/>
                <a:gd name="connsiteY1" fmla="*/ 790222 h 1004711"/>
                <a:gd name="connsiteX2" fmla="*/ 2630311 w 2630311"/>
                <a:gd name="connsiteY2" fmla="*/ 1004711 h 1004711"/>
                <a:gd name="connsiteX0" fmla="*/ 0 w 2630311"/>
                <a:gd name="connsiteY0" fmla="*/ 0 h 1004711"/>
                <a:gd name="connsiteX1" fmla="*/ 564444 w 2630311"/>
                <a:gd name="connsiteY1" fmla="*/ 790222 h 1004711"/>
                <a:gd name="connsiteX2" fmla="*/ 2630311 w 2630311"/>
                <a:gd name="connsiteY2" fmla="*/ 1004711 h 1004711"/>
                <a:gd name="connsiteX0" fmla="*/ 20696 w 2651007"/>
                <a:gd name="connsiteY0" fmla="*/ 0 h 1004711"/>
                <a:gd name="connsiteX1" fmla="*/ 438385 w 2651007"/>
                <a:gd name="connsiteY1" fmla="*/ 790222 h 1004711"/>
                <a:gd name="connsiteX2" fmla="*/ 2651007 w 2651007"/>
                <a:gd name="connsiteY2" fmla="*/ 1004711 h 1004711"/>
                <a:gd name="connsiteX0" fmla="*/ 20696 w 2651007"/>
                <a:gd name="connsiteY0" fmla="*/ 0 h 1004711"/>
                <a:gd name="connsiteX1" fmla="*/ 438385 w 2651007"/>
                <a:gd name="connsiteY1" fmla="*/ 790222 h 1004711"/>
                <a:gd name="connsiteX2" fmla="*/ 2651007 w 2651007"/>
                <a:gd name="connsiteY2" fmla="*/ 1004711 h 1004711"/>
                <a:gd name="connsiteX0" fmla="*/ 20696 w 2651007"/>
                <a:gd name="connsiteY0" fmla="*/ 0 h 1004711"/>
                <a:gd name="connsiteX1" fmla="*/ 438385 w 2651007"/>
                <a:gd name="connsiteY1" fmla="*/ 790222 h 1004711"/>
                <a:gd name="connsiteX2" fmla="*/ 2651007 w 2651007"/>
                <a:gd name="connsiteY2" fmla="*/ 1004711 h 1004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51007" h="1004711">
                  <a:moveTo>
                    <a:pt x="20696" y="0"/>
                  </a:moveTo>
                  <a:cubicBezTo>
                    <a:pt x="83725" y="311385"/>
                    <a:pt x="0" y="622770"/>
                    <a:pt x="438385" y="790222"/>
                  </a:cubicBezTo>
                  <a:cubicBezTo>
                    <a:pt x="910636" y="923807"/>
                    <a:pt x="1837266" y="981192"/>
                    <a:pt x="2651007" y="1004711"/>
                  </a:cubicBezTo>
                </a:path>
              </a:pathLst>
            </a:custGeom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621867" y="1344168"/>
              <a:ext cx="2867377" cy="1173254"/>
            </a:xfrm>
            <a:prstGeom prst="rect">
              <a:avLst/>
            </a:prstGeom>
            <a:noFill/>
            <a:ln w="38100">
              <a:solidFill>
                <a:schemeClr val="accent1">
                  <a:shade val="95000"/>
                  <a:satMod val="105000"/>
                </a:schemeClr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141155" y="2619021"/>
              <a:ext cx="20207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rgbClr val="000000"/>
                  </a:solidFill>
                </a:rPr>
                <a:t>IPv4</a:t>
              </a:r>
              <a:r>
                <a:rPr lang="en-US" dirty="0" smtClean="0">
                  <a:solidFill>
                    <a:srgbClr val="000000"/>
                  </a:solidFill>
                </a:rPr>
                <a:t>-only long tail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E29A-03D7-4837-869B-37A3B6F7C99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IETF82 - INTAREA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タイトル 1"/>
          <p:cNvSpPr>
            <a:spLocks noGrp="1"/>
          </p:cNvSpPr>
          <p:nvPr>
            <p:ph type="title" idx="4294967295"/>
          </p:nvPr>
        </p:nvSpPr>
        <p:spPr>
          <a:xfrm>
            <a:off x="609600" y="185738"/>
            <a:ext cx="8534400" cy="838200"/>
          </a:xfrm>
        </p:spPr>
        <p:txBody>
          <a:bodyPr lIns="91440" rIns="91440" anchor="ctr"/>
          <a:lstStyle/>
          <a:p>
            <a:pPr eaLnBrk="1" hangingPunct="1"/>
            <a:r>
              <a:rPr lang="en-US" altLang="ja-JP" dirty="0" smtClean="0">
                <a:ea typeface="ＭＳ Ｐゴシック" charset="-128"/>
              </a:rPr>
              <a:t>Address Sharing Gone Bad</a:t>
            </a:r>
            <a:endParaRPr lang="ja-JP" altLang="en-US" smtClean="0">
              <a:ea typeface="ＭＳ Ｐゴシック" charset="-128"/>
            </a:endParaRPr>
          </a:p>
        </p:txBody>
      </p:sp>
      <p:pic>
        <p:nvPicPr>
          <p:cNvPr id="71683" name="コンテンツ プレースホルダ 3" descr="max15_sfo.jpg"/>
          <p:cNvPicPr>
            <a:picLocks noGrp="1" noChangeAspect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381000" y="1011238"/>
            <a:ext cx="8763000" cy="5313362"/>
          </a:xfrm>
        </p:spPr>
      </p:pic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2383970" y="6262688"/>
            <a:ext cx="536665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Source: </a:t>
            </a:r>
            <a:r>
              <a:rPr kumimoji="1" lang="en-US" altLang="ja-JP" dirty="0">
                <a:ea typeface="ＭＳ Ｐゴシック" charset="-128"/>
              </a:rPr>
              <a:t>Shin Miyakawa, NTT Communications</a:t>
            </a:r>
            <a:endParaRPr kumimoji="1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54D56-8C48-4711-BD8E-567144A0A75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dirty="0" err="1" smtClean="0"/>
              <a:t>IETF82</a:t>
            </a:r>
            <a:r>
              <a:rPr lang="en-US" dirty="0" smtClean="0"/>
              <a:t> - </a:t>
            </a:r>
            <a:r>
              <a:rPr lang="en-US" dirty="0" err="1" smtClean="0"/>
              <a:t>INTAREA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588" y="1"/>
            <a:ext cx="8302819" cy="911412"/>
          </a:xfrm>
        </p:spPr>
        <p:txBody>
          <a:bodyPr anchor="ctr"/>
          <a:lstStyle/>
          <a:p>
            <a:r>
              <a:rPr lang="en-US" sz="2800" b="1" dirty="0" err="1" smtClean="0"/>
              <a:t>IPv4</a:t>
            </a:r>
            <a:r>
              <a:rPr lang="en-US" sz="2800" b="1" dirty="0" smtClean="0"/>
              <a:t> Address </a:t>
            </a:r>
            <a:r>
              <a:rPr lang="en-US" sz="2800" b="1" dirty="0" smtClean="0"/>
              <a:t>Sharing Technologies</a:t>
            </a:r>
            <a:endParaRPr lang="en-US" sz="28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287524" y="1651288"/>
            <a:ext cx="1326787" cy="374441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IPv4 Address</a:t>
            </a:r>
          </a:p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Run-Out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30400" y="1651288"/>
            <a:ext cx="7134577" cy="2124236"/>
          </a:xfrm>
          <a:prstGeom prst="rect">
            <a:avLst/>
          </a:prstGeom>
          <a:gradFill flip="none" rotWithShape="1">
            <a:gsLst>
              <a:gs pos="0">
                <a:srgbClr val="002060">
                  <a:alpha val="65000"/>
                </a:srgb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2139616" y="2443376"/>
            <a:ext cx="756084" cy="468052"/>
          </a:xfrm>
          <a:prstGeom prst="roundRect">
            <a:avLst/>
          </a:prstGeom>
          <a:solidFill>
            <a:srgbClr val="00206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IPv4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930401" y="3955544"/>
            <a:ext cx="7134576" cy="1440160"/>
          </a:xfrm>
          <a:prstGeom prst="rect">
            <a:avLst/>
          </a:prstGeom>
          <a:gradFill flip="none" rotWithShape="1">
            <a:gsLst>
              <a:gs pos="0">
                <a:srgbClr val="002060">
                  <a:alpha val="65000"/>
                </a:srgb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2135342" y="4288770"/>
            <a:ext cx="756084" cy="468052"/>
          </a:xfrm>
          <a:prstGeom prst="round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IPv6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288846" y="4132865"/>
            <a:ext cx="720080" cy="756084"/>
          </a:xfrm>
          <a:prstGeom prst="roundRect">
            <a:avLst/>
          </a:prstGeom>
          <a:gradFill>
            <a:gsLst>
              <a:gs pos="10000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383432" y="4267589"/>
            <a:ext cx="543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6rd</a:t>
            </a:r>
          </a:p>
        </p:txBody>
      </p:sp>
      <p:cxnSp>
        <p:nvCxnSpPr>
          <p:cNvPr id="29" name="Straight Arrow Connector 28"/>
          <p:cNvCxnSpPr>
            <a:stCxn id="14" idx="3"/>
            <a:endCxn id="15" idx="1"/>
          </p:cNvCxnSpPr>
          <p:nvPr/>
        </p:nvCxnSpPr>
        <p:spPr>
          <a:xfrm>
            <a:off x="2895700" y="2677402"/>
            <a:ext cx="337159" cy="378042"/>
          </a:xfrm>
          <a:prstGeom prst="straightConnector1">
            <a:avLst/>
          </a:prstGeom>
          <a:ln>
            <a:solidFill>
              <a:schemeClr val="bg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4" idx="3"/>
            <a:endCxn id="18" idx="1"/>
          </p:cNvCxnSpPr>
          <p:nvPr/>
        </p:nvCxnSpPr>
        <p:spPr>
          <a:xfrm flipV="1">
            <a:off x="2895700" y="2097146"/>
            <a:ext cx="299049" cy="580256"/>
          </a:xfrm>
          <a:prstGeom prst="straightConnector1">
            <a:avLst/>
          </a:prstGeom>
          <a:ln>
            <a:solidFill>
              <a:schemeClr val="bg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ight Arrow 32"/>
          <p:cNvSpPr/>
          <p:nvPr/>
        </p:nvSpPr>
        <p:spPr>
          <a:xfrm>
            <a:off x="1559278" y="2551388"/>
            <a:ext cx="612068" cy="252028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Arrow 33"/>
          <p:cNvSpPr/>
          <p:nvPr/>
        </p:nvSpPr>
        <p:spPr>
          <a:xfrm>
            <a:off x="1487270" y="4396782"/>
            <a:ext cx="612068" cy="252028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3194749" y="1750916"/>
            <a:ext cx="5693240" cy="692460"/>
          </a:xfrm>
          <a:prstGeom prst="roundRect">
            <a:avLst/>
          </a:prstGeom>
          <a:solidFill>
            <a:schemeClr val="accent5">
              <a:lumMod val="75000"/>
              <a:alpha val="46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Obtain </a:t>
            </a:r>
            <a:r>
              <a:rPr lang="en-US" b="1" dirty="0" err="1" smtClean="0">
                <a:solidFill>
                  <a:srgbClr val="000000"/>
                </a:solidFill>
              </a:rPr>
              <a:t>IPv4</a:t>
            </a:r>
            <a:r>
              <a:rPr lang="en-US" b="1" dirty="0" smtClean="0">
                <a:solidFill>
                  <a:srgbClr val="000000"/>
                </a:solidFill>
              </a:rPr>
              <a:t> Addresses (</a:t>
            </a:r>
            <a:r>
              <a:rPr lang="en-US" b="1" dirty="0" err="1" smtClean="0">
                <a:solidFill>
                  <a:srgbClr val="000000"/>
                </a:solidFill>
              </a:rPr>
              <a:t>RIR</a:t>
            </a:r>
            <a:r>
              <a:rPr lang="en-US" b="1" dirty="0" smtClean="0">
                <a:solidFill>
                  <a:srgbClr val="000000"/>
                </a:solidFill>
              </a:rPr>
              <a:t>, address broker)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232859" y="2551388"/>
            <a:ext cx="5655129" cy="1008112"/>
          </a:xfrm>
          <a:prstGeom prst="roundRect">
            <a:avLst/>
          </a:prstGeom>
          <a:solidFill>
            <a:schemeClr val="accent1">
              <a:alpha val="46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IPv4 Address Sharing</a:t>
            </a:r>
          </a:p>
        </p:txBody>
      </p:sp>
      <p:grpSp>
        <p:nvGrpSpPr>
          <p:cNvPr id="3" name="Group 37"/>
          <p:cNvGrpSpPr/>
          <p:nvPr/>
        </p:nvGrpSpPr>
        <p:grpSpPr>
          <a:xfrm>
            <a:off x="3413015" y="2611503"/>
            <a:ext cx="1124474" cy="923331"/>
            <a:chOff x="7579263" y="2611502"/>
            <a:chExt cx="1124474" cy="923331"/>
          </a:xfrm>
        </p:grpSpPr>
        <p:sp>
          <p:nvSpPr>
            <p:cNvPr id="45" name="Rounded Rectangle 44"/>
            <p:cNvSpPr/>
            <p:nvPr/>
          </p:nvSpPr>
          <p:spPr>
            <a:xfrm>
              <a:off x="7680865" y="2611502"/>
              <a:ext cx="924398" cy="902841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lumMod val="60000"/>
                    <a:lumOff val="40000"/>
                    <a:alpha val="73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579263" y="2611503"/>
              <a:ext cx="112447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err="1" smtClean="0">
                  <a:solidFill>
                    <a:srgbClr val="000000"/>
                  </a:solidFill>
                </a:rPr>
                <a:t>CGN</a:t>
              </a:r>
              <a:r>
                <a:rPr lang="en-US" b="1" dirty="0" smtClean="0">
                  <a:solidFill>
                    <a:srgbClr val="000000"/>
                  </a:solidFill>
                </a:rPr>
                <a:t>, </a:t>
              </a:r>
              <a:r>
                <a:rPr lang="en-US" b="1" dirty="0" err="1" smtClean="0">
                  <a:solidFill>
                    <a:srgbClr val="000000"/>
                  </a:solidFill>
                </a:rPr>
                <a:t>NAT44</a:t>
              </a:r>
              <a:r>
                <a:rPr lang="en-US" b="1" dirty="0" smtClean="0">
                  <a:solidFill>
                    <a:srgbClr val="000000"/>
                  </a:solidFill>
                </a:rPr>
                <a:t>, </a:t>
              </a:r>
              <a:br>
                <a:rPr lang="en-US" b="1" dirty="0" smtClean="0">
                  <a:solidFill>
                    <a:srgbClr val="000000"/>
                  </a:solidFill>
                </a:rPr>
              </a:br>
              <a:r>
                <a:rPr lang="en-US" b="1" dirty="0" smtClean="0">
                  <a:solidFill>
                    <a:srgbClr val="000000"/>
                  </a:solidFill>
                </a:rPr>
                <a:t>SD-NAT</a:t>
              </a:r>
              <a:endParaRPr lang="en-US" b="1" dirty="0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5084687" y="3410405"/>
            <a:ext cx="720080" cy="1478543"/>
          </a:xfrm>
          <a:prstGeom prst="roundRect">
            <a:avLst/>
          </a:prstGeom>
          <a:gradFill>
            <a:gsLst>
              <a:gs pos="19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107140" y="3587577"/>
            <a:ext cx="6976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6rd</a:t>
            </a:r>
            <a:br>
              <a:rPr lang="en-US" b="1" dirty="0" smtClean="0">
                <a:solidFill>
                  <a:srgbClr val="000000"/>
                </a:solidFill>
              </a:rPr>
            </a:br>
            <a:r>
              <a:rPr lang="en-US" b="1" dirty="0" smtClean="0">
                <a:solidFill>
                  <a:srgbClr val="000000"/>
                </a:solidFill>
              </a:rPr>
              <a:t>+</a:t>
            </a:r>
          </a:p>
          <a:p>
            <a:pPr algn="ctr"/>
            <a:r>
              <a:rPr lang="en-US" b="1" dirty="0" smtClean="0">
                <a:solidFill>
                  <a:srgbClr val="000000"/>
                </a:solidFill>
              </a:rPr>
              <a:t>CGN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924927" y="3388670"/>
            <a:ext cx="720080" cy="1500278"/>
          </a:xfrm>
          <a:prstGeom prst="roundRect">
            <a:avLst/>
          </a:prstGeom>
          <a:gradFill>
            <a:gsLst>
              <a:gs pos="2000">
                <a:srgbClr val="FF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888332" y="3581236"/>
            <a:ext cx="8002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Dual</a:t>
            </a:r>
            <a:br>
              <a:rPr lang="en-US" b="1" dirty="0" smtClean="0">
                <a:solidFill>
                  <a:srgbClr val="000000"/>
                </a:solidFill>
              </a:rPr>
            </a:br>
            <a:r>
              <a:rPr lang="en-US" b="1" dirty="0" smtClean="0">
                <a:solidFill>
                  <a:srgbClr val="000000"/>
                </a:solidFill>
              </a:rPr>
              <a:t>Stack</a:t>
            </a:r>
          </a:p>
          <a:p>
            <a:pPr algn="ctr"/>
            <a:r>
              <a:rPr lang="en-US" b="1" dirty="0" err="1" smtClean="0">
                <a:solidFill>
                  <a:srgbClr val="000000"/>
                </a:solidFill>
              </a:rPr>
              <a:t>Lite</a:t>
            </a:r>
            <a:endParaRPr lang="en-US" b="1" dirty="0" smtClean="0">
              <a:solidFill>
                <a:srgbClr val="000000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6797407" y="3376538"/>
            <a:ext cx="720080" cy="1500278"/>
          </a:xfrm>
          <a:prstGeom prst="roundRect">
            <a:avLst/>
          </a:prstGeom>
          <a:gradFill>
            <a:gsLst>
              <a:gs pos="2000">
                <a:schemeClr val="accent6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6760812" y="3602971"/>
            <a:ext cx="8002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0000"/>
                </a:solidFill>
              </a:rPr>
              <a:t>4rd</a:t>
            </a:r>
            <a:r>
              <a:rPr lang="en-US" b="1" dirty="0" smtClean="0">
                <a:solidFill>
                  <a:srgbClr val="000000"/>
                </a:solidFill>
              </a:rPr>
              <a:t>/</a:t>
            </a:r>
            <a:br>
              <a:rPr lang="en-US" b="1" dirty="0" smtClean="0">
                <a:solidFill>
                  <a:srgbClr val="000000"/>
                </a:solidFill>
              </a:rPr>
            </a:br>
            <a:r>
              <a:rPr lang="en-US" b="1" dirty="0" err="1" smtClean="0">
                <a:solidFill>
                  <a:srgbClr val="000000"/>
                </a:solidFill>
              </a:rPr>
              <a:t>dIVI</a:t>
            </a:r>
            <a:endParaRPr lang="en-US" b="1" dirty="0" smtClean="0">
              <a:solidFill>
                <a:srgbClr val="000000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3465186" y="4120732"/>
            <a:ext cx="720080" cy="756084"/>
          </a:xfrm>
          <a:prstGeom prst="roundRect">
            <a:avLst/>
          </a:prstGeom>
          <a:gradFill>
            <a:gsLst>
              <a:gs pos="10000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3413015" y="4255456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native</a:t>
            </a:r>
            <a:endParaRPr lang="en-US" b="1" dirty="0" smtClean="0">
              <a:solidFill>
                <a:srgbClr val="000000"/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05D67-8E57-46DD-9607-8F2A27774E8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IETF82 - INTAREA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Connect </a:t>
            </a:r>
            <a:r>
              <a:rPr lang="en-US" dirty="0" err="1" smtClean="0"/>
              <a:t>IPv</a:t>
            </a:r>
            <a:r>
              <a:rPr lang="en-US" i="1" dirty="0" err="1" smtClean="0"/>
              <a:t>X</a:t>
            </a:r>
            <a:r>
              <a:rPr lang="en-US" dirty="0" smtClean="0"/>
              <a:t> to </a:t>
            </a:r>
            <a:r>
              <a:rPr lang="en-US" dirty="0" err="1" smtClean="0"/>
              <a:t>IPv</a:t>
            </a:r>
            <a:r>
              <a:rPr lang="en-US" i="1" dirty="0" err="1" smtClean="0"/>
              <a:t>Y</a:t>
            </a:r>
            <a:endParaRPr lang="en-US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NAT Purpose 2:  connect  IPv6 to </a:t>
            </a:r>
            <a:r>
              <a:rPr lang="en-US" dirty="0" err="1" smtClean="0"/>
              <a:t>IPv4</a:t>
            </a: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83" descr="cloud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89977" y="2522027"/>
            <a:ext cx="1417024" cy="910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3" descr="cloud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1932276" y="2356548"/>
            <a:ext cx="1416050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44"/>
          <p:cNvSpPr txBox="1">
            <a:spLocks noChangeArrowheads="1"/>
          </p:cNvSpPr>
          <p:nvPr/>
        </p:nvSpPr>
        <p:spPr bwMode="auto">
          <a:xfrm>
            <a:off x="2133887" y="2585148"/>
            <a:ext cx="969962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4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cs typeface="Arial" charset="0"/>
              </a:rPr>
              <a:t>IPv4</a:t>
            </a:r>
            <a:endParaRPr lang="en-US" sz="2400" baseline="-25000" dirty="0">
              <a:solidFill>
                <a:srgbClr val="002060"/>
              </a:solidFill>
              <a:cs typeface="Arial" charset="0"/>
            </a:endParaRPr>
          </a:p>
        </p:txBody>
      </p:sp>
      <p:pic>
        <p:nvPicPr>
          <p:cNvPr id="7" name="Picture 83" descr="cloud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827556" y="2518665"/>
            <a:ext cx="1417023" cy="910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53"/>
          <p:cNvSpPr txBox="1">
            <a:spLocks noChangeArrowheads="1"/>
          </p:cNvSpPr>
          <p:nvPr/>
        </p:nvSpPr>
        <p:spPr bwMode="auto">
          <a:xfrm>
            <a:off x="5972464" y="2755011"/>
            <a:ext cx="9683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400">
                <a:solidFill>
                  <a:srgbClr val="002060"/>
                </a:solidFill>
                <a:cs typeface="Arial" charset="0"/>
              </a:rPr>
              <a:t>IPv6</a:t>
            </a:r>
            <a:endParaRPr lang="en-US" sz="2400" baseline="-2500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9" name="Freeform 8"/>
          <p:cNvSpPr>
            <a:spLocks noChangeArrowheads="1"/>
          </p:cNvSpPr>
          <p:nvPr/>
        </p:nvSpPr>
        <p:spPr bwMode="auto">
          <a:xfrm flipV="1">
            <a:off x="3456276" y="2666111"/>
            <a:ext cx="2438400" cy="147637"/>
          </a:xfrm>
          <a:custGeom>
            <a:avLst/>
            <a:gdLst>
              <a:gd name="T0" fmla="*/ 0 w 1241854"/>
              <a:gd name="T1" fmla="*/ 0 h 107881"/>
              <a:gd name="T2" fmla="*/ 259026 w 1241854"/>
              <a:gd name="T3" fmla="*/ 192502 h 107881"/>
              <a:gd name="T4" fmla="*/ 515487 w 1241854"/>
              <a:gd name="T5" fmla="*/ 31328 h 107881"/>
              <a:gd name="T6" fmla="*/ 0 60000 65536"/>
              <a:gd name="T7" fmla="*/ 0 60000 65536"/>
              <a:gd name="T8" fmla="*/ 0 60000 65536"/>
              <a:gd name="T9" fmla="*/ 0 w 1241854"/>
              <a:gd name="T10" fmla="*/ 0 h 107881"/>
              <a:gd name="T11" fmla="*/ 1241854 w 1241854"/>
              <a:gd name="T12" fmla="*/ 107881 h 1078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41854" h="107881">
                <a:moveTo>
                  <a:pt x="0" y="0"/>
                </a:moveTo>
                <a:cubicBezTo>
                  <a:pt x="208005" y="35011"/>
                  <a:pt x="417040" y="102183"/>
                  <a:pt x="624016" y="105032"/>
                </a:cubicBezTo>
                <a:cubicBezTo>
                  <a:pt x="830992" y="107881"/>
                  <a:pt x="1035908" y="43866"/>
                  <a:pt x="1241854" y="17093"/>
                </a:cubicBezTo>
              </a:path>
            </a:pathLst>
          </a:custGeom>
          <a:noFill/>
          <a:ln w="3175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rot="10800000"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</a:endParaRPr>
          </a:p>
        </p:txBody>
      </p:sp>
      <p:pic>
        <p:nvPicPr>
          <p:cNvPr id="10" name="Picture 2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93152" y="2413698"/>
            <a:ext cx="1077913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209783" y="3651948"/>
            <a:ext cx="2667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/>
              <a:t>IPv4</a:t>
            </a:r>
            <a:r>
              <a:rPr lang="en-US" sz="2400" dirty="0"/>
              <a:t>-</a:t>
            </a:r>
            <a:r>
              <a:rPr lang="en-US" sz="2400" b="1" dirty="0"/>
              <a:t>only</a:t>
            </a:r>
            <a:r>
              <a:rPr lang="en-US" sz="2400" dirty="0"/>
              <a:t> hosts</a:t>
            </a:r>
          </a:p>
        </p:txBody>
      </p: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5479809" y="3651948"/>
            <a:ext cx="2667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IPv6-</a:t>
            </a:r>
            <a:r>
              <a:rPr lang="en-US" sz="2400" b="1" dirty="0"/>
              <a:t>only </a:t>
            </a:r>
            <a:r>
              <a:rPr lang="en-US" sz="2400" dirty="0"/>
              <a:t>hosts</a:t>
            </a:r>
          </a:p>
        </p:txBody>
      </p:sp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3939822" y="3032800"/>
            <a:ext cx="12585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err="1" smtClean="0"/>
              <a:t>NAT64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E29A-03D7-4837-869B-37A3B6F7C99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IETF82 - INTAREA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Connecting </a:t>
            </a:r>
            <a:r>
              <a:rPr lang="en-US" dirty="0" err="1" smtClean="0"/>
              <a:t>IPvX</a:t>
            </a:r>
            <a:r>
              <a:rPr lang="en-US" dirty="0" smtClean="0"/>
              <a:t> hosts </a:t>
            </a:r>
            <a:r>
              <a:rPr lang="en-US" dirty="0" smtClean="0"/>
              <a:t>to </a:t>
            </a:r>
            <a:r>
              <a:rPr lang="en-US" dirty="0" err="1" smtClean="0"/>
              <a:t>IPvY</a:t>
            </a:r>
            <a:r>
              <a:rPr lang="en-US" dirty="0" smtClean="0"/>
              <a:t> </a:t>
            </a:r>
            <a:r>
              <a:rPr lang="en-US" dirty="0" smtClean="0"/>
              <a:t>hosts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err="1" smtClean="0"/>
              <a:t>NAT64</a:t>
            </a:r>
            <a:r>
              <a:rPr lang="en-US" sz="2400" dirty="0" smtClean="0"/>
              <a:t> is not perfect</a:t>
            </a:r>
          </a:p>
          <a:p>
            <a:r>
              <a:rPr lang="en-US" sz="2400" dirty="0" smtClean="0"/>
              <a:t>IPv6 and </a:t>
            </a:r>
            <a:r>
              <a:rPr lang="en-US" sz="2400" dirty="0" err="1" smtClean="0"/>
              <a:t>IPv4</a:t>
            </a:r>
            <a:r>
              <a:rPr lang="en-US" sz="2400" dirty="0" smtClean="0"/>
              <a:t> are not compatible</a:t>
            </a:r>
          </a:p>
          <a:p>
            <a:pPr lvl="1"/>
            <a:r>
              <a:rPr lang="en-US" sz="2000" dirty="0" smtClean="0"/>
              <a:t>Fragmentation (</a:t>
            </a:r>
            <a:r>
              <a:rPr lang="en-US" sz="2000" dirty="0" err="1" smtClean="0"/>
              <a:t>IPv4</a:t>
            </a:r>
            <a:r>
              <a:rPr lang="en-US" sz="2000" dirty="0" smtClean="0"/>
              <a:t>: network fragments, IPv6: hosts fragment)</a:t>
            </a:r>
          </a:p>
          <a:p>
            <a:pPr lvl="1"/>
            <a:r>
              <a:rPr lang="en-US" sz="2000" dirty="0" smtClean="0"/>
              <a:t>minimum </a:t>
            </a:r>
            <a:r>
              <a:rPr lang="en-US" sz="2000" dirty="0" err="1" smtClean="0"/>
              <a:t>MTU</a:t>
            </a:r>
            <a:r>
              <a:rPr lang="en-US" sz="2000" dirty="0" smtClean="0"/>
              <a:t> (</a:t>
            </a:r>
            <a:r>
              <a:rPr lang="en-US" sz="2000" dirty="0" err="1" smtClean="0"/>
              <a:t>IPv4</a:t>
            </a:r>
            <a:r>
              <a:rPr lang="en-US" sz="2000" dirty="0" smtClean="0"/>
              <a:t>: 576, IPv6: 1280)</a:t>
            </a:r>
          </a:p>
          <a:p>
            <a:pPr lvl="1"/>
            <a:r>
              <a:rPr lang="en-US" sz="2000" dirty="0" err="1" smtClean="0"/>
              <a:t>IPv4</a:t>
            </a:r>
            <a:r>
              <a:rPr lang="en-US" sz="2000" dirty="0" smtClean="0"/>
              <a:t> options versus IPv6 extensions</a:t>
            </a:r>
          </a:p>
          <a:p>
            <a:endParaRPr lang="en-US" sz="2400" dirty="0" smtClean="0"/>
          </a:p>
          <a:p>
            <a:r>
              <a:rPr lang="en-US" sz="2400" dirty="0" smtClean="0"/>
              <a:t>Like </a:t>
            </a:r>
            <a:r>
              <a:rPr lang="en-US" sz="2400" dirty="0" err="1" smtClean="0"/>
              <a:t>NAT44</a:t>
            </a:r>
            <a:r>
              <a:rPr lang="en-US" sz="2400" dirty="0" smtClean="0"/>
              <a:t>:</a:t>
            </a:r>
          </a:p>
          <a:p>
            <a:pPr lvl="1"/>
            <a:r>
              <a:rPr lang="en-US" sz="2000" dirty="0" err="1" smtClean="0"/>
              <a:t>NAT64</a:t>
            </a:r>
            <a:r>
              <a:rPr lang="en-US" sz="2000" dirty="0" smtClean="0"/>
              <a:t> can also bring Application Layer Gateway (</a:t>
            </a:r>
            <a:r>
              <a:rPr lang="en-US" sz="2000" dirty="0" err="1" smtClean="0"/>
              <a:t>ALG</a:t>
            </a:r>
            <a:r>
              <a:rPr lang="en-US" sz="2000" dirty="0" smtClean="0"/>
              <a:t>) issues</a:t>
            </a:r>
          </a:p>
          <a:p>
            <a:pPr lvl="1"/>
            <a:r>
              <a:rPr lang="en-US" sz="2000" dirty="0" smtClean="0"/>
              <a:t>Complicates troubleshooting and abuse handling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E29A-03D7-4837-869B-37A3B6F7C99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IETF82 - INTAREA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Transition:  Tunnel or Translate?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5377" y="2314216"/>
            <a:ext cx="19078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translate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301998" y="2314216"/>
            <a:ext cx="19078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tunnel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084710" y="2314216"/>
            <a:ext cx="2632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native routing</a:t>
            </a:r>
            <a:endParaRPr lang="en-US" sz="2800" dirty="0"/>
          </a:p>
        </p:txBody>
      </p:sp>
      <p:sp>
        <p:nvSpPr>
          <p:cNvPr id="8" name="Left-Right Arrow 7"/>
          <p:cNvSpPr/>
          <p:nvPr/>
        </p:nvSpPr>
        <p:spPr>
          <a:xfrm>
            <a:off x="507999" y="2792280"/>
            <a:ext cx="8208963" cy="1429758"/>
          </a:xfrm>
          <a:prstGeom prst="leftRightArrow">
            <a:avLst/>
          </a:prstGeom>
          <a:gradFill flip="none" rotWithShape="1">
            <a:gsLst>
              <a:gs pos="0">
                <a:srgbClr val="FF0000"/>
              </a:gs>
              <a:gs pos="50000">
                <a:srgbClr val="FFFF00"/>
              </a:gs>
              <a:gs pos="100000">
                <a:srgbClr val="00B050"/>
              </a:gs>
              <a:gs pos="50000">
                <a:srgbClr val="9CB86E"/>
              </a:gs>
              <a:gs pos="100000">
                <a:srgbClr val="156B13"/>
              </a:gs>
            </a:gsLst>
            <a:lin ang="0" scaled="1"/>
            <a:tileRect/>
          </a:gradFill>
          <a:ln>
            <a:noFill/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217308" y="4395315"/>
            <a:ext cx="1236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worst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79644" y="4384026"/>
            <a:ext cx="1264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best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E29A-03D7-4837-869B-37A3B6F7C99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IETF82 - INTAREA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IPv4</a:t>
            </a:r>
            <a:r>
              <a:rPr lang="en-US" dirty="0" smtClean="0"/>
              <a:t> address sharing (NAT, </a:t>
            </a:r>
            <a:r>
              <a:rPr lang="en-US" dirty="0" err="1" smtClean="0"/>
              <a:t>A+P</a:t>
            </a:r>
            <a:r>
              <a:rPr lang="en-US" dirty="0" smtClean="0"/>
              <a:t>, other)</a:t>
            </a:r>
          </a:p>
          <a:p>
            <a:pPr lvl="1"/>
            <a:r>
              <a:rPr lang="en-US" dirty="0" smtClean="0"/>
              <a:t>Necessary to keep business running </a:t>
            </a:r>
          </a:p>
          <a:p>
            <a:pPr lvl="1"/>
            <a:r>
              <a:rPr lang="en-US" dirty="0" smtClean="0"/>
              <a:t>Necessary to keep users happy (long tail </a:t>
            </a:r>
            <a:r>
              <a:rPr lang="en-US" dirty="0" err="1" smtClean="0"/>
              <a:t>IPv4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But is never ideal</a:t>
            </a:r>
          </a:p>
          <a:p>
            <a:r>
              <a:rPr lang="en-US" dirty="0" smtClean="0"/>
              <a:t>Native IPv6 &gt; tunneling &gt; NAT</a:t>
            </a:r>
          </a:p>
          <a:p>
            <a:endParaRPr lang="en-US" dirty="0" smtClean="0"/>
          </a:p>
          <a:p>
            <a:r>
              <a:rPr lang="en-US" dirty="0" smtClean="0"/>
              <a:t>Focus on mechanisms that move towards IPv6</a:t>
            </a:r>
          </a:p>
          <a:p>
            <a:r>
              <a:rPr lang="en-US" dirty="0" smtClean="0"/>
              <a:t>Simple to operate</a:t>
            </a:r>
          </a:p>
          <a:p>
            <a:r>
              <a:rPr lang="en-US" dirty="0" smtClean="0"/>
              <a:t>Stateless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E29A-03D7-4837-869B-37A3B6F7C99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IETF82 - INTAREA</a:t>
            </a:r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8722</TotalTime>
  <Words>303</Words>
  <Application>Microsoft Office PowerPoint</Application>
  <PresentationFormat>On-screen Show (4:3)</PresentationFormat>
  <Paragraphs>91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NAT: Two Purposes for Transition</vt:lpstr>
      <vt:lpstr>1. Share IPv4 Addresses</vt:lpstr>
      <vt:lpstr>Address Sharing Gone Bad</vt:lpstr>
      <vt:lpstr>IPv4 Address Sharing Technologies</vt:lpstr>
      <vt:lpstr>2. Connect IPvX to IPvY</vt:lpstr>
      <vt:lpstr>Connecting IPvX hosts to IPvY hosts</vt:lpstr>
      <vt:lpstr>IPv6 Transition:  Tunnel or Translate?</vt:lpstr>
      <vt:lpstr>Conclusion</vt:lpstr>
    </vt:vector>
  </TitlesOfParts>
  <Company>Cisco Systems,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Chair slides</dc:title>
  <dc:creator>Dan Wing</dc:creator>
  <cp:lastModifiedBy>dwing</cp:lastModifiedBy>
  <cp:revision>287</cp:revision>
  <dcterms:created xsi:type="dcterms:W3CDTF">2007-03-20T12:20:11Z</dcterms:created>
  <dcterms:modified xsi:type="dcterms:W3CDTF">2011-11-16T03:01:27Z</dcterms:modified>
</cp:coreProperties>
</file>