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8" r:id="rId3"/>
    <p:sldId id="307" r:id="rId4"/>
    <p:sldId id="303" r:id="rId5"/>
    <p:sldId id="300" r:id="rId6"/>
    <p:sldId id="301" r:id="rId7"/>
    <p:sldId id="305" r:id="rId8"/>
    <p:sldId id="304" r:id="rId9"/>
    <p:sldId id="308" r:id="rId10"/>
    <p:sldId id="309" r:id="rId11"/>
    <p:sldId id="310" r:id="rId12"/>
    <p:sldId id="30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notesViewPr>
    <p:cSldViewPr snapToObjects="1">
      <p:cViewPr varScale="1">
        <p:scale>
          <a:sx n="85" d="100"/>
          <a:sy n="85" d="100"/>
        </p:scale>
        <p:origin x="-236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A4957-715B-4861-9BB8-D2898D65F61F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6D77A-9FDB-471C-9DDC-8B06432A8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63B87-26B2-4EF8-8785-D1C8CFAA9F81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9F43-D534-4445-96B8-C9CCCF10F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9F43-D534-4445-96B8-C9CCCF10F13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14B09-7C50-4114-8675-D6CC4E79564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243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563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46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19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395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583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231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624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887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171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07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307874" y="6597352"/>
            <a:ext cx="27042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7F7F7F"/>
                </a:solidFill>
              </a:rPr>
              <a:t>draft-atlas-rtgwg-mrt-frr-architecture-01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23528" y="6597352"/>
            <a:ext cx="20223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7F7F7F"/>
                </a:solidFill>
              </a:rPr>
              <a:t>IETF</a:t>
            </a:r>
            <a:r>
              <a:rPr lang="en-US" sz="1200" baseline="0" dirty="0">
                <a:solidFill>
                  <a:srgbClr val="7F7F7F"/>
                </a:solidFill>
              </a:rPr>
              <a:t> </a:t>
            </a:r>
            <a:r>
              <a:rPr lang="en-US" sz="1200" dirty="0" smtClean="0">
                <a:solidFill>
                  <a:srgbClr val="7F7F7F"/>
                </a:solidFill>
              </a:rPr>
              <a:t>82 RTGWG: 17 Nov 2011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382859" y="6597352"/>
            <a:ext cx="3656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50D549F8-80C5-8C40-89C4-BD2AEBABBF10}" type="slidenum">
              <a:rPr lang="en-US" sz="1200">
                <a:solidFill>
                  <a:srgbClr val="7F7F7F"/>
                </a:solidFill>
              </a:rPr>
              <a:pPr/>
              <a:t>‹#›</a:t>
            </a:fld>
            <a:endParaRPr lang="en-US" sz="120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758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5"/>
            <a:ext cx="8568952" cy="2115666"/>
          </a:xfrm>
        </p:spPr>
        <p:txBody>
          <a:bodyPr>
            <a:noAutofit/>
          </a:bodyPr>
          <a:lstStyle/>
          <a:p>
            <a:r>
              <a:rPr lang="de-DE" sz="4000" dirty="0" smtClean="0"/>
              <a:t>IP/LDP Fast-Reroute</a:t>
            </a:r>
            <a:br>
              <a:rPr lang="de-DE" sz="4000" dirty="0" smtClean="0"/>
            </a:br>
            <a:r>
              <a:rPr lang="de-DE" sz="4000" dirty="0" smtClean="0"/>
              <a:t>Using Maximally Redundant Trees</a:t>
            </a:r>
            <a:r>
              <a:rPr lang="de-DE" dirty="0"/>
              <a:t/>
            </a:r>
            <a:br>
              <a:rPr lang="de-DE" dirty="0"/>
            </a:br>
            <a:r>
              <a:rPr lang="de-DE" sz="3200" dirty="0" smtClean="0"/>
              <a:t>draft-atlas-rtgwg-mrt-frr-architecture-01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de-DE" sz="2000" u="sng" dirty="0">
                <a:solidFill>
                  <a:schemeClr val="tx1"/>
                </a:solidFill>
              </a:rPr>
              <a:t>Alia Atlas</a:t>
            </a:r>
            <a:r>
              <a:rPr lang="de-DE" sz="2000" dirty="0">
                <a:solidFill>
                  <a:schemeClr val="tx1"/>
                </a:solidFill>
              </a:rPr>
              <a:t>, Maciek </a:t>
            </a:r>
            <a:r>
              <a:rPr lang="de-DE" sz="2000" dirty="0" smtClean="0">
                <a:solidFill>
                  <a:schemeClr val="tx1"/>
                </a:solidFill>
              </a:rPr>
              <a:t>Konstantynowicz, Robert Kebler,</a:t>
            </a:r>
            <a:endParaRPr lang="de-DE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de-DE" sz="2000" dirty="0">
                <a:solidFill>
                  <a:schemeClr val="tx1"/>
                </a:solidFill>
              </a:rPr>
              <a:t>Gábor Enyedi, András </a:t>
            </a:r>
            <a:r>
              <a:rPr lang="de-DE" sz="2000" dirty="0" smtClean="0">
                <a:solidFill>
                  <a:schemeClr val="tx1"/>
                </a:solidFill>
              </a:rPr>
              <a:t>Császár,</a:t>
            </a:r>
            <a:endParaRPr lang="de-DE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de-DE" sz="2000" dirty="0">
                <a:solidFill>
                  <a:schemeClr val="tx1"/>
                </a:solidFill>
              </a:rPr>
              <a:t>Russ </a:t>
            </a:r>
            <a:r>
              <a:rPr lang="de-DE" sz="2000" dirty="0" smtClean="0">
                <a:solidFill>
                  <a:schemeClr val="tx1"/>
                </a:solidFill>
              </a:rPr>
              <a:t>White, Mike Shand </a:t>
            </a:r>
            <a:endParaRPr lang="de-DE" sz="2000" dirty="0"/>
          </a:p>
          <a:p>
            <a:pPr>
              <a:lnSpc>
                <a:spcPct val="80000"/>
              </a:lnSpc>
            </a:pPr>
            <a:endParaRPr lang="de-DE" sz="2000" dirty="0"/>
          </a:p>
          <a:p>
            <a:pPr>
              <a:lnSpc>
                <a:spcPct val="80000"/>
              </a:lnSpc>
            </a:pPr>
            <a:r>
              <a:rPr lang="de-DE" sz="2000" dirty="0"/>
              <a:t>IETF </a:t>
            </a:r>
            <a:r>
              <a:rPr lang="de-DE" sz="2000" dirty="0" smtClean="0"/>
              <a:t>82, Taipei, Taiwan</a:t>
            </a:r>
            <a:endParaRPr lang="de-DE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3241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Application:</a:t>
            </a:r>
            <a:br>
              <a:rPr lang="en-US" dirty="0" smtClean="0"/>
            </a:br>
            <a:r>
              <a:rPr lang="en-US" dirty="0" smtClean="0"/>
              <a:t>Multicast Fast-Reroute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Traffic-Handling:  A router only forwards alternate traffic when its upstream primary link(s) are down.</a:t>
            </a:r>
          </a:p>
          <a:p>
            <a:endParaRPr lang="en-US" dirty="0" smtClean="0"/>
          </a:p>
          <a:p>
            <a:r>
              <a:rPr lang="en-US" dirty="0" smtClean="0"/>
              <a:t>Link-Protection:  PLR replication into tunnels using </a:t>
            </a:r>
            <a:r>
              <a:rPr lang="en-US" dirty="0" err="1" smtClean="0"/>
              <a:t>unicast</a:t>
            </a:r>
            <a:r>
              <a:rPr lang="en-US" dirty="0" smtClean="0"/>
              <a:t> alternate to reach next-hops.</a:t>
            </a:r>
          </a:p>
          <a:p>
            <a:endParaRPr lang="en-US" dirty="0" smtClean="0"/>
          </a:p>
          <a:p>
            <a:r>
              <a:rPr lang="en-US" dirty="0" smtClean="0"/>
              <a:t>Node-Protection:  Do we need it?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PLR replication with tunnels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Distributed replication via alternate trees per (PLR, failure-point) – complexity and scaling…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Application: Multicast Live-Live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92941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Identify the MT-ID (Blue MRT or Red MRT) when signaling an (S,G) or </a:t>
            </a:r>
            <a:r>
              <a:rPr lang="en-US" dirty="0" err="1" smtClean="0"/>
              <a:t>mLDP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Separate G for each MT-ID</a:t>
            </a:r>
          </a:p>
          <a:p>
            <a:pPr lvl="1"/>
            <a:r>
              <a:rPr lang="en-US" dirty="0" smtClean="0"/>
              <a:t>Traffic can be distinguished on common link because of different G or MPLS label.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Receivers join both the (S,G-blue) on the Blue MRT and (S,G-red) on the Red MRT.</a:t>
            </a:r>
          </a:p>
          <a:p>
            <a:pPr lvl="1"/>
            <a:r>
              <a:rPr lang="en-US" dirty="0" smtClean="0"/>
              <a:t>Receivers determine which packets to keep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MRT natural fit for Multicast Live-Live</a:t>
            </a:r>
          </a:p>
          <a:p>
            <a:pPr lvl="1"/>
            <a:r>
              <a:rPr lang="en-US" dirty="0" smtClean="0"/>
              <a:t>MRTs rooted at the Multicast Source</a:t>
            </a:r>
          </a:p>
          <a:p>
            <a:pPr lvl="1"/>
            <a:r>
              <a:rPr lang="en-US" dirty="0" smtClean="0"/>
              <a:t>Automatically computes maximally disjoint trees.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Meets 100% coverage goals.</a:t>
            </a:r>
          </a:p>
          <a:p>
            <a:r>
              <a:rPr lang="en-US" dirty="0" smtClean="0"/>
              <a:t>Describes applications beyond </a:t>
            </a:r>
            <a:r>
              <a:rPr lang="en-US" dirty="0" err="1" smtClean="0"/>
              <a:t>unicast</a:t>
            </a:r>
            <a:r>
              <a:rPr lang="en-US" dirty="0" smtClean="0"/>
              <a:t> fast-reroute.</a:t>
            </a:r>
          </a:p>
          <a:p>
            <a:r>
              <a:rPr lang="en-US" dirty="0" smtClean="0"/>
              <a:t>Control-plane computation and alternate selection has been implemented for examining behavior on different topologies.</a:t>
            </a:r>
          </a:p>
          <a:p>
            <a:r>
              <a:rPr lang="en-US" dirty="0" smtClean="0"/>
              <a:t>Forwarding Plane is simple and no changes.</a:t>
            </a:r>
          </a:p>
          <a:p>
            <a:r>
              <a:rPr lang="en-US" dirty="0" smtClean="0"/>
              <a:t>Control Plane – complexity confined to deterministic algorithm.</a:t>
            </a:r>
          </a:p>
          <a:p>
            <a:r>
              <a:rPr lang="en-US" dirty="0" smtClean="0"/>
              <a:t>Good way forward to finish IP/LDP fast-reroute.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sz="3600" b="1" dirty="0" smtClean="0">
                <a:solidFill>
                  <a:srgbClr val="00B050"/>
                </a:solidFill>
              </a:rPr>
              <a:t>Ready to become a WG draft?</a:t>
            </a:r>
            <a:endParaRPr lang="en-US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Goals Met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Guaranteed 100% Coverage </a:t>
            </a:r>
            <a:r>
              <a:rPr lang="en-US" dirty="0" smtClean="0"/>
              <a:t>in an IGP area/level for </a:t>
            </a:r>
            <a:r>
              <a:rPr lang="en-US" dirty="0" smtClean="0">
                <a:solidFill>
                  <a:srgbClr val="FF0000"/>
                </a:solidFill>
              </a:rPr>
              <a:t>single link/node failure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Provide fast-reroute for IP </a:t>
            </a:r>
            <a:r>
              <a:rPr lang="en-US" dirty="0" err="1" smtClean="0"/>
              <a:t>Unicast</a:t>
            </a:r>
            <a:r>
              <a:rPr lang="en-US" dirty="0" smtClean="0"/>
              <a:t>, LDP </a:t>
            </a:r>
            <a:r>
              <a:rPr lang="en-US" dirty="0" err="1" smtClean="0"/>
              <a:t>Unicast</a:t>
            </a:r>
            <a:r>
              <a:rPr lang="en-US" dirty="0" smtClean="0"/>
              <a:t>, IP Multicast and LDP Multicast</a:t>
            </a:r>
          </a:p>
          <a:p>
            <a:r>
              <a:rPr lang="en-US" dirty="0" smtClean="0"/>
              <a:t>Provide a live-live Multicast solution</a:t>
            </a:r>
          </a:p>
          <a:p>
            <a:r>
              <a:rPr lang="en-US" dirty="0" smtClean="0"/>
              <a:t>Support Incremental Deployment.</a:t>
            </a:r>
          </a:p>
          <a:p>
            <a:pPr algn="ctr">
              <a:buNone/>
            </a:pPr>
            <a:r>
              <a:rPr lang="en-US" sz="4400" dirty="0" smtClean="0">
                <a:solidFill>
                  <a:srgbClr val="00B050"/>
                </a:solidFill>
              </a:rPr>
              <a:t>Solve the IP/LDP Fast-Reroute Problem Fully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Benefits of 100%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Networks frequently have maintenance events and other changes – so network topology is frequently not the complete designed architecture.</a:t>
            </a:r>
          </a:p>
          <a:p>
            <a:pPr lvl="1"/>
            <a:r>
              <a:rPr lang="en-US" dirty="0" smtClean="0"/>
              <a:t>Coverage is not dependent on specific architecture.</a:t>
            </a:r>
          </a:p>
          <a:p>
            <a:r>
              <a:rPr lang="en-US" dirty="0" smtClean="0"/>
              <a:t>Allows for Micro-Forwarding Loop Prevention </a:t>
            </a:r>
            <a:r>
              <a:rPr lang="en-US" dirty="0" smtClean="0"/>
              <a:t>techniques (which inevitably delay convergence) </a:t>
            </a:r>
            <a:r>
              <a:rPr lang="en-US" dirty="0" smtClean="0"/>
              <a:t>to be used without traffic loss.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to Meet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Tag Packets to indicate </a:t>
            </a:r>
            <a:r>
              <a:rPr lang="en-US" i="1" dirty="0" smtClean="0">
                <a:solidFill>
                  <a:srgbClr val="0070C0"/>
                </a:solidFill>
              </a:rPr>
              <a:t>topology</a:t>
            </a:r>
            <a:r>
              <a:rPr lang="en-US" dirty="0" smtClean="0">
                <a:solidFill>
                  <a:srgbClr val="0070C0"/>
                </a:solidFill>
              </a:rPr>
              <a:t> being used</a:t>
            </a:r>
          </a:p>
          <a:p>
            <a:pPr lvl="1"/>
            <a:r>
              <a:rPr lang="en-US" dirty="0" smtClean="0"/>
              <a:t>In MPLS networks, can basically allocate 2 additional labels per router loopback in area/level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IGP Capabilities signaling</a:t>
            </a:r>
          </a:p>
          <a:p>
            <a:pPr lvl="1"/>
            <a:r>
              <a:rPr lang="en-US" dirty="0" smtClean="0"/>
              <a:t>Learn what routers support MRT FRR for which forwarding and type of traffic.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New Algorithm – MRTs computation</a:t>
            </a:r>
          </a:p>
          <a:p>
            <a:pPr lvl="1"/>
            <a:r>
              <a:rPr lang="en-US" dirty="0" smtClean="0"/>
              <a:t>Computational complexity similar to a few SPFs</a:t>
            </a:r>
          </a:p>
          <a:p>
            <a:pPr lvl="1"/>
            <a:r>
              <a:rPr lang="en-US" dirty="0" smtClean="0"/>
              <a:t>Routers need to implement same algorithm/result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2961877"/>
            <a:ext cx="6681100" cy="277137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Multi-Topology forwarding includes the topology (MT-ID) with the destination to find the next-hops.</a:t>
            </a:r>
          </a:p>
          <a:p>
            <a:r>
              <a:rPr lang="en-US" dirty="0" smtClean="0"/>
              <a:t>For each topology for each destination, need to compute next-hops.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Forwarding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96136" y="1955741"/>
            <a:ext cx="1872208" cy="972108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Interface-Specific Forwarding</a:t>
            </a:r>
          </a:p>
          <a:p>
            <a:pPr algn="ctr"/>
            <a:r>
              <a:rPr lang="en-US" dirty="0" smtClean="0"/>
              <a:t>U-turn alternates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31840" y="1955741"/>
            <a:ext cx="1872208" cy="972108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Explicit Tunnels</a:t>
            </a:r>
          </a:p>
          <a:p>
            <a:pPr algn="ctr"/>
            <a:r>
              <a:rPr lang="en-US" dirty="0" smtClean="0"/>
              <a:t>NotVia, </a:t>
            </a:r>
          </a:p>
          <a:p>
            <a:pPr algn="ctr"/>
            <a:r>
              <a:rPr lang="en-US" dirty="0" smtClean="0"/>
              <a:t>Remote LFA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3568" y="1955741"/>
            <a:ext cx="1872208" cy="972108"/>
          </a:xfrm>
          <a:prstGeom prst="rect">
            <a:avLst/>
          </a:prstGeom>
          <a:solidFill>
            <a:srgbClr val="00B05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rtDeco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Multi-Topology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MRT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3568" y="1124744"/>
            <a:ext cx="81932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smtClean="0"/>
              <a:t>To go beyond LFA, it is necessary to use an additional forwarding mechanism.</a:t>
            </a:r>
            <a:endParaRPr lang="en-US" sz="2400" dirty="0"/>
          </a:p>
        </p:txBody>
      </p:sp>
      <p:sp>
        <p:nvSpPr>
          <p:cNvPr id="10" name="Right Arrow Callout 9"/>
          <p:cNvSpPr/>
          <p:nvPr/>
        </p:nvSpPr>
        <p:spPr>
          <a:xfrm rot="5400000">
            <a:off x="7043282" y="3452010"/>
            <a:ext cx="1512168" cy="1322132"/>
          </a:xfrm>
          <a:prstGeom prst="rightArrow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/>
              <a:t>MT-ID,</a:t>
            </a:r>
          </a:p>
          <a:p>
            <a:pPr algn="ctr"/>
            <a:r>
              <a:rPr lang="en-US" dirty="0" smtClean="0"/>
              <a:t>Destination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7138300" y="4869160"/>
            <a:ext cx="1548500" cy="8640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Next-Hops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MRT FRR: Multiple Forwarding Topologies – 1 Network Topology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Fast-Reroute with MRT uses 3 forwarding topologies: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current default topology – next-hops computed by SPF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Blue MRT topology  -  MRTs computes next-hops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Red MRT   - MRTs </a:t>
            </a:r>
            <a:r>
              <a:rPr lang="en-US" dirty="0" smtClean="0">
                <a:solidFill>
                  <a:srgbClr val="FF0000"/>
                </a:solidFill>
              </a:rPr>
              <a:t>computes </a:t>
            </a:r>
            <a:r>
              <a:rPr lang="en-US" dirty="0" smtClean="0">
                <a:solidFill>
                  <a:srgbClr val="FF0000"/>
                </a:solidFill>
              </a:rPr>
              <a:t>next-hops</a:t>
            </a:r>
          </a:p>
          <a:p>
            <a:pPr marL="914400" lvl="1" indent="-514350">
              <a:buNone/>
            </a:pPr>
            <a:endParaRPr lang="en-US" dirty="0" smtClean="0"/>
          </a:p>
          <a:p>
            <a:pPr marL="914400" lvl="1" indent="-514350" algn="ctr">
              <a:buNone/>
            </a:pPr>
            <a:r>
              <a:rPr lang="en-US" sz="3500" dirty="0" smtClean="0"/>
              <a:t>Same network topology used as input to the SPF and MRT algorithms.  Just different next-hops are computed as a result of different algorithms.</a:t>
            </a:r>
          </a:p>
          <a:p>
            <a:pPr marL="514350" indent="-51435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0408" y="3789040"/>
            <a:ext cx="2439983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298207"/>
            <a:ext cx="1956095" cy="191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MRT Unicast Forwarding:  </a:t>
            </a:r>
            <a:br>
              <a:rPr lang="en-US" dirty="0" smtClean="0"/>
            </a:br>
            <a:r>
              <a:rPr lang="en-US" dirty="0" smtClean="0"/>
              <a:t>For Want of 2 bits…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28600" y="1916832"/>
            <a:ext cx="6781800" cy="446595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/>
              <a:t>IP and LDP </a:t>
            </a:r>
            <a:r>
              <a:rPr lang="en-US" sz="2400" b="1" dirty="0" err="1" smtClean="0"/>
              <a:t>Unicast</a:t>
            </a:r>
            <a:r>
              <a:rPr lang="en-US" sz="2400" b="1" dirty="0" smtClean="0"/>
              <a:t> – Recommended Minimum</a:t>
            </a:r>
          </a:p>
          <a:p>
            <a:pPr lvl="1"/>
            <a:r>
              <a:rPr lang="en-US" sz="1800" dirty="0" smtClean="0"/>
              <a:t>Simple and basic solution – no label-stacking needed</a:t>
            </a:r>
          </a:p>
          <a:p>
            <a:pPr lvl="1"/>
            <a:r>
              <a:rPr lang="en-US" sz="1800" dirty="0" smtClean="0"/>
              <a:t>MPLS label distributed by LDP to indicate FEC and MT-ID</a:t>
            </a:r>
          </a:p>
          <a:p>
            <a:pPr lvl="1"/>
            <a:r>
              <a:rPr lang="en-US" sz="1800" b="1" dirty="0" smtClean="0">
                <a:solidFill>
                  <a:srgbClr val="00B050"/>
                </a:solidFill>
              </a:rPr>
              <a:t>“Just works” </a:t>
            </a:r>
            <a:r>
              <a:rPr lang="en-US" sz="1800" dirty="0" smtClean="0">
                <a:solidFill>
                  <a:srgbClr val="00B050"/>
                </a:solidFill>
              </a:rPr>
              <a:t>with MPLS hardware.</a:t>
            </a:r>
            <a:endParaRPr lang="en-US" sz="1050" b="1" dirty="0" smtClean="0"/>
          </a:p>
          <a:p>
            <a:pPr lvl="1"/>
            <a:endParaRPr lang="en-US" sz="1200" b="1" dirty="0" smtClean="0">
              <a:solidFill>
                <a:srgbClr val="00B050"/>
              </a:solidFill>
            </a:endParaRPr>
          </a:p>
          <a:p>
            <a:pPr lvl="1"/>
            <a:endParaRPr lang="en-US" sz="1200" b="1" dirty="0" smtClean="0">
              <a:solidFill>
                <a:srgbClr val="00B050"/>
              </a:solidFill>
            </a:endParaRPr>
          </a:p>
          <a:p>
            <a:r>
              <a:rPr lang="en-US" sz="2400" b="1" dirty="0" smtClean="0"/>
              <a:t>Other Options Exist</a:t>
            </a:r>
          </a:p>
          <a:p>
            <a:pPr lvl="1"/>
            <a:r>
              <a:rPr lang="en-US" sz="2000" dirty="0" smtClean="0"/>
              <a:t>Topology-ID label</a:t>
            </a:r>
          </a:p>
          <a:p>
            <a:pPr lvl="2"/>
            <a:r>
              <a:rPr lang="en-US" sz="1800" dirty="0" smtClean="0"/>
              <a:t>Can reuse MPLS context-label space hardware</a:t>
            </a:r>
          </a:p>
          <a:p>
            <a:pPr lvl="1"/>
            <a:r>
              <a:rPr lang="en-US" sz="2000" dirty="0" smtClean="0"/>
              <a:t>IP-in-IP with different loopbacks</a:t>
            </a:r>
          </a:p>
        </p:txBody>
      </p:sp>
    </p:spTree>
    <p:extLst>
      <p:ext uri="{BB962C8B-B14F-4D97-AF65-F5344CB8AC3E}">
        <p14:creationId xmlns="" xmlns:p14="http://schemas.microsoft.com/office/powerpoint/2010/main" val="130397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7809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Use of MRT FRR for </a:t>
            </a:r>
            <a:r>
              <a:rPr lang="en-US" sz="3600" dirty="0" err="1" smtClean="0"/>
              <a:t>Unicast</a:t>
            </a:r>
            <a:r>
              <a:rPr lang="en-US" sz="3600" dirty="0" smtClean="0"/>
              <a:t> Fast-Reroute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Before failure: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Compute  &amp; Use Shortest-Path Tree Next-Hops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Compute </a:t>
            </a:r>
            <a:r>
              <a:rPr lang="en-US" dirty="0" smtClean="0">
                <a:solidFill>
                  <a:srgbClr val="00B050"/>
                </a:solidFill>
              </a:rPr>
              <a:t>MRTs</a:t>
            </a:r>
            <a:r>
              <a:rPr lang="en-US" dirty="0" smtClean="0"/>
              <a:t> and LFAs.  </a:t>
            </a:r>
            <a:r>
              <a:rPr lang="en-US" dirty="0" smtClean="0">
                <a:solidFill>
                  <a:srgbClr val="00B050"/>
                </a:solidFill>
              </a:rPr>
              <a:t>Select alternates </a:t>
            </a:r>
            <a:r>
              <a:rPr lang="en-US" dirty="0" smtClean="0"/>
              <a:t>for each primary next-hop for each destination.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Install alternates into forwarding plane.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>
                <a:solidFill>
                  <a:srgbClr val="00B050"/>
                </a:solidFill>
              </a:rPr>
              <a:t>Install MRT next-hops into forwarding plane.</a:t>
            </a:r>
          </a:p>
          <a:p>
            <a:pPr marL="914400" lvl="1" indent="-514350">
              <a:buFont typeface="+mj-lt"/>
              <a:buAutoNum type="alphaLcParenR"/>
            </a:pPr>
            <a:endParaRPr lang="en-US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At failure: PLR moves traffic to alternates.</a:t>
            </a:r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After failure: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Compute SPT next-hops and alternates.  Install in forwarding plane.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Wait until network converged.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>
                <a:solidFill>
                  <a:srgbClr val="00B050"/>
                </a:solidFill>
              </a:rPr>
              <a:t>Install MRT next-hops into forwarding plane.</a:t>
            </a:r>
          </a:p>
          <a:p>
            <a:pPr marL="914400" lvl="1" indent="-514350">
              <a:buFont typeface="+mj-lt"/>
              <a:buAutoNum type="alphaLcParenR"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Incremental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dirty="0" smtClean="0"/>
              <a:t>Before computing MRTs, prune out routers that don’t support MRT FRR – determine the local island.</a:t>
            </a:r>
          </a:p>
          <a:p>
            <a:endParaRPr lang="en-US" dirty="0" smtClean="0"/>
          </a:p>
          <a:p>
            <a:r>
              <a:rPr lang="en-US" dirty="0" smtClean="0"/>
              <a:t>Benefits possible as soon as two neighboring routers both support MRT FRR.</a:t>
            </a:r>
          </a:p>
          <a:p>
            <a:pPr lvl="1"/>
            <a:r>
              <a:rPr lang="en-US" dirty="0" smtClean="0"/>
              <a:t>Easy way to make long rings work.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2114</TotalTime>
  <Words>685</Words>
  <Application>Microsoft Office PowerPoint</Application>
  <PresentationFormat>On-screen Show (4:3)</PresentationFormat>
  <Paragraphs>104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IP/LDP Fast-Reroute Using Maximally Redundant Trees draft-atlas-rtgwg-mrt-frr-architecture-01</vt:lpstr>
      <vt:lpstr>Goals Met</vt:lpstr>
      <vt:lpstr>Some Benefits of 100% Coverage</vt:lpstr>
      <vt:lpstr>Costs to Meet Goal</vt:lpstr>
      <vt:lpstr>Forwarding </vt:lpstr>
      <vt:lpstr>MRT FRR: Multiple Forwarding Topologies – 1 Network Topology</vt:lpstr>
      <vt:lpstr>MRT Unicast Forwarding:   For Want of 2 bits…</vt:lpstr>
      <vt:lpstr>Use of MRT FRR for Unicast Fast-Reroute</vt:lpstr>
      <vt:lpstr>Incremental Deployment</vt:lpstr>
      <vt:lpstr>Next Application: Multicast Fast-Reroute</vt:lpstr>
      <vt:lpstr>Next Application: Multicast Live-Live</vt:lpstr>
      <vt:lpstr>Summary</vt:lpstr>
    </vt:vector>
  </TitlesOfParts>
  <Company>juniper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Alia Atlas</cp:lastModifiedBy>
  <cp:revision>152</cp:revision>
  <cp:lastPrinted>2011-07-21T09:37:05Z</cp:lastPrinted>
  <dcterms:created xsi:type="dcterms:W3CDTF">2011-07-20T11:37:26Z</dcterms:created>
  <dcterms:modified xsi:type="dcterms:W3CDTF">2011-11-15T13:29:29Z</dcterms:modified>
</cp:coreProperties>
</file>