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63" r:id="rId6"/>
    <p:sldId id="266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C9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Courier New" pitchFamily="49" charset="0"/>
          <a:ea typeface="+mj-ea"/>
          <a:cs typeface="Courier New" pitchFamily="49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na.org/go/rfc5541" TargetMode="External"/><Relationship Id="rId2" Type="http://schemas.openxmlformats.org/officeDocument/2006/relationships/hyperlink" Target="http://www.iana.org/go/rfc544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ana.org/go/rfc6006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PCEP extensions for the computation of route offers with price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2400" dirty="0" smtClean="0"/>
              <a:t>draft-carrozzo-pce-pcep-route-price-00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u="sng" dirty="0" smtClean="0"/>
              <a:t>G. Carrozzo</a:t>
            </a:r>
            <a:r>
              <a:rPr lang="en-US" sz="2000" dirty="0" smtClean="0"/>
              <a:t>, </a:t>
            </a:r>
            <a:r>
              <a:rPr lang="en-US" sz="2000" dirty="0" smtClean="0"/>
              <a:t>G</a:t>
            </a:r>
            <a:r>
              <a:rPr lang="en-US" sz="2000" dirty="0" smtClean="0"/>
              <a:t>. Bernini, G. </a:t>
            </a:r>
            <a:r>
              <a:rPr lang="en-US" sz="2000" dirty="0" err="1" smtClean="0"/>
              <a:t>Landi</a:t>
            </a:r>
            <a:endParaRPr lang="en-US" sz="2000" dirty="0" smtClean="0"/>
          </a:p>
          <a:p>
            <a:r>
              <a:rPr lang="en-US" sz="1400" dirty="0" smtClean="0"/>
              <a:t>{</a:t>
            </a:r>
            <a:r>
              <a:rPr lang="en-US" sz="1400" dirty="0" err="1" smtClean="0"/>
              <a:t>g.carrozzo</a:t>
            </a:r>
            <a:r>
              <a:rPr lang="en-US" sz="1400" dirty="0" smtClean="0"/>
              <a:t>, </a:t>
            </a:r>
            <a:r>
              <a:rPr lang="en-US" sz="1400" dirty="0" err="1" smtClean="0"/>
              <a:t>g.bernini</a:t>
            </a:r>
            <a:r>
              <a:rPr lang="en-US" sz="1400" dirty="0" smtClean="0"/>
              <a:t>, </a:t>
            </a:r>
            <a:r>
              <a:rPr lang="en-US" sz="1400" dirty="0" err="1" smtClean="0"/>
              <a:t>g.landi</a:t>
            </a:r>
            <a:r>
              <a:rPr lang="en-US" sz="1400" dirty="0" smtClean="0"/>
              <a:t>}@</a:t>
            </a:r>
            <a:r>
              <a:rPr lang="en-US" sz="1400" dirty="0" err="1" smtClean="0"/>
              <a:t>nextworks.it</a:t>
            </a:r>
            <a:endParaRPr lang="en-US" sz="2000" dirty="0" smtClean="0"/>
          </a:p>
          <a:p>
            <a:r>
              <a:rPr lang="en-US" sz="2000" dirty="0" smtClean="0"/>
              <a:t>Nextworks </a:t>
            </a:r>
            <a:endParaRPr lang="en-GB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Service &amp; Business Plane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NSBP includes all the functions for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service specification and offer creation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product offers publication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e2e offer composition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triggering service provisioning      (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>
                <a:solidFill>
                  <a:srgbClr val="51C94B"/>
                </a:solidFill>
                <a:sym typeface="Wingdings" pitchFamily="2" charset="2"/>
              </a:rPr>
              <a:t>std PCE cycle + </a:t>
            </a:r>
            <a:r>
              <a:rPr lang="en-GB" dirty="0" smtClean="0">
                <a:solidFill>
                  <a:srgbClr val="51C94B"/>
                </a:solidFill>
              </a:rPr>
              <a:t>LSP setup</a:t>
            </a:r>
            <a:r>
              <a:rPr lang="en-GB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manage service operation/monitoring    (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>
                <a:solidFill>
                  <a:srgbClr val="51C94B"/>
                </a:solidFill>
              </a:rPr>
              <a:t>OAM</a:t>
            </a:r>
            <a:r>
              <a:rPr lang="en-GB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triggering service deletion          (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>
                <a:solidFill>
                  <a:srgbClr val="51C94B"/>
                </a:solidFill>
              </a:rPr>
              <a:t>LSP tear-down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Service PCE &amp; NSBP</a:t>
            </a:r>
            <a:endParaRPr lang="en-GB" dirty="0"/>
          </a:p>
        </p:txBody>
      </p:sp>
      <p:sp>
        <p:nvSpPr>
          <p:cNvPr id="7" name="Rectangle 34"/>
          <p:cNvSpPr>
            <a:spLocks noChangeArrowheads="1"/>
          </p:cNvSpPr>
          <p:nvPr/>
        </p:nvSpPr>
        <p:spPr bwMode="auto">
          <a:xfrm>
            <a:off x="231775" y="1143000"/>
            <a:ext cx="6634163" cy="2273031"/>
          </a:xfrm>
          <a:prstGeom prst="rect">
            <a:avLst/>
          </a:prstGeom>
          <a:solidFill>
            <a:srgbClr val="CCCCFF">
              <a:alpha val="50000"/>
            </a:srgbClr>
          </a:solidFill>
          <a:ln w="38100" cap="rnd">
            <a:solidFill>
              <a:srgbClr val="FF9933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Nuvola 56"/>
          <p:cNvSpPr/>
          <p:nvPr/>
        </p:nvSpPr>
        <p:spPr>
          <a:xfrm>
            <a:off x="2521872" y="4882089"/>
            <a:ext cx="2212749" cy="1367971"/>
          </a:xfrm>
          <a:prstGeom prst="cloud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sz="1400" b="0" dirty="0" smtClean="0">
                <a:latin typeface="Courier New" pitchFamily="49" charset="0"/>
                <a:cs typeface="Courier New" pitchFamily="49" charset="0"/>
              </a:rPr>
              <a:t>Domain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sz="1400" b="0" dirty="0" smtClean="0">
                <a:latin typeface="Courier New" pitchFamily="49" charset="0"/>
                <a:cs typeface="Courier New" pitchFamily="49" charset="0"/>
              </a:rPr>
              <a:t>A</a:t>
            </a:r>
            <a:endParaRPr lang="it-IT" sz="1400" b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Nuvola 56"/>
          <p:cNvSpPr/>
          <p:nvPr/>
        </p:nvSpPr>
        <p:spPr>
          <a:xfrm>
            <a:off x="5355107" y="4882089"/>
            <a:ext cx="2212749" cy="1367971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sz="1400" b="0" dirty="0" smtClean="0">
                <a:latin typeface="Courier New" pitchFamily="49" charset="0"/>
                <a:cs typeface="Courier New" pitchFamily="49" charset="0"/>
              </a:rPr>
              <a:t>Domain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sz="1400" b="0" dirty="0" smtClean="0">
                <a:latin typeface="Courier New" pitchFamily="49" charset="0"/>
                <a:cs typeface="Courier New" pitchFamily="49" charset="0"/>
              </a:rPr>
              <a:t>Z</a:t>
            </a:r>
            <a:endParaRPr lang="it-IT" sz="1400" b="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2" name="Group 70"/>
          <p:cNvGrpSpPr>
            <a:grpSpLocks/>
          </p:cNvGrpSpPr>
          <p:nvPr/>
        </p:nvGrpSpPr>
        <p:grpSpPr bwMode="auto">
          <a:xfrm>
            <a:off x="4404421" y="5126676"/>
            <a:ext cx="330200" cy="293687"/>
            <a:chOff x="3923" y="2205"/>
            <a:chExt cx="208" cy="185"/>
          </a:xfrm>
        </p:grpSpPr>
        <p:sp>
          <p:nvSpPr>
            <p:cNvPr id="13" name="Rectangle 354"/>
            <p:cNvSpPr>
              <a:spLocks noChangeAspect="1" noChangeArrowheads="1"/>
            </p:cNvSpPr>
            <p:nvPr/>
          </p:nvSpPr>
          <p:spPr bwMode="auto">
            <a:xfrm>
              <a:off x="3923" y="2205"/>
              <a:ext cx="208" cy="185"/>
            </a:xfrm>
            <a:prstGeom prst="rect">
              <a:avLst/>
            </a:prstGeom>
            <a:solidFill>
              <a:srgbClr val="0096D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sp>
          <p:nvSpPr>
            <p:cNvPr id="14" name="Rectangle 355"/>
            <p:cNvSpPr>
              <a:spLocks noChangeAspect="1" noChangeArrowheads="1"/>
            </p:cNvSpPr>
            <p:nvPr/>
          </p:nvSpPr>
          <p:spPr bwMode="auto">
            <a:xfrm>
              <a:off x="3924" y="2206"/>
              <a:ext cx="206" cy="183"/>
            </a:xfrm>
            <a:prstGeom prst="rect">
              <a:avLst/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r"/>
            </a:scene3d>
            <a:sp3d extrusionH="1000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>
              <a:flatTx/>
            </a:bodyPr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grpSp>
          <p:nvGrpSpPr>
            <p:cNvPr id="15" name="Group 356"/>
            <p:cNvGrpSpPr>
              <a:grpSpLocks noChangeAspect="1"/>
            </p:cNvGrpSpPr>
            <p:nvPr/>
          </p:nvGrpSpPr>
          <p:grpSpPr bwMode="auto">
            <a:xfrm>
              <a:off x="3938" y="2222"/>
              <a:ext cx="183" cy="158"/>
              <a:chOff x="1766" y="3695"/>
              <a:chExt cx="347" cy="301"/>
            </a:xfrm>
          </p:grpSpPr>
          <p:sp>
            <p:nvSpPr>
              <p:cNvPr id="16" name="Freeform 357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7" name="Freeform 358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8" name="Freeform 359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9" name="Freeform 360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36" name="Group 62"/>
          <p:cNvGrpSpPr>
            <a:grpSpLocks/>
          </p:cNvGrpSpPr>
          <p:nvPr/>
        </p:nvGrpSpPr>
        <p:grpSpPr bwMode="auto">
          <a:xfrm>
            <a:off x="5369848" y="5156996"/>
            <a:ext cx="330200" cy="293687"/>
            <a:chOff x="3016" y="2614"/>
            <a:chExt cx="208" cy="185"/>
          </a:xfrm>
        </p:grpSpPr>
        <p:sp>
          <p:nvSpPr>
            <p:cNvPr id="37" name="Rectangle 354"/>
            <p:cNvSpPr>
              <a:spLocks noChangeAspect="1" noChangeArrowheads="1"/>
            </p:cNvSpPr>
            <p:nvPr/>
          </p:nvSpPr>
          <p:spPr bwMode="auto">
            <a:xfrm>
              <a:off x="3016" y="2614"/>
              <a:ext cx="208" cy="185"/>
            </a:xfrm>
            <a:prstGeom prst="rect">
              <a:avLst/>
            </a:prstGeom>
            <a:solidFill>
              <a:srgbClr val="0096D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sp>
          <p:nvSpPr>
            <p:cNvPr id="38" name="Rectangle 355"/>
            <p:cNvSpPr>
              <a:spLocks noChangeAspect="1" noChangeArrowheads="1"/>
            </p:cNvSpPr>
            <p:nvPr/>
          </p:nvSpPr>
          <p:spPr bwMode="auto">
            <a:xfrm>
              <a:off x="3017" y="2615"/>
              <a:ext cx="206" cy="183"/>
            </a:xfrm>
            <a:prstGeom prst="rect">
              <a:avLst/>
            </a:prstGeom>
            <a:solidFill>
              <a:schemeClr val="accent2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r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>
              <a:flatTx/>
            </a:bodyPr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grpSp>
          <p:nvGrpSpPr>
            <p:cNvPr id="39" name="Group 356"/>
            <p:cNvGrpSpPr>
              <a:grpSpLocks noChangeAspect="1"/>
            </p:cNvGrpSpPr>
            <p:nvPr/>
          </p:nvGrpSpPr>
          <p:grpSpPr bwMode="auto">
            <a:xfrm>
              <a:off x="3031" y="2631"/>
              <a:ext cx="183" cy="158"/>
              <a:chOff x="1766" y="3695"/>
              <a:chExt cx="347" cy="301"/>
            </a:xfrm>
          </p:grpSpPr>
          <p:sp>
            <p:nvSpPr>
              <p:cNvPr id="40" name="Freeform 357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1" name="Freeform 358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2" name="Freeform 359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3" name="Freeform 360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44" name="Group 57"/>
          <p:cNvGrpSpPr/>
          <p:nvPr/>
        </p:nvGrpSpPr>
        <p:grpSpPr>
          <a:xfrm>
            <a:off x="2356772" y="5470640"/>
            <a:ext cx="330200" cy="293688"/>
            <a:chOff x="3255962" y="5127895"/>
            <a:chExt cx="330200" cy="293688"/>
          </a:xfrm>
        </p:grpSpPr>
        <p:sp>
          <p:nvSpPr>
            <p:cNvPr id="45" name="Rectangle 354"/>
            <p:cNvSpPr>
              <a:spLocks noChangeAspect="1" noChangeArrowheads="1"/>
            </p:cNvSpPr>
            <p:nvPr/>
          </p:nvSpPr>
          <p:spPr bwMode="auto">
            <a:xfrm>
              <a:off x="3255962" y="5127895"/>
              <a:ext cx="330200" cy="293688"/>
            </a:xfrm>
            <a:prstGeom prst="rect">
              <a:avLst/>
            </a:prstGeom>
            <a:solidFill>
              <a:srgbClr val="0096D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sp>
          <p:nvSpPr>
            <p:cNvPr id="46" name="Rectangle 355"/>
            <p:cNvSpPr>
              <a:spLocks noChangeAspect="1" noChangeArrowheads="1"/>
            </p:cNvSpPr>
            <p:nvPr/>
          </p:nvSpPr>
          <p:spPr bwMode="auto">
            <a:xfrm>
              <a:off x="3257550" y="5129483"/>
              <a:ext cx="327025" cy="290513"/>
            </a:xfrm>
            <a:prstGeom prst="rect">
              <a:avLst/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r"/>
            </a:scene3d>
            <a:sp3d extrusionH="1000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>
              <a:flatTx/>
            </a:bodyPr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grpSp>
          <p:nvGrpSpPr>
            <p:cNvPr id="47" name="Group 356"/>
            <p:cNvGrpSpPr>
              <a:grpSpLocks noChangeAspect="1"/>
            </p:cNvGrpSpPr>
            <p:nvPr/>
          </p:nvGrpSpPr>
          <p:grpSpPr bwMode="auto">
            <a:xfrm>
              <a:off x="3279775" y="5154883"/>
              <a:ext cx="290513" cy="250825"/>
              <a:chOff x="1766" y="3695"/>
              <a:chExt cx="347" cy="301"/>
            </a:xfrm>
          </p:grpSpPr>
          <p:sp>
            <p:nvSpPr>
              <p:cNvPr id="48" name="Freeform 357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49" name="Freeform 358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0" name="Freeform 359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1" name="Freeform 360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grpSp>
        <p:nvGrpSpPr>
          <p:cNvPr id="52" name="Group 62"/>
          <p:cNvGrpSpPr>
            <a:grpSpLocks/>
          </p:cNvGrpSpPr>
          <p:nvPr/>
        </p:nvGrpSpPr>
        <p:grpSpPr bwMode="auto">
          <a:xfrm>
            <a:off x="7402756" y="5307808"/>
            <a:ext cx="330200" cy="293687"/>
            <a:chOff x="3016" y="2614"/>
            <a:chExt cx="208" cy="185"/>
          </a:xfrm>
        </p:grpSpPr>
        <p:sp>
          <p:nvSpPr>
            <p:cNvPr id="53" name="Rectangle 354"/>
            <p:cNvSpPr>
              <a:spLocks noChangeAspect="1" noChangeArrowheads="1"/>
            </p:cNvSpPr>
            <p:nvPr/>
          </p:nvSpPr>
          <p:spPr bwMode="auto">
            <a:xfrm>
              <a:off x="3016" y="2614"/>
              <a:ext cx="208" cy="185"/>
            </a:xfrm>
            <a:prstGeom prst="rect">
              <a:avLst/>
            </a:prstGeom>
            <a:solidFill>
              <a:srgbClr val="0096D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sp>
          <p:nvSpPr>
            <p:cNvPr id="54" name="Rectangle 355"/>
            <p:cNvSpPr>
              <a:spLocks noChangeAspect="1" noChangeArrowheads="1"/>
            </p:cNvSpPr>
            <p:nvPr/>
          </p:nvSpPr>
          <p:spPr bwMode="auto">
            <a:xfrm>
              <a:off x="3017" y="2615"/>
              <a:ext cx="206" cy="183"/>
            </a:xfrm>
            <a:prstGeom prst="rect">
              <a:avLst/>
            </a:prstGeom>
            <a:solidFill>
              <a:schemeClr val="accent2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r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>
              <a:flatTx/>
            </a:bodyPr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grpSp>
          <p:nvGrpSpPr>
            <p:cNvPr id="55" name="Group 356"/>
            <p:cNvGrpSpPr>
              <a:grpSpLocks noChangeAspect="1"/>
            </p:cNvGrpSpPr>
            <p:nvPr/>
          </p:nvGrpSpPr>
          <p:grpSpPr bwMode="auto">
            <a:xfrm>
              <a:off x="3031" y="2631"/>
              <a:ext cx="183" cy="158"/>
              <a:chOff x="1766" y="3695"/>
              <a:chExt cx="347" cy="301"/>
            </a:xfrm>
          </p:grpSpPr>
          <p:sp>
            <p:nvSpPr>
              <p:cNvPr id="56" name="Freeform 357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7" name="Freeform 358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8" name="Freeform 359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59" name="Freeform 360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sp>
        <p:nvSpPr>
          <p:cNvPr id="60" name="Rounded Rectangle 59"/>
          <p:cNvSpPr/>
          <p:nvPr/>
        </p:nvSpPr>
        <p:spPr bwMode="auto">
          <a:xfrm>
            <a:off x="3150299" y="4654069"/>
            <a:ext cx="849085" cy="456039"/>
          </a:xfrm>
          <a:prstGeom prst="roundRect">
            <a:avLst/>
          </a:prstGeom>
          <a:solidFill>
            <a:srgbClr val="CC6600"/>
          </a:solidFill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itchFamily="49" charset="0"/>
                <a:cs typeface="Courier New" pitchFamily="49" charset="0"/>
              </a:rPr>
              <a:t>Child-PCE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Rounded Rectangle 60"/>
          <p:cNvSpPr/>
          <p:nvPr/>
        </p:nvSpPr>
        <p:spPr bwMode="auto">
          <a:xfrm>
            <a:off x="6143868" y="4578449"/>
            <a:ext cx="849085" cy="456039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itchFamily="49" charset="0"/>
                <a:cs typeface="Courier New" pitchFamily="49" charset="0"/>
              </a:rPr>
              <a:t>Child-PCE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4828962" y="3050961"/>
            <a:ext cx="1375198" cy="6103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108000" tIns="108000" rIns="108000" bIns="108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itchFamily="49" charset="0"/>
                <a:cs typeface="Courier New" pitchFamily="49" charset="0"/>
              </a:rPr>
              <a:t>Service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PCE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>
            <a:off x="4733034" y="5273519"/>
            <a:ext cx="638402" cy="303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62" idx="2"/>
            <a:endCxn id="61" idx="0"/>
          </p:cNvCxnSpPr>
          <p:nvPr/>
        </p:nvCxnSpPr>
        <p:spPr bwMode="auto">
          <a:xfrm rot="16200000" flipH="1">
            <a:off x="5583911" y="3593949"/>
            <a:ext cx="917150" cy="10518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66" name="Straight Connector 65"/>
          <p:cNvCxnSpPr>
            <a:stCxn id="60" idx="0"/>
            <a:endCxn id="62" idx="2"/>
          </p:cNvCxnSpPr>
          <p:nvPr/>
        </p:nvCxnSpPr>
        <p:spPr bwMode="auto">
          <a:xfrm rot="5400000" flipH="1" flipV="1">
            <a:off x="4049316" y="3186825"/>
            <a:ext cx="992770" cy="194171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67" name="AutoShape 143"/>
          <p:cNvSpPr>
            <a:spLocks noChangeArrowheads="1"/>
          </p:cNvSpPr>
          <p:nvPr/>
        </p:nvSpPr>
        <p:spPr bwMode="auto">
          <a:xfrm>
            <a:off x="2595609" y="1371237"/>
            <a:ext cx="1017124" cy="68401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C0C0C0">
                  <a:alpha val="60001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1279525"/>
            <a:r>
              <a:rPr lang="en-US" sz="1100" b="1" dirty="0">
                <a:solidFill>
                  <a:srgbClr val="183346"/>
                </a:solidFill>
                <a:latin typeface="Courier New" pitchFamily="49" charset="0"/>
                <a:cs typeface="Courier New" pitchFamily="49" charset="0"/>
              </a:rPr>
              <a:t>Product</a:t>
            </a:r>
          </a:p>
          <a:p>
            <a:pPr algn="ctr" defTabSz="1279525"/>
            <a:r>
              <a:rPr lang="en-US" sz="1100" b="1" dirty="0">
                <a:solidFill>
                  <a:srgbClr val="183346"/>
                </a:solidFill>
                <a:latin typeface="Courier New" pitchFamily="49" charset="0"/>
                <a:cs typeface="Courier New" pitchFamily="49" charset="0"/>
              </a:rPr>
              <a:t>Catalogue</a:t>
            </a:r>
            <a:endParaRPr lang="en-GB" sz="1100" b="1" dirty="0">
              <a:solidFill>
                <a:srgbClr val="183346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8" name="AutoShape 146"/>
          <p:cNvCxnSpPr>
            <a:cxnSpLocks noChangeShapeType="1"/>
            <a:endCxn id="67" idx="3"/>
          </p:cNvCxnSpPr>
          <p:nvPr/>
        </p:nvCxnSpPr>
        <p:spPr bwMode="auto">
          <a:xfrm rot="10800000">
            <a:off x="3104172" y="2055247"/>
            <a:ext cx="278377" cy="227014"/>
          </a:xfrm>
          <a:prstGeom prst="straightConnector1">
            <a:avLst/>
          </a:prstGeom>
          <a:noFill/>
          <a:ln w="28575">
            <a:solidFill>
              <a:srgbClr val="4D4D4D"/>
            </a:solidFill>
            <a:round/>
            <a:headEnd/>
            <a:tailEnd/>
          </a:ln>
          <a:effectLst/>
        </p:spPr>
      </p:cxnSp>
      <p:grpSp>
        <p:nvGrpSpPr>
          <p:cNvPr id="69" name="Group 159"/>
          <p:cNvGrpSpPr>
            <a:grpSpLocks/>
          </p:cNvGrpSpPr>
          <p:nvPr/>
        </p:nvGrpSpPr>
        <p:grpSpPr bwMode="auto">
          <a:xfrm>
            <a:off x="2425283" y="2326282"/>
            <a:ext cx="1567616" cy="886311"/>
            <a:chOff x="1882" y="2251"/>
            <a:chExt cx="1043" cy="499"/>
          </a:xfrm>
        </p:grpSpPr>
        <p:grpSp>
          <p:nvGrpSpPr>
            <p:cNvPr id="70" name="Group 160"/>
            <p:cNvGrpSpPr>
              <a:grpSpLocks/>
            </p:cNvGrpSpPr>
            <p:nvPr/>
          </p:nvGrpSpPr>
          <p:grpSpPr bwMode="auto">
            <a:xfrm>
              <a:off x="1882" y="2251"/>
              <a:ext cx="1043" cy="499"/>
              <a:chOff x="1111" y="1480"/>
              <a:chExt cx="1043" cy="499"/>
            </a:xfrm>
          </p:grpSpPr>
          <p:sp>
            <p:nvSpPr>
              <p:cNvPr id="72" name="Rectangle 161"/>
              <p:cNvSpPr>
                <a:spLocks noChangeArrowheads="1"/>
              </p:cNvSpPr>
              <p:nvPr/>
            </p:nvSpPr>
            <p:spPr bwMode="auto">
              <a:xfrm>
                <a:off x="1292" y="1480"/>
                <a:ext cx="862" cy="499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endParaRPr lang="en-GB" sz="1050">
                  <a:latin typeface="Courier New" pitchFamily="49" charset="0"/>
                  <a:cs typeface="Courier New" pitchFamily="49" charset="0"/>
                </a:endParaRPr>
              </a:p>
            </p:txBody>
          </p:sp>
          <p:grpSp>
            <p:nvGrpSpPr>
              <p:cNvPr id="73" name="Group 162"/>
              <p:cNvGrpSpPr>
                <a:grpSpLocks/>
              </p:cNvGrpSpPr>
              <p:nvPr/>
            </p:nvGrpSpPr>
            <p:grpSpPr bwMode="auto">
              <a:xfrm>
                <a:off x="1111" y="1570"/>
                <a:ext cx="273" cy="318"/>
                <a:chOff x="1111" y="1570"/>
                <a:chExt cx="273" cy="318"/>
              </a:xfrm>
            </p:grpSpPr>
            <p:sp>
              <p:nvSpPr>
                <p:cNvPr id="74" name="Rectangle 163"/>
                <p:cNvSpPr>
                  <a:spLocks noChangeArrowheads="1"/>
                </p:cNvSpPr>
                <p:nvPr/>
              </p:nvSpPr>
              <p:spPr bwMode="auto">
                <a:xfrm>
                  <a:off x="1111" y="1570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75" name="Rectangle 164"/>
                <p:cNvSpPr>
                  <a:spLocks noChangeArrowheads="1"/>
                </p:cNvSpPr>
                <p:nvPr/>
              </p:nvSpPr>
              <p:spPr bwMode="auto">
                <a:xfrm>
                  <a:off x="1111" y="1752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</p:grpSp>
        <p:sp>
          <p:nvSpPr>
            <p:cNvPr id="71" name="Rectangle 165"/>
            <p:cNvSpPr>
              <a:spLocks noChangeArrowheads="1"/>
            </p:cNvSpPr>
            <p:nvPr/>
          </p:nvSpPr>
          <p:spPr bwMode="auto">
            <a:xfrm>
              <a:off x="2131" y="2296"/>
              <a:ext cx="74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28016" tIns="64008" rIns="128016" bIns="64008" anchor="ctr"/>
            <a:lstStyle/>
            <a:p>
              <a:pPr algn="ctr" defTabSz="1279525"/>
              <a:r>
                <a:rPr lang="en-US" sz="1100" b="1" dirty="0">
                  <a:solidFill>
                    <a:srgbClr val="183346"/>
                  </a:solidFill>
                  <a:latin typeface="Courier New" pitchFamily="49" charset="0"/>
                  <a:cs typeface="Courier New" pitchFamily="49" charset="0"/>
                </a:rPr>
                <a:t>SLA offers Controller + builder 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320675" y="1143000"/>
            <a:ext cx="1135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NSBP</a:t>
            </a:r>
            <a:endParaRPr lang="en-GB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77" name="Group 159"/>
          <p:cNvGrpSpPr>
            <a:grpSpLocks/>
          </p:cNvGrpSpPr>
          <p:nvPr/>
        </p:nvGrpSpPr>
        <p:grpSpPr bwMode="auto">
          <a:xfrm>
            <a:off x="384174" y="1826076"/>
            <a:ext cx="1186649" cy="726454"/>
            <a:chOff x="1882" y="2251"/>
            <a:chExt cx="1043" cy="499"/>
          </a:xfrm>
        </p:grpSpPr>
        <p:grpSp>
          <p:nvGrpSpPr>
            <p:cNvPr id="78" name="Group 160"/>
            <p:cNvGrpSpPr>
              <a:grpSpLocks/>
            </p:cNvGrpSpPr>
            <p:nvPr/>
          </p:nvGrpSpPr>
          <p:grpSpPr bwMode="auto">
            <a:xfrm>
              <a:off x="1882" y="2251"/>
              <a:ext cx="1043" cy="499"/>
              <a:chOff x="1111" y="1480"/>
              <a:chExt cx="1043" cy="499"/>
            </a:xfrm>
          </p:grpSpPr>
          <p:sp>
            <p:nvSpPr>
              <p:cNvPr id="80" name="Rectangle 161"/>
              <p:cNvSpPr>
                <a:spLocks noChangeArrowheads="1"/>
              </p:cNvSpPr>
              <p:nvPr/>
            </p:nvSpPr>
            <p:spPr bwMode="auto">
              <a:xfrm>
                <a:off x="1292" y="1480"/>
                <a:ext cx="862" cy="499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endParaRPr lang="en-GB" sz="1050">
                  <a:latin typeface="Courier New" pitchFamily="49" charset="0"/>
                  <a:cs typeface="Courier New" pitchFamily="49" charset="0"/>
                </a:endParaRPr>
              </a:p>
            </p:txBody>
          </p:sp>
          <p:grpSp>
            <p:nvGrpSpPr>
              <p:cNvPr id="81" name="Group 162"/>
              <p:cNvGrpSpPr>
                <a:grpSpLocks/>
              </p:cNvGrpSpPr>
              <p:nvPr/>
            </p:nvGrpSpPr>
            <p:grpSpPr bwMode="auto">
              <a:xfrm>
                <a:off x="1111" y="1570"/>
                <a:ext cx="273" cy="318"/>
                <a:chOff x="1111" y="1570"/>
                <a:chExt cx="273" cy="318"/>
              </a:xfrm>
            </p:grpSpPr>
            <p:sp>
              <p:nvSpPr>
                <p:cNvPr id="82" name="Rectangle 163"/>
                <p:cNvSpPr>
                  <a:spLocks noChangeArrowheads="1"/>
                </p:cNvSpPr>
                <p:nvPr/>
              </p:nvSpPr>
              <p:spPr bwMode="auto">
                <a:xfrm>
                  <a:off x="1111" y="1570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83" name="Rectangle 164"/>
                <p:cNvSpPr>
                  <a:spLocks noChangeArrowheads="1"/>
                </p:cNvSpPr>
                <p:nvPr/>
              </p:nvSpPr>
              <p:spPr bwMode="auto">
                <a:xfrm>
                  <a:off x="1111" y="1752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</p:grpSp>
        <p:sp>
          <p:nvSpPr>
            <p:cNvPr id="79" name="Rectangle 165"/>
            <p:cNvSpPr>
              <a:spLocks noChangeArrowheads="1"/>
            </p:cNvSpPr>
            <p:nvPr/>
          </p:nvSpPr>
          <p:spPr bwMode="auto">
            <a:xfrm>
              <a:off x="2131" y="2296"/>
              <a:ext cx="74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28016" tIns="64008" rIns="128016" bIns="64008" anchor="ctr"/>
            <a:lstStyle/>
            <a:p>
              <a:pPr algn="ctr" defTabSz="1279525"/>
              <a:r>
                <a:rPr lang="en-US" sz="1100" b="1" dirty="0" smtClean="0">
                  <a:solidFill>
                    <a:srgbClr val="183346"/>
                  </a:solidFill>
                  <a:latin typeface="Courier New" pitchFamily="49" charset="0"/>
                  <a:cs typeface="Courier New" pitchFamily="49" charset="0"/>
                </a:rPr>
                <a:t>…</a:t>
              </a:r>
              <a:endParaRPr lang="en-US" sz="1100" b="1" dirty="0">
                <a:solidFill>
                  <a:srgbClr val="18334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84" name="Group 159"/>
          <p:cNvGrpSpPr>
            <a:grpSpLocks/>
          </p:cNvGrpSpPr>
          <p:nvPr/>
        </p:nvGrpSpPr>
        <p:grpSpPr bwMode="auto">
          <a:xfrm>
            <a:off x="536574" y="1978476"/>
            <a:ext cx="1186649" cy="726454"/>
            <a:chOff x="1882" y="2251"/>
            <a:chExt cx="1043" cy="499"/>
          </a:xfrm>
        </p:grpSpPr>
        <p:grpSp>
          <p:nvGrpSpPr>
            <p:cNvPr id="85" name="Group 160"/>
            <p:cNvGrpSpPr>
              <a:grpSpLocks/>
            </p:cNvGrpSpPr>
            <p:nvPr/>
          </p:nvGrpSpPr>
          <p:grpSpPr bwMode="auto">
            <a:xfrm>
              <a:off x="1882" y="2251"/>
              <a:ext cx="1043" cy="499"/>
              <a:chOff x="1111" y="1480"/>
              <a:chExt cx="1043" cy="499"/>
            </a:xfrm>
          </p:grpSpPr>
          <p:sp>
            <p:nvSpPr>
              <p:cNvPr id="87" name="Rectangle 161"/>
              <p:cNvSpPr>
                <a:spLocks noChangeArrowheads="1"/>
              </p:cNvSpPr>
              <p:nvPr/>
            </p:nvSpPr>
            <p:spPr bwMode="auto">
              <a:xfrm>
                <a:off x="1292" y="1480"/>
                <a:ext cx="862" cy="499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endParaRPr lang="en-GB" sz="1050">
                  <a:latin typeface="Courier New" pitchFamily="49" charset="0"/>
                  <a:cs typeface="Courier New" pitchFamily="49" charset="0"/>
                </a:endParaRPr>
              </a:p>
            </p:txBody>
          </p:sp>
          <p:grpSp>
            <p:nvGrpSpPr>
              <p:cNvPr id="88" name="Group 162"/>
              <p:cNvGrpSpPr>
                <a:grpSpLocks/>
              </p:cNvGrpSpPr>
              <p:nvPr/>
            </p:nvGrpSpPr>
            <p:grpSpPr bwMode="auto">
              <a:xfrm>
                <a:off x="1111" y="1570"/>
                <a:ext cx="273" cy="318"/>
                <a:chOff x="1111" y="1570"/>
                <a:chExt cx="273" cy="318"/>
              </a:xfrm>
            </p:grpSpPr>
            <p:sp>
              <p:nvSpPr>
                <p:cNvPr id="89" name="Rectangle 163"/>
                <p:cNvSpPr>
                  <a:spLocks noChangeArrowheads="1"/>
                </p:cNvSpPr>
                <p:nvPr/>
              </p:nvSpPr>
              <p:spPr bwMode="auto">
                <a:xfrm>
                  <a:off x="1111" y="1570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90" name="Rectangle 164"/>
                <p:cNvSpPr>
                  <a:spLocks noChangeArrowheads="1"/>
                </p:cNvSpPr>
                <p:nvPr/>
              </p:nvSpPr>
              <p:spPr bwMode="auto">
                <a:xfrm>
                  <a:off x="1111" y="1752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</p:grpSp>
        <p:sp>
          <p:nvSpPr>
            <p:cNvPr id="86" name="Rectangle 165"/>
            <p:cNvSpPr>
              <a:spLocks noChangeArrowheads="1"/>
            </p:cNvSpPr>
            <p:nvPr/>
          </p:nvSpPr>
          <p:spPr bwMode="auto">
            <a:xfrm>
              <a:off x="2131" y="2296"/>
              <a:ext cx="74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28016" tIns="64008" rIns="128016" bIns="64008" anchor="ctr"/>
            <a:lstStyle/>
            <a:p>
              <a:pPr algn="ctr" defTabSz="1279525"/>
              <a:r>
                <a:rPr lang="en-US" sz="1100" b="1" dirty="0" smtClean="0">
                  <a:solidFill>
                    <a:srgbClr val="183346"/>
                  </a:solidFill>
                  <a:latin typeface="Courier New" pitchFamily="49" charset="0"/>
                  <a:cs typeface="Courier New" pitchFamily="49" charset="0"/>
                </a:rPr>
                <a:t>…</a:t>
              </a:r>
              <a:endParaRPr lang="en-US" sz="1100" b="1" dirty="0">
                <a:solidFill>
                  <a:srgbClr val="18334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91" name="Group 159"/>
          <p:cNvGrpSpPr>
            <a:grpSpLocks/>
          </p:cNvGrpSpPr>
          <p:nvPr/>
        </p:nvGrpSpPr>
        <p:grpSpPr bwMode="auto">
          <a:xfrm>
            <a:off x="688974" y="2130876"/>
            <a:ext cx="1186649" cy="726454"/>
            <a:chOff x="1882" y="2251"/>
            <a:chExt cx="1043" cy="499"/>
          </a:xfrm>
        </p:grpSpPr>
        <p:grpSp>
          <p:nvGrpSpPr>
            <p:cNvPr id="92" name="Group 160"/>
            <p:cNvGrpSpPr>
              <a:grpSpLocks/>
            </p:cNvGrpSpPr>
            <p:nvPr/>
          </p:nvGrpSpPr>
          <p:grpSpPr bwMode="auto">
            <a:xfrm>
              <a:off x="1882" y="2251"/>
              <a:ext cx="1043" cy="499"/>
              <a:chOff x="1111" y="1480"/>
              <a:chExt cx="1043" cy="499"/>
            </a:xfrm>
          </p:grpSpPr>
          <p:sp>
            <p:nvSpPr>
              <p:cNvPr id="94" name="Rectangle 161"/>
              <p:cNvSpPr>
                <a:spLocks noChangeArrowheads="1"/>
              </p:cNvSpPr>
              <p:nvPr/>
            </p:nvSpPr>
            <p:spPr bwMode="auto">
              <a:xfrm>
                <a:off x="1292" y="1480"/>
                <a:ext cx="862" cy="499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solidFill>
                  <a:schemeClr val="bg2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endParaRPr lang="en-GB" sz="1050">
                  <a:latin typeface="Courier New" pitchFamily="49" charset="0"/>
                  <a:cs typeface="Courier New" pitchFamily="49" charset="0"/>
                </a:endParaRPr>
              </a:p>
            </p:txBody>
          </p:sp>
          <p:grpSp>
            <p:nvGrpSpPr>
              <p:cNvPr id="95" name="Group 162"/>
              <p:cNvGrpSpPr>
                <a:grpSpLocks/>
              </p:cNvGrpSpPr>
              <p:nvPr/>
            </p:nvGrpSpPr>
            <p:grpSpPr bwMode="auto">
              <a:xfrm>
                <a:off x="1111" y="1570"/>
                <a:ext cx="273" cy="318"/>
                <a:chOff x="1111" y="1570"/>
                <a:chExt cx="273" cy="318"/>
              </a:xfrm>
            </p:grpSpPr>
            <p:sp>
              <p:nvSpPr>
                <p:cNvPr id="96" name="Rectangle 163"/>
                <p:cNvSpPr>
                  <a:spLocks noChangeArrowheads="1"/>
                </p:cNvSpPr>
                <p:nvPr/>
              </p:nvSpPr>
              <p:spPr bwMode="auto">
                <a:xfrm>
                  <a:off x="1111" y="1570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97" name="Rectangle 164"/>
                <p:cNvSpPr>
                  <a:spLocks noChangeArrowheads="1"/>
                </p:cNvSpPr>
                <p:nvPr/>
              </p:nvSpPr>
              <p:spPr bwMode="auto">
                <a:xfrm>
                  <a:off x="1111" y="1752"/>
                  <a:ext cx="273" cy="13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lin ang="5400000" scaled="1"/>
                </a:gradFill>
                <a:ln w="9525" algn="ctr">
                  <a:solidFill>
                    <a:schemeClr val="bg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endParaRPr lang="en-GB" sz="105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</p:grpSp>
        <p:sp>
          <p:nvSpPr>
            <p:cNvPr id="93" name="Rectangle 165"/>
            <p:cNvSpPr>
              <a:spLocks noChangeArrowheads="1"/>
            </p:cNvSpPr>
            <p:nvPr/>
          </p:nvSpPr>
          <p:spPr bwMode="auto">
            <a:xfrm>
              <a:off x="2131" y="2296"/>
              <a:ext cx="74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28016" tIns="64008" rIns="128016" bIns="64008" anchor="ctr"/>
            <a:lstStyle/>
            <a:p>
              <a:pPr algn="ctr" defTabSz="1279525"/>
              <a:r>
                <a:rPr lang="en-US" sz="1100" b="1" dirty="0" smtClean="0">
                  <a:solidFill>
                    <a:srgbClr val="183346"/>
                  </a:solidFill>
                  <a:latin typeface="Courier New" pitchFamily="49" charset="0"/>
                  <a:cs typeface="Courier New" pitchFamily="49" charset="0"/>
                </a:rPr>
                <a:t>…</a:t>
              </a:r>
              <a:endParaRPr lang="en-US" sz="1100" b="1" dirty="0">
                <a:solidFill>
                  <a:srgbClr val="183346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cxnSp>
        <p:nvCxnSpPr>
          <p:cNvPr id="98" name="Straight Connector 93"/>
          <p:cNvCxnSpPr>
            <a:endCxn id="62" idx="1"/>
          </p:cNvCxnSpPr>
          <p:nvPr/>
        </p:nvCxnSpPr>
        <p:spPr bwMode="auto">
          <a:xfrm>
            <a:off x="3992899" y="2769438"/>
            <a:ext cx="836063" cy="58669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grpSp>
        <p:nvGrpSpPr>
          <p:cNvPr id="99" name="Group 70"/>
          <p:cNvGrpSpPr>
            <a:grpSpLocks/>
          </p:cNvGrpSpPr>
          <p:nvPr/>
        </p:nvGrpSpPr>
        <p:grpSpPr bwMode="auto">
          <a:xfrm>
            <a:off x="4343400" y="5638800"/>
            <a:ext cx="330200" cy="293687"/>
            <a:chOff x="3923" y="2205"/>
            <a:chExt cx="208" cy="185"/>
          </a:xfrm>
        </p:grpSpPr>
        <p:sp>
          <p:nvSpPr>
            <p:cNvPr id="100" name="Rectangle 354"/>
            <p:cNvSpPr>
              <a:spLocks noChangeAspect="1" noChangeArrowheads="1"/>
            </p:cNvSpPr>
            <p:nvPr/>
          </p:nvSpPr>
          <p:spPr bwMode="auto">
            <a:xfrm>
              <a:off x="3923" y="2205"/>
              <a:ext cx="208" cy="185"/>
            </a:xfrm>
            <a:prstGeom prst="rect">
              <a:avLst/>
            </a:prstGeom>
            <a:solidFill>
              <a:srgbClr val="0096D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sp>
          <p:nvSpPr>
            <p:cNvPr id="101" name="Rectangle 355"/>
            <p:cNvSpPr>
              <a:spLocks noChangeAspect="1" noChangeArrowheads="1"/>
            </p:cNvSpPr>
            <p:nvPr/>
          </p:nvSpPr>
          <p:spPr bwMode="auto">
            <a:xfrm>
              <a:off x="3924" y="2206"/>
              <a:ext cx="206" cy="183"/>
            </a:xfrm>
            <a:prstGeom prst="rect">
              <a:avLst/>
            </a:prstGeom>
            <a:solidFill>
              <a:srgbClr val="FF6600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r"/>
            </a:scene3d>
            <a:sp3d extrusionH="100000" prstMaterial="legacyMatte">
              <a:bevelT w="13500" h="13500" prst="angle"/>
              <a:bevelB w="13500" h="13500" prst="angle"/>
              <a:extrusionClr>
                <a:srgbClr val="FF6600"/>
              </a:extrusionClr>
            </a:sp3d>
          </p:spPr>
          <p:txBody>
            <a:bodyPr>
              <a:flatTx/>
            </a:bodyPr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grpSp>
          <p:nvGrpSpPr>
            <p:cNvPr id="102" name="Group 356"/>
            <p:cNvGrpSpPr>
              <a:grpSpLocks noChangeAspect="1"/>
            </p:cNvGrpSpPr>
            <p:nvPr/>
          </p:nvGrpSpPr>
          <p:grpSpPr bwMode="auto">
            <a:xfrm>
              <a:off x="3938" y="2222"/>
              <a:ext cx="183" cy="158"/>
              <a:chOff x="1766" y="3695"/>
              <a:chExt cx="347" cy="301"/>
            </a:xfrm>
          </p:grpSpPr>
          <p:sp>
            <p:nvSpPr>
              <p:cNvPr id="103" name="Freeform 357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04" name="Freeform 358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05" name="Freeform 359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06" name="Freeform 360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cxnSp>
        <p:nvCxnSpPr>
          <p:cNvPr id="107" name="Straight Connector 106"/>
          <p:cNvCxnSpPr>
            <a:stCxn id="106" idx="4"/>
            <a:endCxn id="35" idx="14"/>
          </p:cNvCxnSpPr>
          <p:nvPr/>
        </p:nvCxnSpPr>
        <p:spPr bwMode="auto">
          <a:xfrm>
            <a:off x="4549726" y="5698286"/>
            <a:ext cx="927487" cy="2385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8" name="Group 54"/>
          <p:cNvGrpSpPr>
            <a:grpSpLocks/>
          </p:cNvGrpSpPr>
          <p:nvPr/>
        </p:nvGrpSpPr>
        <p:grpSpPr bwMode="auto">
          <a:xfrm>
            <a:off x="5204748" y="5734007"/>
            <a:ext cx="330200" cy="293688"/>
            <a:chOff x="3016" y="2614"/>
            <a:chExt cx="208" cy="185"/>
          </a:xfrm>
        </p:grpSpPr>
        <p:sp>
          <p:nvSpPr>
            <p:cNvPr id="29" name="Rectangle 354"/>
            <p:cNvSpPr>
              <a:spLocks noChangeAspect="1" noChangeArrowheads="1"/>
            </p:cNvSpPr>
            <p:nvPr/>
          </p:nvSpPr>
          <p:spPr bwMode="auto">
            <a:xfrm>
              <a:off x="3016" y="2614"/>
              <a:ext cx="208" cy="185"/>
            </a:xfrm>
            <a:prstGeom prst="rect">
              <a:avLst/>
            </a:prstGeom>
            <a:solidFill>
              <a:srgbClr val="0096D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sp>
          <p:nvSpPr>
            <p:cNvPr id="30" name="Rectangle 355"/>
            <p:cNvSpPr>
              <a:spLocks noChangeAspect="1" noChangeArrowheads="1"/>
            </p:cNvSpPr>
            <p:nvPr/>
          </p:nvSpPr>
          <p:spPr bwMode="auto">
            <a:xfrm>
              <a:off x="3017" y="2615"/>
              <a:ext cx="206" cy="183"/>
            </a:xfrm>
            <a:prstGeom prst="rect">
              <a:avLst/>
            </a:prstGeom>
            <a:solidFill>
              <a:schemeClr val="accent2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r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>
              <a:flatTx/>
            </a:bodyPr>
            <a:lstStyle/>
            <a:p>
              <a:pPr algn="l" eaLnBrk="1" hangingPunct="1">
                <a:spcBef>
                  <a:spcPct val="0"/>
                </a:spcBef>
                <a:buClrTx/>
                <a:buFontTx/>
                <a:buNone/>
              </a:pPr>
              <a:endParaRPr lang="it-IT" sz="1400" b="0">
                <a:solidFill>
                  <a:schemeClr val="tx1"/>
                </a:solidFill>
                <a:latin typeface="Courier New" pitchFamily="49" charset="0"/>
                <a:ea typeface="MS PGothic" pitchFamily="34" charset="-128"/>
                <a:cs typeface="Courier New" pitchFamily="49" charset="0"/>
              </a:endParaRPr>
            </a:p>
          </p:txBody>
        </p:sp>
        <p:grpSp>
          <p:nvGrpSpPr>
            <p:cNvPr id="31" name="Group 356"/>
            <p:cNvGrpSpPr>
              <a:grpSpLocks noChangeAspect="1"/>
            </p:cNvGrpSpPr>
            <p:nvPr/>
          </p:nvGrpSpPr>
          <p:grpSpPr bwMode="auto">
            <a:xfrm>
              <a:off x="3031" y="2631"/>
              <a:ext cx="183" cy="158"/>
              <a:chOff x="1766" y="3695"/>
              <a:chExt cx="347" cy="301"/>
            </a:xfrm>
          </p:grpSpPr>
          <p:sp>
            <p:nvSpPr>
              <p:cNvPr id="32" name="Freeform 357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3" name="Freeform 358"/>
              <p:cNvSpPr>
                <a:spLocks noChangeAspect="1"/>
              </p:cNvSpPr>
              <p:nvPr/>
            </p:nvSpPr>
            <p:spPr bwMode="auto">
              <a:xfrm>
                <a:off x="1766" y="3695"/>
                <a:ext cx="344" cy="298"/>
              </a:xfrm>
              <a:custGeom>
                <a:avLst/>
                <a:gdLst>
                  <a:gd name="T0" fmla="*/ 50 w 344"/>
                  <a:gd name="T1" fmla="*/ 0 h 298"/>
                  <a:gd name="T2" fmla="*/ 50 w 344"/>
                  <a:gd name="T3" fmla="*/ 36 h 298"/>
                  <a:gd name="T4" fmla="*/ 129 w 344"/>
                  <a:gd name="T5" fmla="*/ 36 h 298"/>
                  <a:gd name="T6" fmla="*/ 172 w 344"/>
                  <a:gd name="T7" fmla="*/ 117 h 298"/>
                  <a:gd name="T8" fmla="*/ 215 w 344"/>
                  <a:gd name="T9" fmla="*/ 36 h 298"/>
                  <a:gd name="T10" fmla="*/ 294 w 344"/>
                  <a:gd name="T11" fmla="*/ 36 h 298"/>
                  <a:gd name="T12" fmla="*/ 294 w 344"/>
                  <a:gd name="T13" fmla="*/ 0 h 298"/>
                  <a:gd name="T14" fmla="*/ 344 w 344"/>
                  <a:gd name="T15" fmla="*/ 46 h 298"/>
                  <a:gd name="T16" fmla="*/ 294 w 344"/>
                  <a:gd name="T17" fmla="*/ 91 h 298"/>
                  <a:gd name="T18" fmla="*/ 294 w 344"/>
                  <a:gd name="T19" fmla="*/ 59 h 298"/>
                  <a:gd name="T20" fmla="*/ 236 w 344"/>
                  <a:gd name="T21" fmla="*/ 59 h 298"/>
                  <a:gd name="T22" fmla="*/ 190 w 344"/>
                  <a:gd name="T23" fmla="*/ 149 h 298"/>
                  <a:gd name="T24" fmla="*/ 236 w 344"/>
                  <a:gd name="T25" fmla="*/ 240 h 298"/>
                  <a:gd name="T26" fmla="*/ 294 w 344"/>
                  <a:gd name="T27" fmla="*/ 240 h 298"/>
                  <a:gd name="T28" fmla="*/ 294 w 344"/>
                  <a:gd name="T29" fmla="*/ 208 h 298"/>
                  <a:gd name="T30" fmla="*/ 344 w 344"/>
                  <a:gd name="T31" fmla="*/ 253 h 298"/>
                  <a:gd name="T32" fmla="*/ 294 w 344"/>
                  <a:gd name="T33" fmla="*/ 298 h 298"/>
                  <a:gd name="T34" fmla="*/ 294 w 344"/>
                  <a:gd name="T35" fmla="*/ 266 h 298"/>
                  <a:gd name="T36" fmla="*/ 215 w 344"/>
                  <a:gd name="T37" fmla="*/ 266 h 298"/>
                  <a:gd name="T38" fmla="*/ 172 w 344"/>
                  <a:gd name="T39" fmla="*/ 182 h 298"/>
                  <a:gd name="T40" fmla="*/ 129 w 344"/>
                  <a:gd name="T41" fmla="*/ 266 h 298"/>
                  <a:gd name="T42" fmla="*/ 50 w 344"/>
                  <a:gd name="T43" fmla="*/ 266 h 298"/>
                  <a:gd name="T44" fmla="*/ 50 w 344"/>
                  <a:gd name="T45" fmla="*/ 298 h 298"/>
                  <a:gd name="T46" fmla="*/ 0 w 344"/>
                  <a:gd name="T47" fmla="*/ 253 h 298"/>
                  <a:gd name="T48" fmla="*/ 50 w 344"/>
                  <a:gd name="T49" fmla="*/ 208 h 298"/>
                  <a:gd name="T50" fmla="*/ 50 w 344"/>
                  <a:gd name="T51" fmla="*/ 240 h 298"/>
                  <a:gd name="T52" fmla="*/ 104 w 344"/>
                  <a:gd name="T53" fmla="*/ 240 h 298"/>
                  <a:gd name="T54" fmla="*/ 154 w 344"/>
                  <a:gd name="T55" fmla="*/ 149 h 298"/>
                  <a:gd name="T56" fmla="*/ 104 w 344"/>
                  <a:gd name="T57" fmla="*/ 59 h 298"/>
                  <a:gd name="T58" fmla="*/ 50 w 344"/>
                  <a:gd name="T59" fmla="*/ 59 h 298"/>
                  <a:gd name="T60" fmla="*/ 50 w 344"/>
                  <a:gd name="T61" fmla="*/ 91 h 298"/>
                  <a:gd name="T62" fmla="*/ 0 w 344"/>
                  <a:gd name="T63" fmla="*/ 46 h 298"/>
                  <a:gd name="T64" fmla="*/ 50 w 344"/>
                  <a:gd name="T65" fmla="*/ 0 h 29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8"/>
                  <a:gd name="T101" fmla="*/ 344 w 344"/>
                  <a:gd name="T102" fmla="*/ 298 h 29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8">
                    <a:moveTo>
                      <a:pt x="50" y="0"/>
                    </a:moveTo>
                    <a:lnTo>
                      <a:pt x="50" y="36"/>
                    </a:lnTo>
                    <a:lnTo>
                      <a:pt x="129" y="36"/>
                    </a:lnTo>
                    <a:lnTo>
                      <a:pt x="172" y="117"/>
                    </a:lnTo>
                    <a:lnTo>
                      <a:pt x="215" y="36"/>
                    </a:lnTo>
                    <a:lnTo>
                      <a:pt x="294" y="36"/>
                    </a:lnTo>
                    <a:lnTo>
                      <a:pt x="294" y="0"/>
                    </a:lnTo>
                    <a:lnTo>
                      <a:pt x="344" y="46"/>
                    </a:lnTo>
                    <a:lnTo>
                      <a:pt x="294" y="91"/>
                    </a:lnTo>
                    <a:lnTo>
                      <a:pt x="294" y="59"/>
                    </a:lnTo>
                    <a:lnTo>
                      <a:pt x="236" y="59"/>
                    </a:lnTo>
                    <a:lnTo>
                      <a:pt x="190" y="149"/>
                    </a:lnTo>
                    <a:lnTo>
                      <a:pt x="236" y="240"/>
                    </a:lnTo>
                    <a:lnTo>
                      <a:pt x="294" y="240"/>
                    </a:lnTo>
                    <a:lnTo>
                      <a:pt x="294" y="208"/>
                    </a:lnTo>
                    <a:lnTo>
                      <a:pt x="344" y="253"/>
                    </a:lnTo>
                    <a:lnTo>
                      <a:pt x="294" y="298"/>
                    </a:lnTo>
                    <a:lnTo>
                      <a:pt x="294" y="266"/>
                    </a:lnTo>
                    <a:lnTo>
                      <a:pt x="215" y="266"/>
                    </a:lnTo>
                    <a:lnTo>
                      <a:pt x="172" y="182"/>
                    </a:lnTo>
                    <a:lnTo>
                      <a:pt x="129" y="266"/>
                    </a:lnTo>
                    <a:lnTo>
                      <a:pt x="50" y="266"/>
                    </a:lnTo>
                    <a:lnTo>
                      <a:pt x="50" y="298"/>
                    </a:lnTo>
                    <a:lnTo>
                      <a:pt x="0" y="253"/>
                    </a:lnTo>
                    <a:lnTo>
                      <a:pt x="50" y="208"/>
                    </a:lnTo>
                    <a:lnTo>
                      <a:pt x="50" y="240"/>
                    </a:lnTo>
                    <a:lnTo>
                      <a:pt x="104" y="240"/>
                    </a:lnTo>
                    <a:lnTo>
                      <a:pt x="154" y="149"/>
                    </a:lnTo>
                    <a:lnTo>
                      <a:pt x="104" y="59"/>
                    </a:lnTo>
                    <a:lnTo>
                      <a:pt x="50" y="59"/>
                    </a:lnTo>
                    <a:lnTo>
                      <a:pt x="50" y="91"/>
                    </a:lnTo>
                    <a:lnTo>
                      <a:pt x="0" y="46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4" name="Freeform 359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35" name="Freeform 360"/>
              <p:cNvSpPr>
                <a:spLocks noChangeAspect="1"/>
              </p:cNvSpPr>
              <p:nvPr/>
            </p:nvSpPr>
            <p:spPr bwMode="auto">
              <a:xfrm>
                <a:off x="1769" y="3699"/>
                <a:ext cx="344" cy="297"/>
              </a:xfrm>
              <a:custGeom>
                <a:avLst/>
                <a:gdLst>
                  <a:gd name="T0" fmla="*/ 50 w 344"/>
                  <a:gd name="T1" fmla="*/ 0 h 297"/>
                  <a:gd name="T2" fmla="*/ 50 w 344"/>
                  <a:gd name="T3" fmla="*/ 35 h 297"/>
                  <a:gd name="T4" fmla="*/ 129 w 344"/>
                  <a:gd name="T5" fmla="*/ 35 h 297"/>
                  <a:gd name="T6" fmla="*/ 172 w 344"/>
                  <a:gd name="T7" fmla="*/ 116 h 297"/>
                  <a:gd name="T8" fmla="*/ 215 w 344"/>
                  <a:gd name="T9" fmla="*/ 35 h 297"/>
                  <a:gd name="T10" fmla="*/ 294 w 344"/>
                  <a:gd name="T11" fmla="*/ 35 h 297"/>
                  <a:gd name="T12" fmla="*/ 294 w 344"/>
                  <a:gd name="T13" fmla="*/ 0 h 297"/>
                  <a:gd name="T14" fmla="*/ 344 w 344"/>
                  <a:gd name="T15" fmla="*/ 45 h 297"/>
                  <a:gd name="T16" fmla="*/ 294 w 344"/>
                  <a:gd name="T17" fmla="*/ 90 h 297"/>
                  <a:gd name="T18" fmla="*/ 294 w 344"/>
                  <a:gd name="T19" fmla="*/ 58 h 297"/>
                  <a:gd name="T20" fmla="*/ 237 w 344"/>
                  <a:gd name="T21" fmla="*/ 58 h 297"/>
                  <a:gd name="T22" fmla="*/ 190 w 344"/>
                  <a:gd name="T23" fmla="*/ 149 h 297"/>
                  <a:gd name="T24" fmla="*/ 237 w 344"/>
                  <a:gd name="T25" fmla="*/ 239 h 297"/>
                  <a:gd name="T26" fmla="*/ 294 w 344"/>
                  <a:gd name="T27" fmla="*/ 239 h 297"/>
                  <a:gd name="T28" fmla="*/ 294 w 344"/>
                  <a:gd name="T29" fmla="*/ 207 h 297"/>
                  <a:gd name="T30" fmla="*/ 344 w 344"/>
                  <a:gd name="T31" fmla="*/ 252 h 297"/>
                  <a:gd name="T32" fmla="*/ 294 w 344"/>
                  <a:gd name="T33" fmla="*/ 297 h 297"/>
                  <a:gd name="T34" fmla="*/ 294 w 344"/>
                  <a:gd name="T35" fmla="*/ 265 h 297"/>
                  <a:gd name="T36" fmla="*/ 215 w 344"/>
                  <a:gd name="T37" fmla="*/ 265 h 297"/>
                  <a:gd name="T38" fmla="*/ 172 w 344"/>
                  <a:gd name="T39" fmla="*/ 181 h 297"/>
                  <a:gd name="T40" fmla="*/ 129 w 344"/>
                  <a:gd name="T41" fmla="*/ 265 h 297"/>
                  <a:gd name="T42" fmla="*/ 50 w 344"/>
                  <a:gd name="T43" fmla="*/ 265 h 297"/>
                  <a:gd name="T44" fmla="*/ 50 w 344"/>
                  <a:gd name="T45" fmla="*/ 297 h 297"/>
                  <a:gd name="T46" fmla="*/ 0 w 344"/>
                  <a:gd name="T47" fmla="*/ 252 h 297"/>
                  <a:gd name="T48" fmla="*/ 50 w 344"/>
                  <a:gd name="T49" fmla="*/ 207 h 297"/>
                  <a:gd name="T50" fmla="*/ 50 w 344"/>
                  <a:gd name="T51" fmla="*/ 239 h 297"/>
                  <a:gd name="T52" fmla="*/ 104 w 344"/>
                  <a:gd name="T53" fmla="*/ 239 h 297"/>
                  <a:gd name="T54" fmla="*/ 154 w 344"/>
                  <a:gd name="T55" fmla="*/ 149 h 297"/>
                  <a:gd name="T56" fmla="*/ 104 w 344"/>
                  <a:gd name="T57" fmla="*/ 58 h 297"/>
                  <a:gd name="T58" fmla="*/ 50 w 344"/>
                  <a:gd name="T59" fmla="*/ 58 h 297"/>
                  <a:gd name="T60" fmla="*/ 50 w 344"/>
                  <a:gd name="T61" fmla="*/ 90 h 297"/>
                  <a:gd name="T62" fmla="*/ 0 w 344"/>
                  <a:gd name="T63" fmla="*/ 45 h 297"/>
                  <a:gd name="T64" fmla="*/ 50 w 344"/>
                  <a:gd name="T65" fmla="*/ 0 h 29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4"/>
                  <a:gd name="T100" fmla="*/ 0 h 297"/>
                  <a:gd name="T101" fmla="*/ 344 w 344"/>
                  <a:gd name="T102" fmla="*/ 297 h 29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4" h="297">
                    <a:moveTo>
                      <a:pt x="50" y="0"/>
                    </a:moveTo>
                    <a:lnTo>
                      <a:pt x="50" y="35"/>
                    </a:lnTo>
                    <a:lnTo>
                      <a:pt x="129" y="35"/>
                    </a:lnTo>
                    <a:lnTo>
                      <a:pt x="172" y="116"/>
                    </a:lnTo>
                    <a:lnTo>
                      <a:pt x="215" y="35"/>
                    </a:lnTo>
                    <a:lnTo>
                      <a:pt x="294" y="35"/>
                    </a:lnTo>
                    <a:lnTo>
                      <a:pt x="294" y="0"/>
                    </a:lnTo>
                    <a:lnTo>
                      <a:pt x="344" y="45"/>
                    </a:lnTo>
                    <a:lnTo>
                      <a:pt x="294" y="90"/>
                    </a:lnTo>
                    <a:lnTo>
                      <a:pt x="294" y="58"/>
                    </a:lnTo>
                    <a:lnTo>
                      <a:pt x="237" y="58"/>
                    </a:lnTo>
                    <a:lnTo>
                      <a:pt x="190" y="149"/>
                    </a:lnTo>
                    <a:lnTo>
                      <a:pt x="237" y="239"/>
                    </a:lnTo>
                    <a:lnTo>
                      <a:pt x="294" y="239"/>
                    </a:lnTo>
                    <a:lnTo>
                      <a:pt x="294" y="207"/>
                    </a:lnTo>
                    <a:lnTo>
                      <a:pt x="344" y="252"/>
                    </a:lnTo>
                    <a:lnTo>
                      <a:pt x="294" y="297"/>
                    </a:lnTo>
                    <a:lnTo>
                      <a:pt x="294" y="265"/>
                    </a:lnTo>
                    <a:lnTo>
                      <a:pt x="215" y="265"/>
                    </a:lnTo>
                    <a:lnTo>
                      <a:pt x="172" y="181"/>
                    </a:lnTo>
                    <a:lnTo>
                      <a:pt x="129" y="265"/>
                    </a:lnTo>
                    <a:lnTo>
                      <a:pt x="50" y="265"/>
                    </a:lnTo>
                    <a:lnTo>
                      <a:pt x="50" y="297"/>
                    </a:lnTo>
                    <a:lnTo>
                      <a:pt x="0" y="252"/>
                    </a:lnTo>
                    <a:lnTo>
                      <a:pt x="50" y="207"/>
                    </a:lnTo>
                    <a:lnTo>
                      <a:pt x="50" y="239"/>
                    </a:lnTo>
                    <a:lnTo>
                      <a:pt x="104" y="239"/>
                    </a:lnTo>
                    <a:lnTo>
                      <a:pt x="154" y="149"/>
                    </a:lnTo>
                    <a:lnTo>
                      <a:pt x="104" y="58"/>
                    </a:lnTo>
                    <a:lnTo>
                      <a:pt x="50" y="58"/>
                    </a:lnTo>
                    <a:lnTo>
                      <a:pt x="50" y="90"/>
                    </a:lnTo>
                    <a:lnTo>
                      <a:pt x="0" y="45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 sz="1400">
                  <a:latin typeface="Courier New" pitchFamily="49" charset="0"/>
                  <a:cs typeface="Courier New" pitchFamily="49" charset="0"/>
                </a:endParaRPr>
              </a:p>
            </p:txBody>
          </p:sp>
        </p:grpSp>
      </p:grpSp>
      <p:sp>
        <p:nvSpPr>
          <p:cNvPr id="110" name="TextBox 109"/>
          <p:cNvSpPr txBox="1"/>
          <p:nvPr/>
        </p:nvSpPr>
        <p:spPr>
          <a:xfrm>
            <a:off x="4267200" y="2633246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PCEP</a:t>
            </a:r>
            <a:endParaRPr lang="en-GB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886200" y="3810000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PCEP</a:t>
            </a:r>
            <a:endParaRPr lang="en-GB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248400" y="3962400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PCEP</a:t>
            </a:r>
            <a:endParaRPr lang="en-GB" sz="16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5" name="Straight Connector 114"/>
          <p:cNvCxnSpPr>
            <a:stCxn id="110" idx="3"/>
            <a:endCxn id="108" idx="1"/>
          </p:cNvCxnSpPr>
          <p:nvPr/>
        </p:nvCxnSpPr>
        <p:spPr>
          <a:xfrm flipV="1">
            <a:off x="4945591" y="1905000"/>
            <a:ext cx="1302809" cy="89752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Content Placeholder 5"/>
          <p:cNvSpPr txBox="1">
            <a:spLocks/>
          </p:cNvSpPr>
          <p:nvPr/>
        </p:nvSpPr>
        <p:spPr>
          <a:xfrm>
            <a:off x="6248400" y="152400"/>
            <a:ext cx="2743200" cy="3505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route offers can be in the form of sparse multi-domain EROs + cost + price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route prices computed according to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-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constraints specified by PCC: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end points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1200" dirty="0" err="1" smtClean="0">
                <a:latin typeface="Courier New" pitchFamily="49" charset="0"/>
                <a:cs typeface="Courier New" pitchFamily="49" charset="0"/>
              </a:rPr>
              <a:t>bw</a:t>
            </a:r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other metrics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load balancing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-"/>
            </a:pPr>
            <a:r>
              <a:rPr lang="en-GB" sz="1200" dirty="0" smtClean="0">
                <a:latin typeface="Courier New" pitchFamily="49" charset="0"/>
                <a:cs typeface="Courier New" pitchFamily="49" charset="0"/>
              </a:rPr>
              <a:t>PCE policies (ref. RFC5394)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Route price vs. route cost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b="1" dirty="0" smtClean="0"/>
              <a:t>Route cost(s)/metric(s)</a:t>
            </a:r>
            <a:r>
              <a:rPr lang="en-GB" dirty="0" smtClean="0"/>
              <a:t> := Traffic Engineering indicators used</a:t>
            </a:r>
          </a:p>
          <a:p>
            <a:pPr>
              <a:buNone/>
            </a:pPr>
            <a:r>
              <a:rPr lang="en-GB" dirty="0" smtClean="0"/>
              <a:t>                           by the </a:t>
            </a:r>
            <a:r>
              <a:rPr lang="en-GB" dirty="0" smtClean="0">
                <a:solidFill>
                  <a:srgbClr val="FF0000"/>
                </a:solidFill>
              </a:rPr>
              <a:t>network administrator </a:t>
            </a:r>
            <a:r>
              <a:rPr lang="en-GB" dirty="0" smtClean="0"/>
              <a:t>(carrier) to </a:t>
            </a:r>
          </a:p>
          <a:p>
            <a:pPr>
              <a:buNone/>
            </a:pPr>
            <a:r>
              <a:rPr lang="en-GB" dirty="0" smtClean="0"/>
              <a:t>                           optimize the usage of its </a:t>
            </a:r>
            <a:r>
              <a:rPr lang="en-GB" dirty="0" smtClean="0">
                <a:solidFill>
                  <a:srgbClr val="FF0000"/>
                </a:solidFill>
              </a:rPr>
              <a:t>network 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                           resources</a:t>
            </a:r>
            <a:endParaRPr lang="en-GB" dirty="0" smtClean="0"/>
          </a:p>
          <a:p>
            <a:pPr lvl="1"/>
            <a:r>
              <a:rPr lang="en-GB" sz="2000" dirty="0" smtClean="0"/>
              <a:t>1  IGP metric[</a:t>
            </a:r>
            <a:r>
              <a:rPr lang="en-GB" sz="2000" dirty="0" smtClean="0">
                <a:hlinkClick r:id="rId2"/>
              </a:rPr>
              <a:t>RFC5440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2  TE metric[</a:t>
            </a:r>
            <a:r>
              <a:rPr lang="en-GB" sz="2000" dirty="0" smtClean="0">
                <a:hlinkClick r:id="rId2"/>
              </a:rPr>
              <a:t>RFC5440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3  Hop Counts[</a:t>
            </a:r>
            <a:r>
              <a:rPr lang="en-GB" sz="2000" dirty="0" smtClean="0">
                <a:hlinkClick r:id="rId2"/>
              </a:rPr>
              <a:t>RFC5440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4  Aggregate bandwidth consumption[</a:t>
            </a:r>
            <a:r>
              <a:rPr lang="en-GB" sz="2000" dirty="0" smtClean="0">
                <a:hlinkClick r:id="rId3"/>
              </a:rPr>
              <a:t>RFC5541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5  Load of the most loaded link[</a:t>
            </a:r>
            <a:r>
              <a:rPr lang="en-GB" sz="2000" dirty="0" smtClean="0">
                <a:hlinkClick r:id="rId3"/>
              </a:rPr>
              <a:t>RFC5541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6  Cumulative IGP cost[</a:t>
            </a:r>
            <a:r>
              <a:rPr lang="en-GB" sz="2000" dirty="0" smtClean="0">
                <a:hlinkClick r:id="rId3"/>
              </a:rPr>
              <a:t>RFC5541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7  Cumulative TE cost[</a:t>
            </a:r>
            <a:r>
              <a:rPr lang="en-GB" sz="2000" dirty="0" smtClean="0">
                <a:hlinkClick r:id="rId3"/>
              </a:rPr>
              <a:t>RFC5541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8  P2MP IGP metric[</a:t>
            </a:r>
            <a:r>
              <a:rPr lang="en-GB" sz="2000" dirty="0" smtClean="0">
                <a:hlinkClick r:id="rId4"/>
              </a:rPr>
              <a:t>RFC6006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9  P2MP TE metric[</a:t>
            </a:r>
            <a:r>
              <a:rPr lang="en-GB" sz="2000" dirty="0" smtClean="0">
                <a:hlinkClick r:id="rId4"/>
              </a:rPr>
              <a:t>RFC6006</a:t>
            </a:r>
            <a:r>
              <a:rPr lang="en-GB" sz="2000" dirty="0" smtClean="0"/>
              <a:t>]</a:t>
            </a:r>
          </a:p>
          <a:p>
            <a:pPr lvl="1"/>
            <a:r>
              <a:rPr lang="en-GB" sz="2000" dirty="0" smtClean="0"/>
              <a:t>10 P2MP hop count metric[</a:t>
            </a:r>
            <a:r>
              <a:rPr lang="en-GB" sz="2000" dirty="0" smtClean="0">
                <a:hlinkClick r:id="rId4"/>
              </a:rPr>
              <a:t>RFC6006</a:t>
            </a:r>
            <a:r>
              <a:rPr lang="en-GB" sz="2000" dirty="0" smtClean="0"/>
              <a:t>]</a:t>
            </a:r>
          </a:p>
          <a:p>
            <a:pPr lvl="1"/>
            <a:r>
              <a:rPr lang="en-US" sz="2000" dirty="0" smtClean="0"/>
              <a:t>...</a:t>
            </a:r>
            <a:endParaRPr lang="en-GB" sz="2000" dirty="0" smtClean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Route price</a:t>
            </a:r>
            <a:r>
              <a:rPr lang="en-GB" dirty="0" smtClean="0"/>
              <a:t> := EUR/$$</a:t>
            </a:r>
          </a:p>
          <a:p>
            <a:pPr>
              <a:buNone/>
            </a:pPr>
            <a:r>
              <a:rPr lang="en-GB" dirty="0" smtClean="0"/>
              <a:t>               refers to the </a:t>
            </a:r>
            <a:r>
              <a:rPr lang="en-GB" dirty="0" smtClean="0">
                <a:solidFill>
                  <a:srgbClr val="FF0000"/>
                </a:solidFill>
              </a:rPr>
              <a:t>customer-supplier interaction </a:t>
            </a:r>
            <a:r>
              <a:rPr lang="en-GB" dirty="0" smtClean="0"/>
              <a:t>at the</a:t>
            </a:r>
          </a:p>
          <a:p>
            <a:pPr>
              <a:buNone/>
            </a:pPr>
            <a:r>
              <a:rPr lang="en-GB" dirty="0" smtClean="0"/>
              <a:t>               business level for offering, negotiating and,               </a:t>
            </a:r>
          </a:p>
          <a:p>
            <a:pPr>
              <a:buNone/>
            </a:pPr>
            <a:r>
              <a:rPr lang="en-GB" dirty="0" smtClean="0"/>
              <a:t>               eventually, instantiating a network connectivity \</a:t>
            </a:r>
          </a:p>
          <a:p>
            <a:pPr>
              <a:buNone/>
            </a:pPr>
            <a:r>
              <a:rPr lang="en-GB" dirty="0" smtClean="0"/>
              <a:t>               service (e.g. a [G]MPLS LSP)</a:t>
            </a:r>
          </a:p>
          <a:p>
            <a:pPr lvl="1"/>
            <a:r>
              <a:rPr lang="en-GB" sz="2000" dirty="0" smtClean="0"/>
              <a:t>depends on strategic factors</a:t>
            </a:r>
          </a:p>
          <a:p>
            <a:pPr lvl="1"/>
            <a:r>
              <a:rPr lang="en-GB" sz="2000" dirty="0" smtClean="0"/>
              <a:t>depends on the ingress/egress interfaces/PoPs</a:t>
            </a:r>
          </a:p>
          <a:p>
            <a:pPr lvl="1"/>
            <a:r>
              <a:rPr lang="en-GB" sz="2000" dirty="0" smtClean="0"/>
              <a:t>influenced by the amount of mobilized network resources (route)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PCEP RP Object extension	</a:t>
            </a:r>
          </a:p>
        </p:txBody>
      </p:sp>
      <p:sp>
        <p:nvSpPr>
          <p:cNvPr id="13319" name="Rettangolo 8"/>
          <p:cNvSpPr>
            <a:spLocks noChangeArrowheads="1"/>
          </p:cNvSpPr>
          <p:nvPr/>
        </p:nvSpPr>
        <p:spPr bwMode="auto">
          <a:xfrm>
            <a:off x="1371600" y="1447800"/>
            <a:ext cx="228600" cy="381000"/>
          </a:xfrm>
          <a:prstGeom prst="rect">
            <a:avLst/>
          </a:prstGeom>
          <a:solidFill>
            <a:srgbClr val="FFFF00">
              <a:alpha val="32156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lIns="108000" tIns="108000" rIns="108000" bIns="108000" anchor="ctr"/>
          <a:lstStyle/>
          <a:p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1300" dirty="0" smtClean="0"/>
              <a:t>     0                   1                   2                   3</a:t>
            </a:r>
          </a:p>
          <a:p>
            <a:pPr>
              <a:buNone/>
            </a:pPr>
            <a:r>
              <a:rPr lang="en-GB" sz="1300" dirty="0" smtClean="0"/>
              <a:t>     0 1 2 3 4 5 6 7 8 9 0 1 2 3 4 5 6 7 8 9 0 1 2 3 4 5 6 7 8 9 0 1</a:t>
            </a:r>
          </a:p>
          <a:p>
            <a:pPr>
              <a:buNone/>
            </a:pPr>
            <a:r>
              <a:rPr lang="en-GB" sz="1300" dirty="0" smtClean="0"/>
              <a:t>    +-+-+-+-+-+-+-+-+-+-+-+-+-+-+-+-+-+-+-+-+-+-+-+-+-+-+-+-+-+-+-+-+</a:t>
            </a:r>
          </a:p>
          <a:p>
            <a:pPr>
              <a:buNone/>
            </a:pPr>
            <a:r>
              <a:rPr lang="en-GB" sz="1300" dirty="0" smtClean="0"/>
              <a:t>    |   |P|                    Flags                    |O|B|R| </a:t>
            </a:r>
            <a:r>
              <a:rPr lang="en-GB" sz="1300" dirty="0" err="1" smtClean="0"/>
              <a:t>Pri</a:t>
            </a:r>
            <a:r>
              <a:rPr lang="en-GB" sz="1300" dirty="0" smtClean="0"/>
              <a:t> |</a:t>
            </a:r>
          </a:p>
          <a:p>
            <a:pPr>
              <a:buNone/>
            </a:pPr>
            <a:r>
              <a:rPr lang="en-GB" sz="1300" dirty="0" smtClean="0"/>
              <a:t>    +-+-+-+-+-+-+-+-+-+-+-+-+-+-+-+-+-+-+-+-+-+-+-+-+-+-+-+-+-+-+-+-+</a:t>
            </a:r>
          </a:p>
          <a:p>
            <a:pPr>
              <a:buNone/>
            </a:pPr>
            <a:r>
              <a:rPr lang="en-GB" sz="1300" dirty="0" smtClean="0"/>
              <a:t>    |                        Request-ID-number                      |</a:t>
            </a:r>
          </a:p>
          <a:p>
            <a:pPr>
              <a:buNone/>
            </a:pPr>
            <a:r>
              <a:rPr lang="en-GB" sz="1300" dirty="0" smtClean="0"/>
              <a:t>    +-+-+-+-+-+-+-+-+-+-+-+-+-+-+-+-+-+-+-+-+-+-+-+-+-+-+-+-+-+-+-+-+</a:t>
            </a:r>
          </a:p>
          <a:p>
            <a:pPr>
              <a:buNone/>
            </a:pPr>
            <a:r>
              <a:rPr lang="en-GB" sz="1300" dirty="0" smtClean="0"/>
              <a:t>    |                                                               |</a:t>
            </a:r>
          </a:p>
          <a:p>
            <a:pPr>
              <a:buNone/>
            </a:pPr>
            <a:r>
              <a:rPr lang="en-GB" sz="1300" dirty="0" smtClean="0"/>
              <a:t>    //                      Optional TLVs                          //</a:t>
            </a:r>
          </a:p>
          <a:p>
            <a:pPr>
              <a:buNone/>
            </a:pPr>
            <a:r>
              <a:rPr lang="en-GB" sz="1300" dirty="0" smtClean="0"/>
              <a:t>    |                                                               |</a:t>
            </a:r>
          </a:p>
          <a:p>
            <a:pPr>
              <a:buNone/>
            </a:pPr>
            <a:r>
              <a:rPr lang="en-GB" sz="1300" dirty="0" smtClean="0"/>
              <a:t>    +-+-+-+-+-+-+-+-+-+-+-+-+-+-+-+-+-+-+-+-+-+-+-+-+-+-+-+-+-+-+-+-+</a:t>
            </a:r>
          </a:p>
          <a:p>
            <a:endParaRPr lang="en-GB" sz="1300" dirty="0" smtClean="0"/>
          </a:p>
          <a:p>
            <a:r>
              <a:rPr lang="en-GB" sz="1300" dirty="0" smtClean="0"/>
              <a:t>1 bit in RP object (</a:t>
            </a:r>
            <a:r>
              <a:rPr lang="en-GB" sz="1300" b="1" dirty="0" smtClean="0"/>
              <a:t>Price Request bit</a:t>
            </a:r>
            <a:r>
              <a:rPr lang="en-GB" sz="1300" dirty="0" smtClean="0"/>
              <a:t>)</a:t>
            </a:r>
          </a:p>
          <a:p>
            <a:pPr lvl="1"/>
            <a:r>
              <a:rPr lang="en-GB" sz="1300" dirty="0" smtClean="0"/>
              <a:t>PCC to set P-bit in case of route offer computation</a:t>
            </a:r>
          </a:p>
          <a:p>
            <a:pPr lvl="1"/>
            <a:r>
              <a:rPr lang="en-GB" sz="1300" dirty="0" smtClean="0"/>
              <a:t>When P-bit is set, the PCE computes a set of route offers</a:t>
            </a:r>
          </a:p>
          <a:p>
            <a:endParaRPr lang="en-GB" sz="1300" dirty="0" smtClean="0"/>
          </a:p>
          <a:p>
            <a:r>
              <a:rPr lang="en-GB" sz="1300" dirty="0" smtClean="0"/>
              <a:t>A </a:t>
            </a:r>
            <a:r>
              <a:rPr lang="en-GB" sz="1300" dirty="0" err="1" smtClean="0"/>
              <a:t>PCErr</a:t>
            </a:r>
            <a:r>
              <a:rPr lang="en-GB" sz="1300" dirty="0" smtClean="0"/>
              <a:t> message with Error-Type "Capability not supported“ sent back to PCC if PCE does not support 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PRICE-INFO Object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dirty="0" smtClean="0"/>
              <a:t>      0                   1                   2                   3</a:t>
            </a:r>
          </a:p>
          <a:p>
            <a:pPr>
              <a:buNone/>
            </a:pPr>
            <a:r>
              <a:rPr lang="en-GB" dirty="0" smtClean="0"/>
              <a:t>      0 1 2 3 4 5 6 7 8 9 0 1 2 3 4 5 6 7 8 9 0 1 2 3 4 5 6 7 8 9 0 1</a:t>
            </a:r>
          </a:p>
          <a:p>
            <a:pPr>
              <a:buNone/>
            </a:pPr>
            <a:r>
              <a:rPr lang="en-GB" dirty="0" smtClean="0"/>
              <a:t>     +-+-+-+-+-+-+-+-+-+-+-+-+-+-+-+-+-+-+-+-+-+-+-+-+-+-+-+-+-+-+-+-+</a:t>
            </a:r>
          </a:p>
          <a:p>
            <a:pPr>
              <a:buNone/>
            </a:pPr>
            <a:r>
              <a:rPr lang="en-GB" dirty="0" smtClean="0"/>
              <a:t>     |  </a:t>
            </a:r>
            <a:r>
              <a:rPr lang="en-GB" dirty="0" err="1" smtClean="0"/>
              <a:t>priceModel</a:t>
            </a:r>
            <a:r>
              <a:rPr lang="en-GB" dirty="0" smtClean="0"/>
              <a:t>   |                </a:t>
            </a:r>
            <a:r>
              <a:rPr lang="en-GB" dirty="0" err="1" smtClean="0"/>
              <a:t>currencyType</a:t>
            </a:r>
            <a:r>
              <a:rPr lang="en-GB" dirty="0" smtClean="0"/>
              <a:t>                   |</a:t>
            </a:r>
          </a:p>
          <a:p>
            <a:pPr>
              <a:buNone/>
            </a:pPr>
            <a:r>
              <a:rPr lang="en-GB" dirty="0" smtClean="0"/>
              <a:t>     +-+-+-+-+-+-+-+-+-+-+-+-+-+-+-+-+-+-+-+-+-+-+-+-+-+-+-+-+-+-+-+-+</a:t>
            </a:r>
          </a:p>
          <a:p>
            <a:pPr>
              <a:buNone/>
            </a:pPr>
            <a:r>
              <a:rPr lang="en-GB" dirty="0" smtClean="0"/>
              <a:t>     |</a:t>
            </a:r>
            <a:r>
              <a:rPr lang="en-GB" dirty="0" err="1" smtClean="0"/>
              <a:t>priceUnitTime</a:t>
            </a:r>
            <a:r>
              <a:rPr lang="en-GB" dirty="0" smtClean="0"/>
              <a:t>  |</a:t>
            </a:r>
            <a:r>
              <a:rPr lang="en-GB" dirty="0" err="1" smtClean="0"/>
              <a:t>priceUnitData</a:t>
            </a:r>
            <a:r>
              <a:rPr lang="en-GB" dirty="0" smtClean="0"/>
              <a:t>  | </a:t>
            </a:r>
            <a:r>
              <a:rPr lang="en-GB" dirty="0" err="1" smtClean="0"/>
              <a:t>capUnitTime</a:t>
            </a:r>
            <a:r>
              <a:rPr lang="en-GB" dirty="0" smtClean="0"/>
              <a:t>   |  </a:t>
            </a:r>
            <a:r>
              <a:rPr lang="en-GB" dirty="0" err="1" smtClean="0"/>
              <a:t>capUnitData</a:t>
            </a:r>
            <a:r>
              <a:rPr lang="en-GB" dirty="0" smtClean="0"/>
              <a:t>  |</a:t>
            </a:r>
          </a:p>
          <a:p>
            <a:pPr>
              <a:buNone/>
            </a:pPr>
            <a:r>
              <a:rPr lang="en-GB" dirty="0" smtClean="0"/>
              <a:t>     +-+-+-+-+-+-+-+-+-+-+-+-+-+-+-+-+-+-+-+-+-+-+-+-+-+-+-+-+-+-+-+-+</a:t>
            </a:r>
          </a:p>
          <a:p>
            <a:pPr>
              <a:buNone/>
            </a:pPr>
            <a:r>
              <a:rPr lang="en-GB" dirty="0" smtClean="0"/>
              <a:t>     |                           </a:t>
            </a:r>
            <a:r>
              <a:rPr lang="en-GB" dirty="0" err="1" smtClean="0"/>
              <a:t>priceValue</a:t>
            </a:r>
            <a:r>
              <a:rPr lang="en-GB" dirty="0" smtClean="0"/>
              <a:t>                          |</a:t>
            </a:r>
          </a:p>
          <a:p>
            <a:pPr>
              <a:buNone/>
            </a:pPr>
            <a:r>
              <a:rPr lang="en-GB" dirty="0" smtClean="0"/>
              <a:t>     +-+-+-+-+-+-+-+-+-+-+-+-+-+-+-+-+-+-+-+-+-+-+-+-+-+-+-+-+-+-+-+-+</a:t>
            </a:r>
          </a:p>
          <a:p>
            <a:pPr>
              <a:buNone/>
            </a:pPr>
            <a:r>
              <a:rPr lang="en-GB" dirty="0" smtClean="0"/>
              <a:t>     |                            </a:t>
            </a:r>
            <a:r>
              <a:rPr lang="en-GB" dirty="0" err="1" smtClean="0"/>
              <a:t>capValue</a:t>
            </a:r>
            <a:r>
              <a:rPr lang="en-GB" dirty="0" smtClean="0"/>
              <a:t>                           |</a:t>
            </a:r>
          </a:p>
          <a:p>
            <a:pPr>
              <a:buNone/>
            </a:pPr>
            <a:r>
              <a:rPr lang="en-GB" dirty="0" smtClean="0"/>
              <a:t>     +-+-+-+-+-+-+-+-+-+-+-+-+-+-+-+-+-+-+-+-+-+-+-+-+-+-+-+-+-+-+-+-+</a:t>
            </a:r>
          </a:p>
          <a:p>
            <a:r>
              <a:rPr lang="en-GB" b="1" dirty="0" err="1" smtClean="0"/>
              <a:t>priceModel</a:t>
            </a:r>
            <a:r>
              <a:rPr lang="en-GB" dirty="0" smtClean="0"/>
              <a:t> (8 bits): Pay-as-you-go | Flat</a:t>
            </a:r>
          </a:p>
          <a:p>
            <a:r>
              <a:rPr lang="en-GB" b="1" dirty="0" err="1" smtClean="0"/>
              <a:t>currencyType</a:t>
            </a:r>
            <a:r>
              <a:rPr lang="en-GB" dirty="0" smtClean="0"/>
              <a:t> (24 bits): ISO-4217 currency name (e.g.  EUR, USD, etc.)</a:t>
            </a:r>
          </a:p>
          <a:p>
            <a:r>
              <a:rPr lang="en-GB" b="1" dirty="0" err="1" smtClean="0"/>
              <a:t>priceUnitTime</a:t>
            </a:r>
            <a:r>
              <a:rPr lang="en-GB" dirty="0" smtClean="0"/>
              <a:t> (8 bits): time interval for a unitary price value (mins | hours| </a:t>
            </a:r>
          </a:p>
          <a:p>
            <a:pPr>
              <a:buNone/>
            </a:pPr>
            <a:r>
              <a:rPr lang="en-GB" dirty="0" smtClean="0"/>
              <a:t>                           day | week | month | year )</a:t>
            </a:r>
          </a:p>
          <a:p>
            <a:r>
              <a:rPr lang="en-GB" b="1" dirty="0" err="1" smtClean="0"/>
              <a:t>priceUnitData</a:t>
            </a:r>
            <a:r>
              <a:rPr lang="en-GB" dirty="0" smtClean="0"/>
              <a:t> (8 bits): data volume for a unitary price value (KB|MB|GB|TB)</a:t>
            </a:r>
          </a:p>
          <a:p>
            <a:r>
              <a:rPr lang="en-GB" b="1" dirty="0" err="1" smtClean="0"/>
              <a:t>priceValue</a:t>
            </a:r>
            <a:r>
              <a:rPr lang="en-GB" dirty="0" smtClean="0"/>
              <a:t> (32 bits): value of the price</a:t>
            </a:r>
          </a:p>
          <a:p>
            <a:endParaRPr lang="en-GB" dirty="0" smtClean="0"/>
          </a:p>
          <a:p>
            <a:r>
              <a:rPr lang="en-GB" b="1" dirty="0" err="1" smtClean="0"/>
              <a:t>capUnitTime</a:t>
            </a:r>
            <a:r>
              <a:rPr lang="en-GB" dirty="0" smtClean="0"/>
              <a:t> (8 bits): time unit used to express the Cap Value (same as per </a:t>
            </a:r>
          </a:p>
          <a:p>
            <a:pPr>
              <a:buNone/>
            </a:pPr>
            <a:r>
              <a:rPr lang="en-GB" dirty="0" smtClean="0"/>
              <a:t>                         </a:t>
            </a:r>
            <a:r>
              <a:rPr lang="en-GB" dirty="0" err="1" smtClean="0"/>
              <a:t>priceUnitTime</a:t>
            </a:r>
            <a:r>
              <a:rPr lang="en-GB" dirty="0" smtClean="0"/>
              <a:t>)</a:t>
            </a:r>
          </a:p>
          <a:p>
            <a:r>
              <a:rPr lang="en-GB" b="1" dirty="0" err="1" smtClean="0"/>
              <a:t>capUnitData</a:t>
            </a:r>
            <a:r>
              <a:rPr lang="en-GB" dirty="0" smtClean="0"/>
              <a:t> (8 bits): data volume unit used to express the Cap Value (same as </a:t>
            </a:r>
          </a:p>
          <a:p>
            <a:pPr>
              <a:buNone/>
            </a:pPr>
            <a:r>
              <a:rPr lang="en-GB" dirty="0" smtClean="0"/>
              <a:t>                          per </a:t>
            </a:r>
            <a:r>
              <a:rPr lang="en-GB" dirty="0" err="1" smtClean="0"/>
              <a:t>priceUnitData</a:t>
            </a:r>
            <a:r>
              <a:rPr lang="en-GB" dirty="0" smtClean="0"/>
              <a:t>)</a:t>
            </a:r>
          </a:p>
          <a:p>
            <a:r>
              <a:rPr lang="en-GB" b="1" dirty="0" err="1" smtClean="0"/>
              <a:t>capValue</a:t>
            </a:r>
            <a:r>
              <a:rPr lang="en-GB" dirty="0" smtClean="0"/>
              <a:t> (32 bits): upper bound for this service offer (e.g. max data volume </a:t>
            </a:r>
          </a:p>
          <a:p>
            <a:pPr>
              <a:buNone/>
            </a:pPr>
            <a:r>
              <a:rPr lang="en-GB" dirty="0" smtClean="0"/>
              <a:t>                       or time length for which the given offer is valid at the </a:t>
            </a:r>
          </a:p>
          <a:p>
            <a:pPr>
              <a:buNone/>
            </a:pPr>
            <a:r>
              <a:rPr lang="en-GB" dirty="0" smtClean="0"/>
              <a:t>                       specified price)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PRICE-INFO Object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dirty="0" smtClean="0"/>
              <a:t>&lt;</a:t>
            </a:r>
            <a:r>
              <a:rPr lang="en-GB" dirty="0" err="1" smtClean="0"/>
              <a:t>PCRep</a:t>
            </a:r>
            <a:r>
              <a:rPr lang="en-GB" dirty="0" smtClean="0"/>
              <a:t> Message&gt; ::= &lt;Common Header&gt;</a:t>
            </a:r>
          </a:p>
          <a:p>
            <a:pPr>
              <a:buNone/>
            </a:pPr>
            <a:r>
              <a:rPr lang="en-GB" dirty="0" smtClean="0"/>
              <a:t>                     &lt;response-list&gt;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&lt;response-list&gt;::=&lt;response&gt;[&lt;response-list&gt;]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&lt;response&gt;::= &lt;RP&gt;</a:t>
            </a:r>
          </a:p>
          <a:p>
            <a:pPr>
              <a:buNone/>
            </a:pPr>
            <a:r>
              <a:rPr lang="en-GB" dirty="0" smtClean="0"/>
              <a:t>              [&lt;NO-PATH&gt;]</a:t>
            </a:r>
          </a:p>
          <a:p>
            <a:pPr>
              <a:buNone/>
            </a:pPr>
            <a:r>
              <a:rPr lang="en-GB" dirty="0" smtClean="0"/>
              <a:t>              [&lt;attribute-list&gt;]</a:t>
            </a:r>
          </a:p>
          <a:p>
            <a:pPr>
              <a:buNone/>
            </a:pPr>
            <a:r>
              <a:rPr lang="en-GB" dirty="0" smtClean="0"/>
              <a:t>              [&lt;path-list&gt;]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&lt;path-list&gt;::=&lt;path&gt;[&lt;path-list&gt;]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&lt;path&gt;::= &lt;ERO&gt;&lt;attribute-list&gt;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&lt;attribute-list&gt;::= [&lt;price-info-list&gt;]</a:t>
            </a:r>
          </a:p>
          <a:p>
            <a:pPr>
              <a:buNone/>
            </a:pPr>
            <a:r>
              <a:rPr lang="en-GB" dirty="0" smtClean="0"/>
              <a:t>                    [&lt;LSPA&gt;]</a:t>
            </a:r>
          </a:p>
          <a:p>
            <a:pPr>
              <a:buNone/>
            </a:pPr>
            <a:r>
              <a:rPr lang="en-GB" dirty="0" smtClean="0"/>
              <a:t>                    [&lt;BANDWIDTH&gt;]</a:t>
            </a:r>
          </a:p>
          <a:p>
            <a:pPr>
              <a:buNone/>
            </a:pPr>
            <a:r>
              <a:rPr lang="en-GB" dirty="0" smtClean="0"/>
              <a:t>                    [&lt;metric-list&gt;]</a:t>
            </a:r>
          </a:p>
          <a:p>
            <a:pPr>
              <a:buNone/>
            </a:pPr>
            <a:r>
              <a:rPr lang="en-GB" dirty="0" smtClean="0"/>
              <a:t>                    [&lt;IRO&gt;]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&lt;metric-list&gt;::=&lt;METRIC&gt;[&lt;metric-list&gt;]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mtClean="0"/>
              <a:t>&lt;price-info-list</a:t>
            </a:r>
            <a:r>
              <a:rPr lang="en-GB" dirty="0" smtClean="0"/>
              <a:t>&gt;::=&lt;PRICE-INFO&gt;[price-info-list]</a:t>
            </a:r>
          </a:p>
        </p:txBody>
      </p:sp>
      <p:sp>
        <p:nvSpPr>
          <p:cNvPr id="7" name="Rettangolo 8"/>
          <p:cNvSpPr>
            <a:spLocks noChangeArrowheads="1"/>
          </p:cNvSpPr>
          <p:nvPr/>
        </p:nvSpPr>
        <p:spPr bwMode="auto">
          <a:xfrm>
            <a:off x="2514600" y="3962400"/>
            <a:ext cx="1905000" cy="304800"/>
          </a:xfrm>
          <a:prstGeom prst="rect">
            <a:avLst/>
          </a:prstGeom>
          <a:solidFill>
            <a:srgbClr val="FFFF00">
              <a:alpha val="32156"/>
            </a:srgbClr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lIns="108000" tIns="108000" rIns="108000" bIns="108000" anchor="ctr"/>
          <a:lstStyle/>
          <a:p>
            <a:endParaRPr lang="en-GB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791200" y="1219200"/>
            <a:ext cx="3200400" cy="472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successful route offers computation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 least 1 PRICE-INFO object per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PCRep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msg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(if P-bit is set in RP)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multiple PRICE-INFO objects when more than one route offer is identified by the PCE for the same service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All the PRICE-INFO objects carried in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a path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refer to the same ERO computed by the PCE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 case of unsuccessful route offers computation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NO-PATH object is included as for standard path computation procedure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Continue collecting feedbacks </a:t>
            </a:r>
          </a:p>
          <a:p>
            <a:pPr lvl="1"/>
            <a:r>
              <a:rPr lang="en-US" dirty="0" smtClean="0"/>
              <a:t>this meeting, the mailing list, etc.</a:t>
            </a:r>
          </a:p>
          <a:p>
            <a:pPr lvl="1"/>
            <a:r>
              <a:rPr lang="en-US" dirty="0" smtClean="0"/>
              <a:t>some just received via email </a:t>
            </a:r>
          </a:p>
          <a:p>
            <a:r>
              <a:rPr lang="en-US" dirty="0" smtClean="0"/>
              <a:t>Refine the document</a:t>
            </a:r>
          </a:p>
          <a:p>
            <a:pPr lvl="1"/>
            <a:r>
              <a:rPr lang="en-US" dirty="0" smtClean="0"/>
              <a:t>PRICE_INFO field as TLV?</a:t>
            </a:r>
          </a:p>
          <a:p>
            <a:pPr lvl="2"/>
            <a:r>
              <a:rPr lang="en-US" dirty="0" smtClean="0"/>
              <a:t>min bits allocated with current format</a:t>
            </a:r>
          </a:p>
          <a:p>
            <a:pPr lvl="2"/>
            <a:r>
              <a:rPr lang="en-US" dirty="0" smtClean="0"/>
              <a:t>More overhead with TLVs, but a more flexible / extensible object (e.g. express more caps)</a:t>
            </a:r>
          </a:p>
          <a:p>
            <a:pPr lvl="1"/>
            <a:r>
              <a:rPr lang="en-US" dirty="0" smtClean="0"/>
              <a:t>Discuss any framework convergence with </a:t>
            </a:r>
          </a:p>
          <a:p>
            <a:pPr lvl="2"/>
            <a:r>
              <a:rPr lang="en-US" dirty="0" err="1" smtClean="0"/>
              <a:t>pce</a:t>
            </a:r>
            <a:r>
              <a:rPr lang="en-US" dirty="0" smtClean="0"/>
              <a:t>-hierarchy-</a:t>
            </a:r>
            <a:r>
              <a:rPr lang="en-US" dirty="0" err="1" smtClean="0"/>
              <a:t>fwk</a:t>
            </a:r>
            <a:endParaRPr lang="en-US" dirty="0" smtClean="0"/>
          </a:p>
          <a:p>
            <a:pPr lvl="2"/>
            <a:r>
              <a:rPr lang="en-US" dirty="0" smtClean="0"/>
              <a:t>Service-awareness metrics work (delay, jitter, etc.)</a:t>
            </a:r>
          </a:p>
          <a:p>
            <a:pPr lvl="2"/>
            <a:r>
              <a:rPr lang="en-US" dirty="0" err="1" smtClean="0"/>
              <a:t>Stateful</a:t>
            </a:r>
            <a:r>
              <a:rPr lang="en-US" dirty="0" smtClean="0"/>
              <a:t> PCE</a:t>
            </a:r>
          </a:p>
          <a:p>
            <a:r>
              <a:rPr lang="en-US" dirty="0" smtClean="0"/>
              <a:t>Find consensus towards progressing to WG I-D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885</Words>
  <Application>Microsoft Office PowerPoint</Application>
  <PresentationFormat>On-screen Show (4:3)</PresentationFormat>
  <Paragraphs>155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PCEP extensions for the computation of route offers with price  draft-carrozzo-pce-pcep-route-price-00</vt:lpstr>
      <vt:lpstr>Network Service &amp; Business Plane </vt:lpstr>
      <vt:lpstr>Service PCE &amp; NSBP</vt:lpstr>
      <vt:lpstr>Route price vs. route cost</vt:lpstr>
      <vt:lpstr>PCEP RP Object extension </vt:lpstr>
      <vt:lpstr>PRICE-INFO Object</vt:lpstr>
      <vt:lpstr>PRICE-INFO Object </vt:lpstr>
      <vt:lpstr>Next steps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PCEP extensions for the computation of route offers with price  draft-carrozzo-pce-pcep-route-price-00</dc:title>
  <dc:creator/>
  <cp:lastModifiedBy>Gino Carrozzo</cp:lastModifiedBy>
  <cp:revision>27</cp:revision>
  <dcterms:created xsi:type="dcterms:W3CDTF">2006-08-16T00:00:00Z</dcterms:created>
  <dcterms:modified xsi:type="dcterms:W3CDTF">2012-03-27T09:29:57Z</dcterms:modified>
</cp:coreProperties>
</file>