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349" r:id="rId2"/>
    <p:sldId id="348" r:id="rId3"/>
    <p:sldId id="350" r:id="rId4"/>
    <p:sldId id="346" r:id="rId5"/>
    <p:sldId id="354" r:id="rId6"/>
    <p:sldId id="347" r:id="rId7"/>
    <p:sldId id="355" r:id="rId8"/>
    <p:sldId id="352" r:id="rId9"/>
    <p:sldId id="353" r:id="rId10"/>
    <p:sldId id="330" r:id="rId11"/>
    <p:sldId id="331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pitchFamily="-1" charset="0"/>
        <a:ea typeface="ヒラギノ角ゴ ProN W3" pitchFamily="-1" charset="-128"/>
        <a:cs typeface="+mn-cs"/>
        <a:sym typeface="Gill Sans" pitchFamily="-1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AD1E8"/>
    <a:srgbClr val="CCCC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7010" autoAdjust="0"/>
    <p:restoredTop sz="94660"/>
  </p:normalViewPr>
  <p:slideViewPr>
    <p:cSldViewPr>
      <p:cViewPr varScale="1">
        <p:scale>
          <a:sx n="103" d="100"/>
          <a:sy n="103" d="100"/>
        </p:scale>
        <p:origin x="-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02123-C9BA-4970-AAC0-216A107ACAE3}" type="datetimeFigureOut">
              <a:rPr lang="en-US" smtClean="0"/>
              <a:pPr/>
              <a:t>7/24/12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2F048-F0BD-4F94-A500-0191B319CA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F4175-07B0-46AB-B4D1-FB6FA74338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BA41E-C15D-47DF-9387-4F92041F7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2075"/>
            <a:ext cx="2057400" cy="675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2075"/>
            <a:ext cx="6019800" cy="675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5B337-9EA5-475A-AB0E-8DC2697DED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333AF-7F6B-419A-983C-8BD0A8D387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4F404-F603-410B-9226-FE6E63BCC6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875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75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A3096-490E-4835-A36E-ED8C8A38F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D971B-B12A-4E76-B518-59B46DBF74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7FA4BF-52A3-42D5-A699-B0DA2E6B4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7D5BA-604A-4407-B935-42DB555715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30FC76-850F-45E4-B150-CDD83AA001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pitchFamily="-65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1FB57-2A90-4CBD-BE46-6FA1F86F5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 Bold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875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227013" y="6634163"/>
            <a:ext cx="23018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2F2F2F"/>
                </a:solidFill>
                <a:latin typeface="Arial" charset="0"/>
                <a:cs typeface="Arial" charset="0"/>
                <a:sym typeface="Arial" charset="0"/>
              </a:defRPr>
            </a:lvl1pPr>
          </a:lstStyle>
          <a:p>
            <a:fld id="{70C21C8A-5A0D-4563-8186-4493F2FE85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+mj-lt"/>
          <a:ea typeface="+mj-ea"/>
          <a:cs typeface="+mj-cs"/>
          <a:sym typeface="Arial Bold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6699"/>
          </a:solidFill>
          <a:latin typeface="Arial Bold" charset="0"/>
          <a:ea typeface="ヒラギノ角ゴ ProN W6" pitchFamily="-65" charset="-128"/>
          <a:cs typeface="ヒラギノ角ゴ ProN W6" pitchFamily="-65" charset="-128"/>
          <a:sym typeface="Arial Bold" charset="0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Clr>
          <a:srgbClr val="FF9933"/>
        </a:buClr>
        <a:buSzPct val="120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04850" indent="-285750" algn="l" rtl="0" eaLnBrk="0" fontAlgn="base" hangingPunct="0">
        <a:spcBef>
          <a:spcPts val="700"/>
        </a:spcBef>
        <a:spcAft>
          <a:spcPct val="0"/>
        </a:spcAft>
        <a:buClr>
          <a:srgbClr val="FF9933"/>
        </a:buClr>
        <a:buSzPct val="120000"/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104900" indent="-228600" algn="l" rtl="0" eaLnBrk="0" fontAlgn="base" hangingPunct="0">
        <a:spcBef>
          <a:spcPts val="600"/>
        </a:spcBef>
        <a:spcAft>
          <a:spcPct val="0"/>
        </a:spcAft>
        <a:buClr>
          <a:srgbClr val="FF9933"/>
        </a:buClr>
        <a:buSzPct val="120000"/>
        <a:buFont typeface="Arial" charset="0"/>
        <a:buChar char="–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562100" indent="-228600" algn="l" rtl="0" eaLnBrk="0" fontAlgn="base" hangingPunct="0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019300" indent="-228600" algn="l" rtl="0" eaLnBrk="0" fontAlgn="base" hangingPunct="0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pitchFamily="-65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pitchFamily="-65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pitchFamily="-65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FF9933"/>
        </a:buClr>
        <a:buSzPct val="120000"/>
        <a:buFont typeface="Arial" pitchFamily="-65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  <a:sym typeface="Arial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eee802.org/Tutorials.s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IEEE </a:t>
            </a:r>
            <a:r>
              <a:rPr lang="en-US" dirty="0" err="1" smtClean="0"/>
              <a:t>OmniRAN</a:t>
            </a:r>
            <a:r>
              <a:rPr lang="en-US" dirty="0" smtClean="0"/>
              <a:t> for</a:t>
            </a:r>
            <a:br>
              <a:rPr lang="en-US" dirty="0" smtClean="0"/>
            </a:br>
            <a:r>
              <a:rPr lang="en-US" dirty="0" smtClean="0"/>
              <a:t>Heterogeneous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67000"/>
          </a:xfrm>
        </p:spPr>
        <p:txBody>
          <a:bodyPr/>
          <a:lstStyle/>
          <a:p>
            <a:r>
              <a:rPr lang="en-US" dirty="0" smtClean="0"/>
              <a:t>24 July 2012</a:t>
            </a:r>
          </a:p>
          <a:p>
            <a:endParaRPr lang="en-US" dirty="0" smtClean="0"/>
          </a:p>
          <a:p>
            <a:r>
              <a:rPr lang="en-US" dirty="0" smtClean="0"/>
              <a:t>Roger Marks</a:t>
            </a:r>
          </a:p>
          <a:p>
            <a:r>
              <a:rPr lang="en-US" dirty="0" smtClean="0"/>
              <a:t>Juan Carlos Zuniga</a:t>
            </a:r>
          </a:p>
          <a:p>
            <a:r>
              <a:rPr lang="en-US" dirty="0" smtClean="0"/>
              <a:t>Charlie Perkins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F4175-07B0-46AB-B4D1-FB6FA74338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IETF NETEXT Logical Interface </a:t>
            </a:r>
            <a:br>
              <a:rPr lang="en-US" dirty="0" smtClean="0"/>
            </a:br>
            <a:r>
              <a:rPr lang="en-US" dirty="0" smtClean="0"/>
              <a:t>(Data Plane)</a:t>
            </a:r>
          </a:p>
        </p:txBody>
      </p:sp>
      <p:sp>
        <p:nvSpPr>
          <p:cNvPr id="27651" name="Content Placeholder 8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257800"/>
          </a:xfrm>
        </p:spPr>
        <p:txBody>
          <a:bodyPr/>
          <a:lstStyle/>
          <a:p>
            <a:r>
              <a:rPr lang="en-US" sz="2400" dirty="0" smtClean="0"/>
              <a:t>Allows hiding L2/L1 changes to IP stack and maintaining session bindings active </a:t>
            </a:r>
          </a:p>
          <a:p>
            <a:r>
              <a:rPr lang="en-US" sz="2400" dirty="0" smtClean="0"/>
              <a:t>Permits forwarding traffic to different access networks / interfaces regardless of the original IP address assignment</a:t>
            </a:r>
          </a:p>
        </p:txBody>
      </p:sp>
      <p:sp>
        <p:nvSpPr>
          <p:cNvPr id="25" name="Rectangle 57"/>
          <p:cNvSpPr>
            <a:spLocks noChangeArrowheads="1"/>
          </p:cNvSpPr>
          <p:nvPr/>
        </p:nvSpPr>
        <p:spPr bwMode="auto">
          <a:xfrm>
            <a:off x="5003800" y="4686878"/>
            <a:ext cx="3600450" cy="503237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 dirty="0">
                <a:solidFill>
                  <a:schemeClr val="bg1"/>
                </a:solidFill>
                <a:ea typeface="MS PGothic"/>
                <a:cs typeface="MS PGothic"/>
              </a:rPr>
              <a:t>Logical Interface</a:t>
            </a:r>
          </a:p>
        </p:txBody>
      </p:sp>
      <p:sp>
        <p:nvSpPr>
          <p:cNvPr id="28" name="Rectangle 58"/>
          <p:cNvSpPr>
            <a:spLocks noChangeArrowheads="1"/>
          </p:cNvSpPr>
          <p:nvPr/>
        </p:nvSpPr>
        <p:spPr bwMode="auto">
          <a:xfrm>
            <a:off x="5003800" y="3942341"/>
            <a:ext cx="3600450" cy="725487"/>
          </a:xfrm>
          <a:prstGeom prst="rect">
            <a:avLst/>
          </a:prstGeom>
          <a:solidFill>
            <a:srgbClr val="92D050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600">
                <a:ea typeface="MS PGothic"/>
                <a:cs typeface="MS PGothic"/>
              </a:rPr>
              <a:t>IP</a:t>
            </a:r>
          </a:p>
        </p:txBody>
      </p:sp>
      <p:sp>
        <p:nvSpPr>
          <p:cNvPr id="29" name="Rectangle 59"/>
          <p:cNvSpPr>
            <a:spLocks noChangeArrowheads="1"/>
          </p:cNvSpPr>
          <p:nvPr/>
        </p:nvSpPr>
        <p:spPr bwMode="auto">
          <a:xfrm>
            <a:off x="5003800" y="3223203"/>
            <a:ext cx="3600450" cy="695325"/>
          </a:xfrm>
          <a:prstGeom prst="rect">
            <a:avLst/>
          </a:prstGeom>
          <a:solidFill>
            <a:srgbClr val="92D050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600" dirty="0">
                <a:latin typeface="Arial" charset="0"/>
              </a:rPr>
              <a:t>TCP/UDP</a:t>
            </a:r>
          </a:p>
        </p:txBody>
      </p:sp>
      <p:sp>
        <p:nvSpPr>
          <p:cNvPr id="31" name="Rectangle 79"/>
          <p:cNvSpPr>
            <a:spLocks noChangeArrowheads="1"/>
          </p:cNvSpPr>
          <p:nvPr/>
        </p:nvSpPr>
        <p:spPr bwMode="auto">
          <a:xfrm>
            <a:off x="5003800" y="5953125"/>
            <a:ext cx="873125" cy="752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2" name="Rectangle 80"/>
          <p:cNvSpPr>
            <a:spLocks noChangeArrowheads="1"/>
          </p:cNvSpPr>
          <p:nvPr/>
        </p:nvSpPr>
        <p:spPr bwMode="auto">
          <a:xfrm>
            <a:off x="5003800" y="5208588"/>
            <a:ext cx="873125" cy="7254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 dirty="0">
                <a:ea typeface="MS PGothic"/>
                <a:cs typeface="MS PGothic"/>
              </a:rPr>
              <a:t>L2</a:t>
            </a:r>
            <a:br>
              <a:rPr lang="en-GB" sz="1100" dirty="0">
                <a:ea typeface="MS PGothic"/>
                <a:cs typeface="MS PGothic"/>
              </a:rPr>
            </a:br>
            <a:r>
              <a:rPr lang="en-GB" sz="1100" dirty="0">
                <a:ea typeface="MS PGothic"/>
                <a:cs typeface="MS PGothic"/>
              </a:rPr>
              <a:t>(IF#1)</a:t>
            </a:r>
          </a:p>
        </p:txBody>
      </p:sp>
      <p:sp>
        <p:nvSpPr>
          <p:cNvPr id="33" name="Rectangle 80"/>
          <p:cNvSpPr>
            <a:spLocks noChangeArrowheads="1"/>
          </p:cNvSpPr>
          <p:nvPr/>
        </p:nvSpPr>
        <p:spPr bwMode="auto">
          <a:xfrm>
            <a:off x="5876925" y="5208588"/>
            <a:ext cx="873125" cy="72548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>
                <a:ea typeface="MS PGothic"/>
                <a:cs typeface="MS PGothic"/>
              </a:rPr>
              <a:t>L2</a:t>
            </a:r>
            <a:br>
              <a:rPr lang="en-GB" sz="1100">
                <a:ea typeface="MS PGothic"/>
                <a:cs typeface="MS PGothic"/>
              </a:rPr>
            </a:br>
            <a:r>
              <a:rPr lang="en-GB" sz="1100">
                <a:ea typeface="MS PGothic"/>
                <a:cs typeface="MS PGothic"/>
              </a:rPr>
              <a:t>(IF#2)</a:t>
            </a:r>
          </a:p>
        </p:txBody>
      </p:sp>
      <p:sp>
        <p:nvSpPr>
          <p:cNvPr id="34" name="Rectangle 80"/>
          <p:cNvSpPr>
            <a:spLocks noChangeArrowheads="1"/>
          </p:cNvSpPr>
          <p:nvPr/>
        </p:nvSpPr>
        <p:spPr bwMode="auto">
          <a:xfrm>
            <a:off x="7731414" y="5208588"/>
            <a:ext cx="873125" cy="725487"/>
          </a:xfrm>
          <a:prstGeom prst="rect">
            <a:avLst/>
          </a:prstGeom>
          <a:solidFill>
            <a:srgbClr val="D4D27A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 dirty="0">
                <a:latin typeface="Arial" charset="0"/>
              </a:rPr>
              <a:t>L2</a:t>
            </a:r>
            <a:br>
              <a:rPr lang="en-GB" sz="1100" dirty="0">
                <a:latin typeface="Arial" charset="0"/>
              </a:rPr>
            </a:br>
            <a:r>
              <a:rPr lang="en-GB" sz="1100" dirty="0">
                <a:latin typeface="Arial" charset="0"/>
              </a:rPr>
              <a:t>(</a:t>
            </a:r>
            <a:r>
              <a:rPr lang="en-GB" sz="1100" dirty="0" err="1">
                <a:latin typeface="Arial" charset="0"/>
              </a:rPr>
              <a:t>IF#n</a:t>
            </a:r>
            <a:r>
              <a:rPr lang="en-GB" sz="1100" dirty="0">
                <a:latin typeface="Arial" charset="0"/>
              </a:rPr>
              <a:t>)</a:t>
            </a:r>
          </a:p>
        </p:txBody>
      </p:sp>
      <p:sp>
        <p:nvSpPr>
          <p:cNvPr id="35" name="Rectangle 79"/>
          <p:cNvSpPr>
            <a:spLocks noChangeArrowheads="1"/>
          </p:cNvSpPr>
          <p:nvPr/>
        </p:nvSpPr>
        <p:spPr bwMode="auto">
          <a:xfrm>
            <a:off x="5876925" y="5953125"/>
            <a:ext cx="873125" cy="752475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6" name="Rectangle 79"/>
          <p:cNvSpPr>
            <a:spLocks noChangeArrowheads="1"/>
          </p:cNvSpPr>
          <p:nvPr/>
        </p:nvSpPr>
        <p:spPr bwMode="auto">
          <a:xfrm>
            <a:off x="7731414" y="5953125"/>
            <a:ext cx="873125" cy="752475"/>
          </a:xfrm>
          <a:prstGeom prst="rect">
            <a:avLst/>
          </a:prstGeom>
          <a:solidFill>
            <a:srgbClr val="D4D27A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7" name="34 CuadroTexto"/>
          <p:cNvSpPr txBox="1">
            <a:spLocks noChangeArrowheads="1"/>
          </p:cNvSpPr>
          <p:nvPr/>
        </p:nvSpPr>
        <p:spPr bwMode="auto">
          <a:xfrm>
            <a:off x="6978068" y="5409765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ea typeface="MS PGothic"/>
                <a:cs typeface="MS PGothic"/>
              </a:rPr>
              <a:t>…</a:t>
            </a:r>
          </a:p>
        </p:txBody>
      </p:sp>
      <p:cxnSp>
        <p:nvCxnSpPr>
          <p:cNvPr id="41" name="36 Forma"/>
          <p:cNvCxnSpPr>
            <a:cxnSpLocks noChangeShapeType="1"/>
          </p:cNvCxnSpPr>
          <p:nvPr/>
        </p:nvCxnSpPr>
        <p:spPr bwMode="auto">
          <a:xfrm rot="10800000" flipV="1">
            <a:off x="5003800" y="3331153"/>
            <a:ext cx="3175" cy="735013"/>
          </a:xfrm>
          <a:prstGeom prst="curvedConnector3">
            <a:avLst>
              <a:gd name="adj1" fmla="val 14395468"/>
            </a:avLst>
          </a:prstGeom>
          <a:noFill/>
          <a:ln w="25400">
            <a:solidFill>
              <a:schemeClr val="accent6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cxnSp>
        <p:nvCxnSpPr>
          <p:cNvPr id="47" name="36 Forma"/>
          <p:cNvCxnSpPr>
            <a:cxnSpLocks noChangeShapeType="1"/>
          </p:cNvCxnSpPr>
          <p:nvPr/>
        </p:nvCxnSpPr>
        <p:spPr bwMode="auto">
          <a:xfrm rot="10800000" flipV="1">
            <a:off x="5003800" y="4151313"/>
            <a:ext cx="3175" cy="735012"/>
          </a:xfrm>
          <a:prstGeom prst="curvedConnector3">
            <a:avLst>
              <a:gd name="adj1" fmla="val 14395468"/>
            </a:avLst>
          </a:prstGeom>
          <a:noFill/>
          <a:ln w="25400">
            <a:solidFill>
              <a:schemeClr val="accent6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8" name="36 Forma"/>
          <p:cNvCxnSpPr>
            <a:cxnSpLocks noChangeShapeType="1"/>
          </p:cNvCxnSpPr>
          <p:nvPr/>
        </p:nvCxnSpPr>
        <p:spPr bwMode="auto">
          <a:xfrm rot="10800000" flipV="1">
            <a:off x="5003800" y="5037716"/>
            <a:ext cx="3175" cy="735012"/>
          </a:xfrm>
          <a:prstGeom prst="curvedConnector3">
            <a:avLst>
              <a:gd name="adj1" fmla="val 14395468"/>
            </a:avLst>
          </a:prstGeom>
          <a:noFill/>
          <a:ln w="25400">
            <a:solidFill>
              <a:schemeClr val="accent6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27685" name="Text Box 219"/>
          <p:cNvSpPr txBox="1">
            <a:spLocks noChangeArrowheads="1"/>
          </p:cNvSpPr>
          <p:nvPr/>
        </p:nvSpPr>
        <p:spPr bwMode="auto">
          <a:xfrm>
            <a:off x="1535113" y="3489325"/>
            <a:ext cx="294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600">
                <a:solidFill>
                  <a:schemeClr val="accent2"/>
                </a:solidFill>
                <a:ea typeface="ＭＳ Ｐゴシック" pitchFamily="-1" charset="-128"/>
              </a:rPr>
              <a:t>Session to IP </a:t>
            </a:r>
            <a:r>
              <a:rPr lang="es-ES" sz="1600">
                <a:solidFill>
                  <a:schemeClr val="accent2"/>
                </a:solidFill>
                <a:ea typeface="ＭＳ Ｐゴシック" pitchFamily="-1" charset="-128"/>
              </a:rPr>
              <a:t>address binding</a:t>
            </a:r>
            <a:endParaRPr lang="es-ES_tradnl" sz="1600">
              <a:solidFill>
                <a:schemeClr val="accent2"/>
              </a:solidFill>
              <a:ea typeface="ＭＳ Ｐゴシック" pitchFamily="-1" charset="-128"/>
            </a:endParaRPr>
          </a:p>
        </p:txBody>
      </p:sp>
      <p:sp>
        <p:nvSpPr>
          <p:cNvPr id="27686" name="Text Box 219"/>
          <p:cNvSpPr txBox="1">
            <a:spLocks noChangeArrowheads="1"/>
          </p:cNvSpPr>
          <p:nvPr/>
        </p:nvSpPr>
        <p:spPr bwMode="auto">
          <a:xfrm>
            <a:off x="1535113" y="4375150"/>
            <a:ext cx="294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600">
                <a:solidFill>
                  <a:schemeClr val="accent2"/>
                </a:solidFill>
                <a:ea typeface="ＭＳ Ｐゴシック" pitchFamily="-1" charset="-128"/>
              </a:rPr>
              <a:t>IP to logical interface binding</a:t>
            </a:r>
          </a:p>
        </p:txBody>
      </p:sp>
      <p:sp>
        <p:nvSpPr>
          <p:cNvPr id="27687" name="Text Box 219"/>
          <p:cNvSpPr txBox="1">
            <a:spLocks noChangeArrowheads="1"/>
          </p:cNvSpPr>
          <p:nvPr/>
        </p:nvSpPr>
        <p:spPr bwMode="auto">
          <a:xfrm>
            <a:off x="914400" y="5194300"/>
            <a:ext cx="35671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600">
                <a:solidFill>
                  <a:schemeClr val="accent2"/>
                </a:solidFill>
              </a:rPr>
              <a:t>Logical to physical interface binding</a:t>
            </a:r>
          </a:p>
        </p:txBody>
      </p:sp>
      <p:sp>
        <p:nvSpPr>
          <p:cNvPr id="27688" name="Oval 20"/>
          <p:cNvSpPr>
            <a:spLocks noChangeArrowheads="1"/>
          </p:cNvSpPr>
          <p:nvPr/>
        </p:nvSpPr>
        <p:spPr bwMode="auto">
          <a:xfrm>
            <a:off x="6659563" y="4581525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7689" name="Oval 21"/>
          <p:cNvSpPr>
            <a:spLocks noChangeArrowheads="1"/>
          </p:cNvSpPr>
          <p:nvPr/>
        </p:nvSpPr>
        <p:spPr bwMode="auto">
          <a:xfrm>
            <a:off x="5345113" y="514350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7690" name="Oval 23"/>
          <p:cNvSpPr>
            <a:spLocks noChangeArrowheads="1"/>
          </p:cNvSpPr>
          <p:nvPr/>
        </p:nvSpPr>
        <p:spPr bwMode="auto">
          <a:xfrm>
            <a:off x="6202363" y="514350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7691" name="Oval 24"/>
          <p:cNvSpPr>
            <a:spLocks noChangeArrowheads="1"/>
          </p:cNvSpPr>
          <p:nvPr/>
        </p:nvSpPr>
        <p:spPr bwMode="auto">
          <a:xfrm>
            <a:off x="8031163" y="512445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7692" name="Oval 25"/>
          <p:cNvSpPr>
            <a:spLocks noChangeArrowheads="1"/>
          </p:cNvSpPr>
          <p:nvPr/>
        </p:nvSpPr>
        <p:spPr bwMode="auto">
          <a:xfrm>
            <a:off x="6659563" y="384810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802.21 MIHS </a:t>
            </a:r>
            <a:br>
              <a:rPr lang="en-US" dirty="0" smtClean="0"/>
            </a:br>
            <a:r>
              <a:rPr lang="en-US" dirty="0" smtClean="0"/>
              <a:t>(Control Plane)</a:t>
            </a:r>
          </a:p>
        </p:txBody>
      </p:sp>
      <p:sp>
        <p:nvSpPr>
          <p:cNvPr id="28675" name="Content Placeholder 8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257800"/>
          </a:xfrm>
        </p:spPr>
        <p:txBody>
          <a:bodyPr/>
          <a:lstStyle/>
          <a:p>
            <a:r>
              <a:rPr lang="en-US" sz="2400" dirty="0" smtClean="0"/>
              <a:t>Provides predictive signaling that can proactively trigger handovers or flow mobility and hence enhance </a:t>
            </a:r>
            <a:r>
              <a:rPr lang="en-US" sz="2400" dirty="0" err="1" smtClean="0"/>
              <a:t>QoE</a:t>
            </a:r>
            <a:r>
              <a:rPr lang="en-US" sz="2400" dirty="0" smtClean="0"/>
              <a:t> (ES)</a:t>
            </a:r>
          </a:p>
          <a:p>
            <a:r>
              <a:rPr lang="en-US" sz="2400" dirty="0" smtClean="0"/>
              <a:t>Allows a better control of lower layers to enforce Operator and User’s policies (CS)</a:t>
            </a:r>
          </a:p>
          <a:p>
            <a:r>
              <a:rPr lang="en-US" sz="2400" dirty="0" smtClean="0"/>
              <a:t>Provides information about available access networks (IS)</a:t>
            </a:r>
          </a:p>
        </p:txBody>
      </p:sp>
      <p:sp>
        <p:nvSpPr>
          <p:cNvPr id="25" name="Rectangle 57"/>
          <p:cNvSpPr>
            <a:spLocks noChangeArrowheads="1"/>
          </p:cNvSpPr>
          <p:nvPr/>
        </p:nvSpPr>
        <p:spPr bwMode="auto">
          <a:xfrm>
            <a:off x="5003800" y="4534478"/>
            <a:ext cx="3600450" cy="503237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 dirty="0">
                <a:solidFill>
                  <a:schemeClr val="bg1"/>
                </a:solidFill>
                <a:ea typeface="MS PGothic"/>
                <a:cs typeface="MS PGothic"/>
              </a:rPr>
              <a:t>MIHF</a:t>
            </a:r>
          </a:p>
        </p:txBody>
      </p:sp>
      <p:sp>
        <p:nvSpPr>
          <p:cNvPr id="28" name="Rectangle 58"/>
          <p:cNvSpPr>
            <a:spLocks noChangeArrowheads="1"/>
          </p:cNvSpPr>
          <p:nvPr/>
        </p:nvSpPr>
        <p:spPr bwMode="auto">
          <a:xfrm>
            <a:off x="5003800" y="3789941"/>
            <a:ext cx="3600450" cy="725487"/>
          </a:xfrm>
          <a:prstGeom prst="rect">
            <a:avLst/>
          </a:prstGeom>
          <a:solidFill>
            <a:srgbClr val="92D050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600" dirty="0">
                <a:ea typeface="MS PGothic"/>
                <a:cs typeface="MS PGothic"/>
              </a:rPr>
              <a:t>MIH User </a:t>
            </a:r>
          </a:p>
          <a:p>
            <a:pPr eaLnBrk="0" hangingPunct="0">
              <a:defRPr/>
            </a:pPr>
            <a:r>
              <a:rPr lang="en-GB" sz="1600" dirty="0">
                <a:ea typeface="MS PGothic"/>
                <a:cs typeface="MS PGothic"/>
              </a:rPr>
              <a:t>(MIP, Policy Control, </a:t>
            </a:r>
            <a:r>
              <a:rPr lang="en-GB" sz="1600" b="1" dirty="0">
                <a:ea typeface="MS PGothic"/>
                <a:cs typeface="MS PGothic"/>
              </a:rPr>
              <a:t>Conn </a:t>
            </a:r>
            <a:r>
              <a:rPr lang="en-GB" sz="1600" b="1" dirty="0" smtClean="0">
                <a:ea typeface="MS PGothic"/>
                <a:cs typeface="MS PGothic"/>
              </a:rPr>
              <a:t>Mgr</a:t>
            </a:r>
            <a:r>
              <a:rPr lang="en-GB" sz="1600" dirty="0">
                <a:ea typeface="MS PGothic"/>
                <a:cs typeface="MS PGothic"/>
              </a:rPr>
              <a:t>)</a:t>
            </a:r>
          </a:p>
        </p:txBody>
      </p:sp>
      <p:sp>
        <p:nvSpPr>
          <p:cNvPr id="31" name="Rectangle 79"/>
          <p:cNvSpPr>
            <a:spLocks noChangeArrowheads="1"/>
          </p:cNvSpPr>
          <p:nvPr/>
        </p:nvSpPr>
        <p:spPr bwMode="auto">
          <a:xfrm>
            <a:off x="5003800" y="5800725"/>
            <a:ext cx="873125" cy="752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2" name="Rectangle 80"/>
          <p:cNvSpPr>
            <a:spLocks noChangeArrowheads="1"/>
          </p:cNvSpPr>
          <p:nvPr/>
        </p:nvSpPr>
        <p:spPr bwMode="auto">
          <a:xfrm>
            <a:off x="5003800" y="5056188"/>
            <a:ext cx="873125" cy="7254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 dirty="0">
                <a:ea typeface="MS PGothic"/>
                <a:cs typeface="MS PGothic"/>
              </a:rPr>
              <a:t>L2</a:t>
            </a:r>
            <a:br>
              <a:rPr lang="en-GB" sz="1100" dirty="0">
                <a:ea typeface="MS PGothic"/>
                <a:cs typeface="MS PGothic"/>
              </a:rPr>
            </a:br>
            <a:r>
              <a:rPr lang="en-GB" sz="1100" dirty="0">
                <a:ea typeface="MS PGothic"/>
                <a:cs typeface="MS PGothic"/>
              </a:rPr>
              <a:t>(IF#1)</a:t>
            </a:r>
          </a:p>
        </p:txBody>
      </p:sp>
      <p:sp>
        <p:nvSpPr>
          <p:cNvPr id="33" name="Rectangle 80"/>
          <p:cNvSpPr>
            <a:spLocks noChangeArrowheads="1"/>
          </p:cNvSpPr>
          <p:nvPr/>
        </p:nvSpPr>
        <p:spPr bwMode="auto">
          <a:xfrm>
            <a:off x="5876925" y="5056188"/>
            <a:ext cx="873125" cy="72548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>
                <a:ea typeface="MS PGothic"/>
                <a:cs typeface="MS PGothic"/>
              </a:rPr>
              <a:t>L2</a:t>
            </a:r>
            <a:br>
              <a:rPr lang="en-GB" sz="1100">
                <a:ea typeface="MS PGothic"/>
                <a:cs typeface="MS PGothic"/>
              </a:rPr>
            </a:br>
            <a:r>
              <a:rPr lang="en-GB" sz="1100">
                <a:ea typeface="MS PGothic"/>
                <a:cs typeface="MS PGothic"/>
              </a:rPr>
              <a:t>(IF#2)</a:t>
            </a:r>
          </a:p>
        </p:txBody>
      </p:sp>
      <p:sp>
        <p:nvSpPr>
          <p:cNvPr id="34" name="Rectangle 80"/>
          <p:cNvSpPr>
            <a:spLocks noChangeArrowheads="1"/>
          </p:cNvSpPr>
          <p:nvPr/>
        </p:nvSpPr>
        <p:spPr bwMode="auto">
          <a:xfrm>
            <a:off x="7731414" y="5056188"/>
            <a:ext cx="873125" cy="725487"/>
          </a:xfrm>
          <a:prstGeom prst="rect">
            <a:avLst/>
          </a:prstGeom>
          <a:solidFill>
            <a:srgbClr val="D4D27A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1100" dirty="0">
                <a:latin typeface="Arial" charset="0"/>
              </a:rPr>
              <a:t>L2</a:t>
            </a:r>
            <a:br>
              <a:rPr lang="en-GB" sz="1100" dirty="0">
                <a:latin typeface="Arial" charset="0"/>
              </a:rPr>
            </a:br>
            <a:r>
              <a:rPr lang="en-GB" sz="1100" dirty="0">
                <a:latin typeface="Arial" charset="0"/>
              </a:rPr>
              <a:t>(</a:t>
            </a:r>
            <a:r>
              <a:rPr lang="en-GB" sz="1100" dirty="0" err="1">
                <a:latin typeface="Arial" charset="0"/>
              </a:rPr>
              <a:t>IF#n</a:t>
            </a:r>
            <a:r>
              <a:rPr lang="en-GB" sz="1100" dirty="0">
                <a:latin typeface="Arial" charset="0"/>
              </a:rPr>
              <a:t>)</a:t>
            </a:r>
          </a:p>
        </p:txBody>
      </p:sp>
      <p:sp>
        <p:nvSpPr>
          <p:cNvPr id="35" name="Rectangle 79"/>
          <p:cNvSpPr>
            <a:spLocks noChangeArrowheads="1"/>
          </p:cNvSpPr>
          <p:nvPr/>
        </p:nvSpPr>
        <p:spPr bwMode="auto">
          <a:xfrm>
            <a:off x="5876925" y="5800725"/>
            <a:ext cx="873125" cy="752475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6" name="Rectangle 79"/>
          <p:cNvSpPr>
            <a:spLocks noChangeArrowheads="1"/>
          </p:cNvSpPr>
          <p:nvPr/>
        </p:nvSpPr>
        <p:spPr bwMode="auto">
          <a:xfrm>
            <a:off x="7731414" y="5800725"/>
            <a:ext cx="873125" cy="752475"/>
          </a:xfrm>
          <a:prstGeom prst="rect">
            <a:avLst/>
          </a:prstGeom>
          <a:solidFill>
            <a:srgbClr val="D4D27A"/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defRPr/>
            </a:pPr>
            <a:r>
              <a:rPr lang="en-GB" sz="2000">
                <a:ea typeface="MS PGothic"/>
                <a:cs typeface="MS PGothic"/>
              </a:rPr>
              <a:t>L1</a:t>
            </a:r>
          </a:p>
        </p:txBody>
      </p:sp>
      <p:sp>
        <p:nvSpPr>
          <p:cNvPr id="37" name="34 CuadroTexto"/>
          <p:cNvSpPr txBox="1">
            <a:spLocks noChangeArrowheads="1"/>
          </p:cNvSpPr>
          <p:nvPr/>
        </p:nvSpPr>
        <p:spPr bwMode="auto">
          <a:xfrm>
            <a:off x="6978068" y="5257365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dirty="0">
                <a:ea typeface="MS PGothic"/>
                <a:cs typeface="MS PGothic"/>
              </a:rPr>
              <a:t>…</a:t>
            </a:r>
          </a:p>
        </p:txBody>
      </p:sp>
      <p:cxnSp>
        <p:nvCxnSpPr>
          <p:cNvPr id="48" name="36 Forma"/>
          <p:cNvCxnSpPr>
            <a:cxnSpLocks noChangeShapeType="1"/>
          </p:cNvCxnSpPr>
          <p:nvPr/>
        </p:nvCxnSpPr>
        <p:spPr bwMode="auto">
          <a:xfrm>
            <a:off x="3733800" y="4495800"/>
            <a:ext cx="1143000" cy="12700"/>
          </a:xfrm>
          <a:prstGeom prst="curvedConnector3">
            <a:avLst>
              <a:gd name="adj1" fmla="val -833"/>
            </a:avLst>
          </a:prstGeom>
          <a:noFill/>
          <a:ln w="25400">
            <a:solidFill>
              <a:schemeClr val="accent6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  <p:sp>
        <p:nvSpPr>
          <p:cNvPr id="28704" name="Text Box 219"/>
          <p:cNvSpPr txBox="1">
            <a:spLocks noChangeArrowheads="1"/>
          </p:cNvSpPr>
          <p:nvPr/>
        </p:nvSpPr>
        <p:spPr bwMode="auto">
          <a:xfrm>
            <a:off x="1447800" y="4267200"/>
            <a:ext cx="294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600" dirty="0" smtClean="0">
                <a:solidFill>
                  <a:schemeClr val="accent2"/>
                </a:solidFill>
                <a:ea typeface="ＭＳ Ｐゴシック" pitchFamily="-1" charset="-128"/>
              </a:rPr>
              <a:t>MIH_SAP </a:t>
            </a:r>
            <a:r>
              <a:rPr lang="es-ES_tradnl" sz="1600" dirty="0">
                <a:solidFill>
                  <a:schemeClr val="accent2"/>
                </a:solidFill>
                <a:ea typeface="ＭＳ Ｐゴシック" pitchFamily="-1" charset="-128"/>
              </a:rPr>
              <a:t>(API)</a:t>
            </a:r>
          </a:p>
        </p:txBody>
      </p:sp>
      <p:sp>
        <p:nvSpPr>
          <p:cNvPr id="28705" name="Text Box 219"/>
          <p:cNvSpPr txBox="1">
            <a:spLocks noChangeArrowheads="1"/>
          </p:cNvSpPr>
          <p:nvPr/>
        </p:nvSpPr>
        <p:spPr bwMode="auto">
          <a:xfrm>
            <a:off x="914400" y="4876800"/>
            <a:ext cx="35671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600" dirty="0" err="1" smtClean="0">
                <a:solidFill>
                  <a:schemeClr val="accent2"/>
                </a:solidFill>
              </a:rPr>
              <a:t>MIH_Link_SAP</a:t>
            </a:r>
            <a:r>
              <a:rPr lang="es-ES_tradnl" sz="1600" dirty="0" smtClean="0">
                <a:solidFill>
                  <a:schemeClr val="accent2"/>
                </a:solidFill>
              </a:rPr>
              <a:t> </a:t>
            </a:r>
            <a:r>
              <a:rPr lang="es-ES_tradnl" sz="1600" dirty="0">
                <a:solidFill>
                  <a:schemeClr val="accent2"/>
                </a:solidFill>
              </a:rPr>
              <a:t>(API)</a:t>
            </a:r>
          </a:p>
        </p:txBody>
      </p:sp>
      <p:sp>
        <p:nvSpPr>
          <p:cNvPr id="28706" name="Oval 20"/>
          <p:cNvSpPr>
            <a:spLocks noChangeArrowheads="1"/>
          </p:cNvSpPr>
          <p:nvPr/>
        </p:nvSpPr>
        <p:spPr bwMode="auto">
          <a:xfrm>
            <a:off x="6659563" y="4429125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8707" name="Oval 21"/>
          <p:cNvSpPr>
            <a:spLocks noChangeArrowheads="1"/>
          </p:cNvSpPr>
          <p:nvPr/>
        </p:nvSpPr>
        <p:spPr bwMode="auto">
          <a:xfrm>
            <a:off x="5345113" y="499110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8708" name="Oval 23"/>
          <p:cNvSpPr>
            <a:spLocks noChangeArrowheads="1"/>
          </p:cNvSpPr>
          <p:nvPr/>
        </p:nvSpPr>
        <p:spPr bwMode="auto">
          <a:xfrm>
            <a:off x="6202363" y="499110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8709" name="Oval 24"/>
          <p:cNvSpPr>
            <a:spLocks noChangeArrowheads="1"/>
          </p:cNvSpPr>
          <p:nvPr/>
        </p:nvSpPr>
        <p:spPr bwMode="auto">
          <a:xfrm>
            <a:off x="8031163" y="4972050"/>
            <a:ext cx="266700" cy="16192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cxnSp>
        <p:nvCxnSpPr>
          <p:cNvPr id="44" name="36 Forma"/>
          <p:cNvCxnSpPr>
            <a:cxnSpLocks noChangeShapeType="1"/>
          </p:cNvCxnSpPr>
          <p:nvPr/>
        </p:nvCxnSpPr>
        <p:spPr bwMode="auto">
          <a:xfrm>
            <a:off x="3733800" y="5029200"/>
            <a:ext cx="1143000" cy="12700"/>
          </a:xfrm>
          <a:prstGeom prst="curvedConnector3">
            <a:avLst>
              <a:gd name="adj1" fmla="val -833"/>
            </a:avLst>
          </a:prstGeom>
          <a:noFill/>
          <a:ln w="25400">
            <a:solidFill>
              <a:schemeClr val="accent6"/>
            </a:solidFill>
            <a:round/>
            <a:headEnd/>
            <a:tailEnd type="arrow" w="med" len="med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12750"/>
            <a:ext cx="8135938" cy="712788"/>
          </a:xfrm>
        </p:spPr>
        <p:txBody>
          <a:bodyPr/>
          <a:lstStyle/>
          <a:p>
            <a:pPr eaLnBrk="1" hangingPunct="1"/>
            <a:r>
              <a:rPr lang="en-US" altLang="zh-CN" sz="3200" dirty="0" smtClean="0"/>
              <a:t>Introduction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OmniRAN</a:t>
            </a:r>
            <a:r>
              <a:rPr lang="en-US" dirty="0" smtClean="0"/>
              <a:t> Tutorial presented at the last IEEE 802 Plenary meeting</a:t>
            </a:r>
          </a:p>
          <a:p>
            <a:pPr lvl="1"/>
            <a:r>
              <a:rPr lang="en-US" i="1" dirty="0" smtClean="0"/>
              <a:t>Heterogeneous Networking among the IEEE 802 Family</a:t>
            </a:r>
            <a:r>
              <a:rPr lang="en-US" dirty="0" smtClean="0"/>
              <a:t>: </a:t>
            </a:r>
            <a:r>
              <a:rPr lang="en-US" sz="2400" dirty="0" smtClean="0">
                <a:hlinkClick r:id="rId2"/>
              </a:rPr>
              <a:t>http://www.ieee802.org/Tutorials.shtml</a:t>
            </a:r>
            <a:r>
              <a:rPr lang="en-US" sz="2400" dirty="0" smtClean="0"/>
              <a:t>  </a:t>
            </a:r>
            <a:endParaRPr lang="en-US" dirty="0" smtClean="0"/>
          </a:p>
          <a:p>
            <a:r>
              <a:rPr lang="en-US" dirty="0" smtClean="0"/>
              <a:t>Discussion currently in </a:t>
            </a:r>
            <a:r>
              <a:rPr lang="en-US" dirty="0" err="1" smtClean="0"/>
              <a:t>HetNet</a:t>
            </a:r>
            <a:r>
              <a:rPr lang="en-US" dirty="0" smtClean="0"/>
              <a:t> Study Group</a:t>
            </a:r>
          </a:p>
          <a:p>
            <a:r>
              <a:rPr lang="en-US" dirty="0" smtClean="0"/>
              <a:t>Proposal:</a:t>
            </a:r>
          </a:p>
          <a:p>
            <a:pPr lvl="1"/>
            <a:r>
              <a:rPr lang="en-US" dirty="0" smtClean="0"/>
              <a:t>new IEEE 802 WG (e.g. IEEE 802.25) to specify access network abstraction layer above IEEE 802 (and possibly other) access technologies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12750"/>
            <a:ext cx="8135938" cy="712788"/>
          </a:xfrm>
        </p:spPr>
        <p:txBody>
          <a:bodyPr/>
          <a:lstStyle/>
          <a:p>
            <a:pPr eaLnBrk="1" hangingPunct="1"/>
            <a:r>
              <a:rPr lang="en-US" altLang="zh-CN" sz="3200" dirty="0" err="1" smtClean="0"/>
              <a:t>OmniRAN</a:t>
            </a:r>
            <a:r>
              <a:rPr lang="en-US" altLang="zh-CN" sz="3200" dirty="0" smtClean="0"/>
              <a:t> Expectations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existing IEEE 802 access specifications</a:t>
            </a:r>
          </a:p>
          <a:p>
            <a:r>
              <a:rPr lang="en-US" dirty="0" smtClean="0"/>
              <a:t>Use existing IETF </a:t>
            </a:r>
            <a:r>
              <a:rPr lang="en-US" dirty="0" err="1" smtClean="0"/>
              <a:t>RFCs</a:t>
            </a:r>
            <a:endParaRPr lang="en-US" dirty="0" smtClean="0"/>
          </a:p>
          <a:p>
            <a:r>
              <a:rPr lang="en-US" dirty="0" smtClean="0"/>
              <a:t>Relate to some IETF working groups:</a:t>
            </a:r>
          </a:p>
          <a:p>
            <a:pPr lvl="1"/>
            <a:r>
              <a:rPr lang="en-US" dirty="0" smtClean="0"/>
              <a:t>DMM</a:t>
            </a:r>
          </a:p>
          <a:p>
            <a:pPr lvl="1"/>
            <a:r>
              <a:rPr lang="en-US" dirty="0" smtClean="0"/>
              <a:t>MIF</a:t>
            </a:r>
          </a:p>
          <a:p>
            <a:pPr lvl="1"/>
            <a:r>
              <a:rPr lang="en-US" dirty="0" smtClean="0"/>
              <a:t>NETEXT</a:t>
            </a:r>
          </a:p>
          <a:p>
            <a:pPr lvl="1"/>
            <a:r>
              <a:rPr lang="en-US" dirty="0" smtClean="0"/>
              <a:t>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 </a:t>
            </a:r>
            <a:r>
              <a:rPr lang="en-US" dirty="0" err="1" smtClean="0"/>
              <a:t>OmniRAN</a:t>
            </a:r>
            <a:r>
              <a:rPr lang="en-US" dirty="0" smtClean="0"/>
              <a:t> fills a gap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375" t="17000" r="15625" b="18200"/>
          <a:stretch>
            <a:fillRect/>
          </a:stretch>
        </p:blipFill>
        <p:spPr bwMode="auto">
          <a:xfrm>
            <a:off x="457200" y="1828801"/>
            <a:ext cx="8257310" cy="411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88A6D-D0B2-4DC1-A45C-BC148FEF91F0}" type="slidenum">
              <a:rPr lang="en-US"/>
              <a:pPr/>
              <a:t>5</a:t>
            </a:fld>
            <a:endParaRPr lang="en-US"/>
          </a:p>
        </p:txBody>
      </p:sp>
      <p:sp>
        <p:nvSpPr>
          <p:cNvPr id="2969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92075"/>
            <a:ext cx="8229600" cy="1203325"/>
          </a:xfrm>
        </p:spPr>
        <p:txBody>
          <a:bodyPr/>
          <a:lstStyle/>
          <a:p>
            <a:pPr eaLnBrk="1" hangingPunct="1"/>
            <a:r>
              <a:rPr lang="en-US" smtClean="0"/>
              <a:t>OmniRAN Architecture</a:t>
            </a:r>
          </a:p>
        </p:txBody>
      </p:sp>
      <p:pic>
        <p:nvPicPr>
          <p:cNvPr id="29700" name="Picture 5" descr="fig7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8050" y="1460500"/>
            <a:ext cx="73279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04F535-7166-4729-8B32-BB4D0AFC47DA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OmniRAN Functionality Menu</a:t>
            </a: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191500" cy="51816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Network Discovery and Selection</a:t>
            </a:r>
          </a:p>
          <a:p>
            <a:pPr eaLnBrk="1" hangingPunct="1"/>
            <a:r>
              <a:rPr lang="en-US" sz="1800" dirty="0" smtClean="0"/>
              <a:t>Authentication &amp; Security</a:t>
            </a:r>
          </a:p>
          <a:p>
            <a:pPr eaLnBrk="1" hangingPunct="1"/>
            <a:r>
              <a:rPr lang="en-US" sz="1800" dirty="0" smtClean="0"/>
              <a:t>Provisioning</a:t>
            </a:r>
          </a:p>
          <a:p>
            <a:pPr eaLnBrk="1" hangingPunct="1"/>
            <a:r>
              <a:rPr lang="en-US" sz="1800" dirty="0" smtClean="0"/>
              <a:t>Accounting, Charging, and Settlement</a:t>
            </a:r>
          </a:p>
          <a:p>
            <a:pPr eaLnBrk="1" hangingPunct="1"/>
            <a:r>
              <a:rPr lang="en-US" sz="1800" dirty="0" smtClean="0"/>
              <a:t>Connection Management </a:t>
            </a:r>
          </a:p>
          <a:p>
            <a:pPr eaLnBrk="1" hangingPunct="1"/>
            <a:r>
              <a:rPr lang="en-US" sz="1800" dirty="0" err="1" smtClean="0"/>
              <a:t>QoS</a:t>
            </a:r>
            <a:r>
              <a:rPr lang="en-US" sz="1800" dirty="0" smtClean="0"/>
              <a:t>, Admission Control and Service Flow</a:t>
            </a:r>
          </a:p>
          <a:p>
            <a:pPr eaLnBrk="1" hangingPunct="1"/>
            <a:r>
              <a:rPr lang="en-US" sz="1800" dirty="0" smtClean="0"/>
              <a:t>Power Management</a:t>
            </a:r>
          </a:p>
          <a:p>
            <a:pPr eaLnBrk="1" hangingPunct="1"/>
            <a:r>
              <a:rPr lang="en-US" sz="1800" dirty="0" smtClean="0"/>
              <a:t>Interworking and Roaming</a:t>
            </a:r>
          </a:p>
          <a:p>
            <a:pPr eaLnBrk="1" hangingPunct="1"/>
            <a:r>
              <a:rPr lang="en-US" sz="1800" dirty="0" smtClean="0"/>
              <a:t>Radio Resource Management </a:t>
            </a:r>
          </a:p>
          <a:p>
            <a:pPr eaLnBrk="1" hangingPunct="1"/>
            <a:r>
              <a:rPr lang="en-US" sz="1800" dirty="0" smtClean="0"/>
              <a:t>Operation, Administration, Maintenance and Provisioning</a:t>
            </a:r>
          </a:p>
          <a:p>
            <a:pPr eaLnBrk="1" hangingPunct="1"/>
            <a:r>
              <a:rPr lang="en-US" sz="1800" dirty="0" smtClean="0"/>
              <a:t>Lawful Interception</a:t>
            </a:r>
          </a:p>
          <a:p>
            <a:pPr eaLnBrk="1" hangingPunct="1"/>
            <a:r>
              <a:rPr lang="en-US" sz="1800" dirty="0" smtClean="0"/>
              <a:t>Location Services</a:t>
            </a:r>
          </a:p>
          <a:p>
            <a:pPr eaLnBrk="1" hangingPunct="1"/>
            <a:r>
              <a:rPr lang="en-US" sz="1800" dirty="0" smtClean="0"/>
              <a:t>Emergency Telecommunications Service</a:t>
            </a:r>
          </a:p>
          <a:p>
            <a:pPr eaLnBrk="1" hangingPunct="1"/>
            <a:r>
              <a:rPr lang="en-US" sz="1800" dirty="0" smtClean="0"/>
              <a:t>VoIP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OmniRAN</a:t>
            </a:r>
            <a:r>
              <a:rPr lang="en-US" dirty="0" smtClean="0"/>
              <a:t> and IP Mobility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419600"/>
          </a:xfrm>
        </p:spPr>
        <p:txBody>
          <a:bodyPr/>
          <a:lstStyle/>
          <a:p>
            <a:r>
              <a:rPr lang="en-US" dirty="0" smtClean="0"/>
              <a:t>Heterogeneous devices require integrated solutions for inter-RAT mobility</a:t>
            </a:r>
          </a:p>
          <a:p>
            <a:pPr lvl="1"/>
            <a:r>
              <a:rPr lang="en-US" dirty="0" smtClean="0"/>
              <a:t>IETF – LIF informational / recommended practices</a:t>
            </a:r>
          </a:p>
          <a:p>
            <a:pPr lvl="1"/>
            <a:r>
              <a:rPr lang="en-US" dirty="0" smtClean="0"/>
              <a:t>IETF – DMM not addressing issues below L3</a:t>
            </a:r>
          </a:p>
          <a:p>
            <a:pPr lvl="1"/>
            <a:r>
              <a:rPr lang="en-US" dirty="0" smtClean="0"/>
              <a:t>IEEE 802.21 offers partial solution to mobility</a:t>
            </a:r>
          </a:p>
          <a:p>
            <a:pPr lvl="1"/>
            <a:r>
              <a:rPr lang="en-US" dirty="0" smtClean="0"/>
              <a:t>IEEE 802.3, 802.11, 802.15, 802.16, etc, &amp; 3GPP: out of scope</a:t>
            </a:r>
          </a:p>
          <a:p>
            <a:r>
              <a:rPr lang="en-US" sz="3200" dirty="0" err="1" smtClean="0"/>
              <a:t>OmniRAN</a:t>
            </a:r>
            <a:r>
              <a:rPr lang="en-US" sz="3200" dirty="0" smtClean="0"/>
              <a:t> can fill the gap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F81B10-37D8-4EBF-B78F-B42040D0E800}" type="slidenum">
              <a:rPr lang="en-US" smtClean="0">
                <a:latin typeface="Arial" charset="0"/>
                <a:cs typeface="Arial" charset="0"/>
                <a:sym typeface="Arial" charset="0"/>
              </a:rPr>
              <a:pPr/>
              <a:t>7</a:t>
            </a:fld>
            <a:endParaRPr lang="en-US" smtClean="0"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/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/>
          <a:lstStyle/>
          <a:p>
            <a:r>
              <a:rPr lang="en-US" dirty="0" smtClean="0"/>
              <a:t>IEEE 802 </a:t>
            </a:r>
            <a:r>
              <a:rPr lang="en-US" dirty="0" err="1" smtClean="0"/>
              <a:t>OmniRAN</a:t>
            </a:r>
            <a:r>
              <a:rPr lang="en-US" dirty="0" smtClean="0"/>
              <a:t> can close the gap and tie 802 devices into a family of standards within a heterogeneous IP network supporting evolving IETF standards</a:t>
            </a:r>
          </a:p>
          <a:p>
            <a:r>
              <a:rPr lang="en-US" dirty="0" smtClean="0"/>
              <a:t>IEEE 802 and IETF should…</a:t>
            </a:r>
          </a:p>
          <a:p>
            <a:pPr lvl="1"/>
            <a:r>
              <a:rPr lang="en-US" dirty="0" smtClean="0"/>
              <a:t>leverage each other’s expertise</a:t>
            </a:r>
          </a:p>
          <a:p>
            <a:pPr lvl="1"/>
            <a:r>
              <a:rPr lang="en-US" dirty="0" smtClean="0"/>
              <a:t>plan communications</a:t>
            </a:r>
          </a:p>
          <a:p>
            <a:pPr lvl="1"/>
            <a:r>
              <a:rPr lang="en-US" dirty="0" smtClean="0"/>
              <a:t>identify commonalities</a:t>
            </a:r>
          </a:p>
          <a:p>
            <a:pPr lvl="1"/>
            <a:r>
              <a:rPr lang="en-US" dirty="0" smtClean="0"/>
              <a:t>link solutions</a:t>
            </a:r>
            <a:endParaRPr lang="en-US" dirty="0" smtClean="0"/>
          </a:p>
          <a:p>
            <a:pPr lvl="1"/>
            <a:r>
              <a:rPr lang="en-US" smtClean="0"/>
              <a:t>organize a team to coordinate </a:t>
            </a:r>
            <a:r>
              <a:rPr lang="en-US" dirty="0" smtClean="0"/>
              <a:t>milestones </a:t>
            </a:r>
            <a:r>
              <a:rPr lang="en-US" smtClean="0"/>
              <a:t>and </a:t>
            </a:r>
            <a:r>
              <a:rPr lang="en-US" smtClean="0"/>
              <a:t>progress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333AF-7F6B-419A-983C-8BD0A8D387A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Backup slides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333AF-7F6B-419A-983C-8BD0A8D387A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- Title and Content">
  <a:themeElements>
    <a:clrScheme name="">
      <a:dk1>
        <a:srgbClr val="3F3F3F"/>
      </a:dk1>
      <a:lt1>
        <a:srgbClr val="FFFFFF"/>
      </a:lt1>
      <a:dk2>
        <a:srgbClr val="000000"/>
      </a:dk2>
      <a:lt2>
        <a:srgbClr val="000000"/>
      </a:lt2>
      <a:accent1>
        <a:srgbClr val="F3EB00"/>
      </a:accent1>
      <a:accent2>
        <a:srgbClr val="333399"/>
      </a:accent2>
      <a:accent3>
        <a:srgbClr val="FFFFFF"/>
      </a:accent3>
      <a:accent4>
        <a:srgbClr val="343434"/>
      </a:accent4>
      <a:accent5>
        <a:srgbClr val="F8F3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Arial Bold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Pages>0</Pages>
  <Words>458</Words>
  <Characters>0</Characters>
  <Application>Microsoft Macintosh PowerPoint</Application>
  <PresentationFormat>On-screen Show (4:3)</PresentationFormat>
  <Lines>0</Lines>
  <Paragraphs>94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- Title and Content</vt:lpstr>
      <vt:lpstr>IEEE OmniRAN for Heterogeneous Networks</vt:lpstr>
      <vt:lpstr>Introduction</vt:lpstr>
      <vt:lpstr>OmniRAN Expectations</vt:lpstr>
      <vt:lpstr>IEEE 802 OmniRAN fills a gap  </vt:lpstr>
      <vt:lpstr>OmniRAN Architecture</vt:lpstr>
      <vt:lpstr>OmniRAN Functionality Menu</vt:lpstr>
      <vt:lpstr>OmniRAN and IP Mobility</vt:lpstr>
      <vt:lpstr>Conclusions / Recommendations</vt:lpstr>
      <vt:lpstr>Slide 9</vt:lpstr>
      <vt:lpstr>IETF NETEXT Logical Interface  (Data Plane)</vt:lpstr>
      <vt:lpstr>IEEE 802.21 MIHS  (Control Plane)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Roger Marks</dc:creator>
  <cp:keywords/>
  <dc:description/>
  <cp:lastModifiedBy>Roger Marks</cp:lastModifiedBy>
  <cp:revision>167</cp:revision>
  <dcterms:created xsi:type="dcterms:W3CDTF">2012-07-25T04:13:39Z</dcterms:created>
  <dcterms:modified xsi:type="dcterms:W3CDTF">2012-07-25T04:14:36Z</dcterms:modified>
</cp:coreProperties>
</file>