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7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1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7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8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0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8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27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2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2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5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4A624-AA3F-1E4B-AC8C-7F3ECE475B3E}" type="datetimeFigureOut">
              <a:rPr lang="en-US" smtClean="0"/>
              <a:t>8/1/12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CE944-1213-F94D-80BC-3F2CC89F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2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l3vpn end-system draft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Pedro Marques &lt;</a:t>
            </a:r>
            <a:r>
              <a:rPr lang="en-US" dirty="0" err="1" smtClean="0"/>
              <a:t>roque@contrailsystems.com</a:t>
            </a:r>
            <a:r>
              <a:rPr lang="en-US" dirty="0" smtClean="0"/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098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Authors </a:t>
            </a:r>
            <a:r>
              <a:rPr lang="en-US" dirty="0" smtClean="0"/>
              <a:t>would like to gauge the interest </a:t>
            </a:r>
            <a:r>
              <a:rPr lang="en-US" dirty="0" smtClean="0"/>
              <a:t>for </a:t>
            </a:r>
            <a:r>
              <a:rPr lang="en-US" dirty="0" smtClean="0"/>
              <a:t>WG </a:t>
            </a:r>
            <a:r>
              <a:rPr lang="en-US" dirty="0" smtClean="0"/>
              <a:t>adoption.</a:t>
            </a:r>
          </a:p>
          <a:p>
            <a:r>
              <a:rPr lang="en-US" dirty="0" smtClean="0"/>
              <a:t>The document defines:</a:t>
            </a:r>
          </a:p>
          <a:p>
            <a:pPr lvl="1"/>
            <a:r>
              <a:rPr lang="en-US" dirty="0" smtClean="0"/>
              <a:t>PE-CE interaction.</a:t>
            </a:r>
          </a:p>
          <a:p>
            <a:pPr lvl="1"/>
            <a:r>
              <a:rPr lang="en-US" dirty="0" smtClean="0"/>
              <a:t>Decoupling of PE control and data-plane.</a:t>
            </a:r>
          </a:p>
          <a:p>
            <a:r>
              <a:rPr lang="en-US" dirty="0" smtClean="0"/>
              <a:t>There are multiple target applications.</a:t>
            </a:r>
          </a:p>
          <a:p>
            <a:r>
              <a:rPr lang="en-US" dirty="0" smtClean="0"/>
              <a:t>The mechanism is useful independently of application.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0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Defines a mechanism to associate </a:t>
            </a:r>
            <a:r>
              <a:rPr lang="en-US" dirty="0" smtClean="0"/>
              <a:t>an end-system </a:t>
            </a:r>
            <a:r>
              <a:rPr lang="en-US" dirty="0"/>
              <a:t>v</a:t>
            </a:r>
            <a:r>
              <a:rPr lang="en-US" dirty="0" smtClean="0"/>
              <a:t>irtual interface </a:t>
            </a:r>
            <a:r>
              <a:rPr lang="en-US" dirty="0" smtClean="0"/>
              <a:t>to an L3VPN.</a:t>
            </a:r>
          </a:p>
          <a:p>
            <a:pPr lvl="1"/>
            <a:r>
              <a:rPr lang="en-US" dirty="0" smtClean="0"/>
              <a:t>Co-located forwarder: interface instantiation.</a:t>
            </a:r>
          </a:p>
          <a:p>
            <a:pPr lvl="1"/>
            <a:r>
              <a:rPr lang="en-US" dirty="0" smtClean="0"/>
              <a:t>External forwarder: XMPP as PE-CE protocol.</a:t>
            </a:r>
          </a:p>
          <a:p>
            <a:r>
              <a:rPr lang="en-US" dirty="0" smtClean="0"/>
              <a:t>Decouples PE control and forwarding functionality:</a:t>
            </a:r>
          </a:p>
          <a:p>
            <a:pPr lvl="1"/>
            <a:r>
              <a:rPr lang="en-US" dirty="0" smtClean="0"/>
              <a:t>PE forwarding functionality may be delegated to an hypervisor switch (or an external device).</a:t>
            </a:r>
          </a:p>
          <a:p>
            <a:pPr lvl="1"/>
            <a:r>
              <a:rPr lang="en-US" dirty="0" smtClean="0"/>
              <a:t>XMPP between PE control plane and forwarder.</a:t>
            </a:r>
          </a:p>
        </p:txBody>
      </p:sp>
    </p:spTree>
    <p:extLst>
      <p:ext uri="{BB962C8B-B14F-4D97-AF65-F5344CB8AC3E}">
        <p14:creationId xmlns:p14="http://schemas.microsoft.com/office/powerpoint/2010/main" val="2791243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5177461"/>
            <a:ext cx="8229600" cy="94870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 forwarding functionality implemented by </a:t>
            </a:r>
            <a:r>
              <a:rPr lang="en-US" dirty="0" smtClean="0"/>
              <a:t>server OS, hypervisor, or </a:t>
            </a:r>
            <a:r>
              <a:rPr lang="en-US" dirty="0" smtClean="0"/>
              <a:t>external </a:t>
            </a:r>
            <a:r>
              <a:rPr lang="en-US" dirty="0" smtClean="0"/>
              <a:t>forwarder.</a:t>
            </a: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591535" y="2754942"/>
            <a:ext cx="8229600" cy="157963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Data-plane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677258" y="3996640"/>
            <a:ext cx="1114451" cy="861705"/>
            <a:chOff x="1879014" y="3025683"/>
            <a:chExt cx="1114451" cy="861705"/>
          </a:xfrm>
        </p:grpSpPr>
        <p:sp>
          <p:nvSpPr>
            <p:cNvPr id="6" name="Rectangle 5"/>
            <p:cNvSpPr/>
            <p:nvPr/>
          </p:nvSpPr>
          <p:spPr>
            <a:xfrm>
              <a:off x="1879015" y="3025683"/>
              <a:ext cx="1114450" cy="42761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dirty="0" smtClean="0"/>
                <a:t>Server OS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79014" y="3563439"/>
              <a:ext cx="466515" cy="32394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>
              <a:normAutofit fontScale="77500" lnSpcReduction="20000"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526950" y="3563439"/>
              <a:ext cx="466515" cy="32394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>
              <a:normAutofit fontScale="77500" lnSpcReduction="20000"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7096512" y="3996640"/>
            <a:ext cx="1114450" cy="4276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dirty="0" smtClean="0"/>
              <a:t>Server OS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96511" y="4763832"/>
            <a:ext cx="1114451" cy="32394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en-US" dirty="0" smtClean="0"/>
              <a:t>appliance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244458" y="3996640"/>
            <a:ext cx="1114451" cy="861705"/>
            <a:chOff x="1879014" y="3025683"/>
            <a:chExt cx="1114451" cy="861705"/>
          </a:xfrm>
        </p:grpSpPr>
        <p:sp>
          <p:nvSpPr>
            <p:cNvPr id="14" name="Rectangle 13"/>
            <p:cNvSpPr/>
            <p:nvPr/>
          </p:nvSpPr>
          <p:spPr>
            <a:xfrm>
              <a:off x="1879015" y="3025683"/>
              <a:ext cx="1114450" cy="42761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/>
            </a:bodyPr>
            <a:lstStyle/>
            <a:p>
              <a:pPr algn="ctr"/>
              <a:r>
                <a:rPr lang="en-US" dirty="0" smtClean="0"/>
                <a:t>hypervisor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79014" y="3563439"/>
              <a:ext cx="466515" cy="32394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526950" y="3563439"/>
              <a:ext cx="466515" cy="32394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</p:grpSp>
      <p:sp>
        <p:nvSpPr>
          <p:cNvPr id="17" name="Oval 16"/>
          <p:cNvSpPr/>
          <p:nvPr/>
        </p:nvSpPr>
        <p:spPr>
          <a:xfrm>
            <a:off x="1892394" y="1417638"/>
            <a:ext cx="1475535" cy="1063416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en-US" dirty="0" smtClean="0"/>
              <a:t>PE Control Plane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704937" y="1417638"/>
            <a:ext cx="1475535" cy="1063416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en-US" dirty="0" smtClean="0"/>
              <a:t>PE Control Plane</a:t>
            </a:r>
            <a:endParaRPr lang="en-US" dirty="0"/>
          </a:p>
        </p:txBody>
      </p:sp>
      <p:sp>
        <p:nvSpPr>
          <p:cNvPr id="19" name="Left-Right Arrow 18"/>
          <p:cNvSpPr/>
          <p:nvPr/>
        </p:nvSpPr>
        <p:spPr>
          <a:xfrm>
            <a:off x="3418443" y="1706722"/>
            <a:ext cx="2239720" cy="474924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BGP</a:t>
            </a:r>
            <a:endParaRPr lang="en-US" dirty="0"/>
          </a:p>
        </p:txBody>
      </p:sp>
      <p:sp>
        <p:nvSpPr>
          <p:cNvPr id="20" name="Up-Down Arrow 19"/>
          <p:cNvSpPr/>
          <p:nvPr/>
        </p:nvSpPr>
        <p:spPr>
          <a:xfrm>
            <a:off x="1781568" y="2481054"/>
            <a:ext cx="266435" cy="1146011"/>
          </a:xfrm>
          <a:prstGeom prst="up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Up-Down Arrow 20"/>
          <p:cNvSpPr/>
          <p:nvPr/>
        </p:nvSpPr>
        <p:spPr>
          <a:xfrm>
            <a:off x="3133243" y="2481054"/>
            <a:ext cx="266435" cy="1146011"/>
          </a:xfrm>
          <a:prstGeom prst="up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Up-Down Arrow 21"/>
          <p:cNvSpPr/>
          <p:nvPr/>
        </p:nvSpPr>
        <p:spPr>
          <a:xfrm>
            <a:off x="6830076" y="2481054"/>
            <a:ext cx="266435" cy="1146011"/>
          </a:xfrm>
          <a:prstGeom prst="up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012645" y="2772028"/>
            <a:ext cx="74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xmpp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96511" y="2772028"/>
            <a:ext cx="74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xmpp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418443" y="2772028"/>
            <a:ext cx="74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xmpp</a:t>
            </a:r>
            <a:endParaRPr lang="en-US" dirty="0"/>
          </a:p>
        </p:txBody>
      </p:sp>
      <p:sp>
        <p:nvSpPr>
          <p:cNvPr id="26" name="Left-Right Arrow 25"/>
          <p:cNvSpPr/>
          <p:nvPr/>
        </p:nvSpPr>
        <p:spPr>
          <a:xfrm>
            <a:off x="1758062" y="3558435"/>
            <a:ext cx="5852053" cy="438205"/>
          </a:xfrm>
          <a:prstGeom prst="left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MPLS-over-X</a:t>
            </a:r>
            <a:endParaRPr lang="en-US" dirty="0"/>
          </a:p>
        </p:txBody>
      </p:sp>
      <p:cxnSp>
        <p:nvCxnSpPr>
          <p:cNvPr id="28" name="Straight Connector 27"/>
          <p:cNvCxnSpPr>
            <a:stCxn id="11" idx="0"/>
          </p:cNvCxnSpPr>
          <p:nvPr/>
        </p:nvCxnSpPr>
        <p:spPr>
          <a:xfrm flipH="1" flipV="1">
            <a:off x="7412899" y="4424253"/>
            <a:ext cx="240838" cy="33957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1" idx="0"/>
          </p:cNvCxnSpPr>
          <p:nvPr/>
        </p:nvCxnSpPr>
        <p:spPr>
          <a:xfrm flipV="1">
            <a:off x="7653737" y="4424253"/>
            <a:ext cx="189305" cy="339579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470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Appliance in Service Provider POP:</a:t>
            </a:r>
          </a:p>
          <a:p>
            <a:pPr lvl="1"/>
            <a:r>
              <a:rPr lang="en-US" dirty="0" smtClean="0"/>
              <a:t>Decouple routing and forwarding from service.</a:t>
            </a:r>
          </a:p>
          <a:p>
            <a:pPr lvl="1"/>
            <a:r>
              <a:rPr lang="en-US" dirty="0" smtClean="0"/>
              <a:t>Example: content cache appliance working in VPN context.</a:t>
            </a:r>
            <a:endParaRPr lang="en-US" dirty="0" smtClean="0"/>
          </a:p>
          <a:p>
            <a:r>
              <a:rPr lang="en-US" dirty="0" smtClean="0"/>
              <a:t>Service providers want to deploy service appliances on COTS hardware.</a:t>
            </a:r>
          </a:p>
          <a:p>
            <a:pPr lvl="1"/>
            <a:r>
              <a:rPr lang="en-US" dirty="0" smtClean="0"/>
              <a:t>Unrelated to data-center.</a:t>
            </a:r>
          </a:p>
          <a:p>
            <a:r>
              <a:rPr lang="en-US" dirty="0" smtClean="0"/>
              <a:t>l3vpn </a:t>
            </a:r>
            <a:r>
              <a:rPr lang="en-US" dirty="0" smtClean="0"/>
              <a:t>is a reality in data-center today:</a:t>
            </a:r>
          </a:p>
          <a:p>
            <a:pPr lvl="1"/>
            <a:r>
              <a:rPr lang="en-US" dirty="0" smtClean="0"/>
              <a:t>Interconnection of data-centers (run by multiple admin-domains).</a:t>
            </a:r>
          </a:p>
          <a:p>
            <a:pPr lvl="1"/>
            <a:r>
              <a:rPr lang="en-US" dirty="0" smtClean="0"/>
              <a:t>Interconnection of “IP subnets” inside the data-center.</a:t>
            </a:r>
          </a:p>
          <a:p>
            <a:r>
              <a:rPr lang="en-US" dirty="0"/>
              <a:t>l</a:t>
            </a:r>
            <a:r>
              <a:rPr lang="en-US" dirty="0" smtClean="0"/>
              <a:t>3vpn control plane is encapsulation agnostic.</a:t>
            </a:r>
          </a:p>
        </p:txBody>
      </p:sp>
    </p:spTree>
    <p:extLst>
      <p:ext uri="{BB962C8B-B14F-4D97-AF65-F5344CB8AC3E}">
        <p14:creationId xmlns:p14="http://schemas.microsoft.com/office/powerpoint/2010/main" val="2797115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Existing L3VPN functionality:</a:t>
            </a:r>
          </a:p>
          <a:p>
            <a:pPr lvl="1"/>
            <a:r>
              <a:rPr lang="en-US" dirty="0" smtClean="0"/>
              <a:t>CE interface may be connected to 1 or more Virtual Networks;</a:t>
            </a:r>
          </a:p>
          <a:p>
            <a:pPr lvl="1"/>
            <a:r>
              <a:rPr lang="en-US" dirty="0" smtClean="0"/>
              <a:t>Policy based definition of VPN;</a:t>
            </a:r>
          </a:p>
          <a:p>
            <a:pPr lvl="1"/>
            <a:r>
              <a:rPr lang="en-US" dirty="0" smtClean="0"/>
              <a:t>Per RT route </a:t>
            </a:r>
            <a:r>
              <a:rPr lang="en-US" dirty="0"/>
              <a:t>distribution </a:t>
            </a:r>
            <a:r>
              <a:rPr lang="en-US" dirty="0" smtClean="0"/>
              <a:t>trees (</a:t>
            </a:r>
            <a:r>
              <a:rPr lang="en-US" dirty="0"/>
              <a:t>RFC4684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Traffic filtering between VPNs </a:t>
            </a:r>
            <a:r>
              <a:rPr lang="en-US" dirty="0" smtClean="0"/>
              <a:t>(BGP flow-spec RFC </a:t>
            </a:r>
            <a:r>
              <a:rPr lang="en-US" dirty="0" smtClean="0"/>
              <a:t>5575);</a:t>
            </a:r>
          </a:p>
          <a:p>
            <a:r>
              <a:rPr lang="en-US" dirty="0" smtClean="0"/>
              <a:t>End-system draft:</a:t>
            </a:r>
          </a:p>
          <a:p>
            <a:pPr lvl="1"/>
            <a:r>
              <a:rPr lang="en-US" dirty="0" smtClean="0"/>
              <a:t>Standards based protocol (XMPP) for delegating a PEs forwarding functionality.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6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End-system PE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PE performs VRF import/export functionality.</a:t>
            </a:r>
          </a:p>
          <a:p>
            <a:r>
              <a:rPr lang="en-US" dirty="0" smtClean="0"/>
              <a:t>PE is management point.</a:t>
            </a:r>
          </a:p>
          <a:p>
            <a:r>
              <a:rPr lang="en-US" dirty="0" smtClean="0"/>
              <a:t>Operational scale: PE should be able to control +1000x of CE </a:t>
            </a:r>
            <a:r>
              <a:rPr lang="en-US" dirty="0" smtClean="0"/>
              <a:t>(end-system) </a:t>
            </a:r>
            <a:r>
              <a:rPr lang="en-US" dirty="0" smtClean="0"/>
              <a:t>interfaces.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88656" y="1600200"/>
            <a:ext cx="1636455" cy="11356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949756" y="3185381"/>
            <a:ext cx="1400668" cy="4640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 OS (Forwarder)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79862" y="4138965"/>
            <a:ext cx="1140456" cy="5250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End-system</a:t>
            </a:r>
            <a:endParaRPr lang="en-US" dirty="0"/>
          </a:p>
        </p:txBody>
      </p:sp>
      <p:cxnSp>
        <p:nvCxnSpPr>
          <p:cNvPr id="8" name="Straight Connector 7"/>
          <p:cNvCxnSpPr>
            <a:stCxn id="5" idx="0"/>
          </p:cNvCxnSpPr>
          <p:nvPr/>
        </p:nvCxnSpPr>
        <p:spPr>
          <a:xfrm flipV="1">
            <a:off x="5650090" y="2685853"/>
            <a:ext cx="1270562" cy="4995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0"/>
            <a:endCxn id="5" idx="2"/>
          </p:cNvCxnSpPr>
          <p:nvPr/>
        </p:nvCxnSpPr>
        <p:spPr>
          <a:xfrm flipV="1">
            <a:off x="5650090" y="3649399"/>
            <a:ext cx="0" cy="4895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948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End-system extensions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ot the same as having hypervisor be an L3VPN PE.</a:t>
            </a:r>
          </a:p>
          <a:p>
            <a:pPr lvl="1"/>
            <a:r>
              <a:rPr lang="en-US" dirty="0" smtClean="0"/>
              <a:t>Operational: provisioning and diagnostics;</a:t>
            </a:r>
          </a:p>
          <a:p>
            <a:pPr lvl="1"/>
            <a:r>
              <a:rPr lang="en-US" dirty="0" smtClean="0"/>
              <a:t>Software complexity: on the PE.</a:t>
            </a:r>
          </a:p>
          <a:p>
            <a:pPr lvl="1"/>
            <a:r>
              <a:rPr lang="en-US" dirty="0" smtClean="0"/>
              <a:t>Protocol to the Forwarder: XML documents.</a:t>
            </a:r>
          </a:p>
          <a:p>
            <a:r>
              <a:rPr lang="en-US" dirty="0" smtClean="0"/>
              <a:t>Decoupling PE Control Plane and Forwarding is useful regardless of application.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39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mapping between BGP l3vpn data and an XML document.</a:t>
            </a:r>
          </a:p>
          <a:p>
            <a:r>
              <a:rPr lang="en-US" dirty="0" smtClean="0"/>
              <a:t>XML: extendable, flexible.</a:t>
            </a:r>
          </a:p>
          <a:p>
            <a:r>
              <a:rPr lang="en-US" dirty="0" smtClean="0"/>
              <a:t>XMPP provides publish subscribe functionality:</a:t>
            </a:r>
          </a:p>
          <a:p>
            <a:pPr lvl="1"/>
            <a:r>
              <a:rPr lang="en-US" dirty="0" smtClean="0"/>
              <a:t>A network participant “subscribes” to events on that network.</a:t>
            </a:r>
          </a:p>
          <a:p>
            <a:pPr lvl="1"/>
            <a:r>
              <a:rPr lang="en-US" dirty="0" smtClean="0"/>
              <a:t>Network reachability is propagated as an “event”.</a:t>
            </a:r>
          </a:p>
        </p:txBody>
      </p:sp>
    </p:spTree>
    <p:extLst>
      <p:ext uri="{BB962C8B-B14F-4D97-AF65-F5344CB8AC3E}">
        <p14:creationId xmlns:p14="http://schemas.microsoft.com/office/powerpoint/2010/main" val="117876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connectivity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RFC 5575</a:t>
            </a:r>
          </a:p>
          <a:p>
            <a:pPr lvl="1"/>
            <a:r>
              <a:rPr lang="en-US" dirty="0" smtClean="0"/>
              <a:t>draft-marques-sdnp-flow-spec-00</a:t>
            </a:r>
          </a:p>
          <a:p>
            <a:r>
              <a:rPr lang="en-US" dirty="0" smtClean="0"/>
              <a:t>Multicast</a:t>
            </a:r>
          </a:p>
          <a:p>
            <a:pPr lvl="1"/>
            <a:r>
              <a:rPr lang="en-US" dirty="0" smtClean="0"/>
              <a:t>draft-marques-l3vpn-mcast-edge-00</a:t>
            </a:r>
          </a:p>
          <a:p>
            <a:r>
              <a:rPr lang="en-US" dirty="0" smtClean="0"/>
              <a:t>Provisioning</a:t>
            </a:r>
          </a:p>
          <a:p>
            <a:pPr lvl="1"/>
            <a:r>
              <a:rPr lang="en-US" dirty="0" smtClean="0"/>
              <a:t>draft-marques-l3vpn-schema-00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99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489</Words>
  <Application>Microsoft Macintosh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l3vpn end-system draft</vt:lpstr>
      <vt:lpstr>Overview</vt:lpstr>
      <vt:lpstr>Overview</vt:lpstr>
      <vt:lpstr>Applicability</vt:lpstr>
      <vt:lpstr>Technology</vt:lpstr>
      <vt:lpstr>End-system PE</vt:lpstr>
      <vt:lpstr>End-system extensions</vt:lpstr>
      <vt:lpstr>XMPP</vt:lpstr>
      <vt:lpstr>Beyond connectivity</vt:lpstr>
      <vt:lpstr>Summary</vt:lpstr>
    </vt:vector>
  </TitlesOfParts>
  <Company>Contrail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l3vpn end-system draft</dc:title>
  <dc:creator>Pedro Marques</dc:creator>
  <cp:lastModifiedBy>Pedro Marques</cp:lastModifiedBy>
  <cp:revision>20</cp:revision>
  <dcterms:created xsi:type="dcterms:W3CDTF">2012-07-30T01:32:42Z</dcterms:created>
  <dcterms:modified xsi:type="dcterms:W3CDTF">2012-08-01T20:56:49Z</dcterms:modified>
</cp:coreProperties>
</file>