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0833" autoAdjust="0"/>
  </p:normalViewPr>
  <p:slideViewPr>
    <p:cSldViewPr>
      <p:cViewPr varScale="1">
        <p:scale>
          <a:sx n="77" d="100"/>
          <a:sy n="77" d="100"/>
        </p:scale>
        <p:origin x="-102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0E551-DAB5-48D4-9A34-4A50E12F4187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08BA9-1721-42EC-9DAE-20D5BAAA08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77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  <a:r>
              <a:rPr lang="en-US" baseline="0" dirty="0" smtClean="0"/>
              <a:t> comparison, </a:t>
            </a:r>
            <a:r>
              <a:rPr lang="en-US" dirty="0" smtClean="0"/>
              <a:t>draft-ietf-mmusic-signal-3d-format-00 adds:</a:t>
            </a:r>
          </a:p>
          <a:p>
            <a:pPr marL="171450" indent="-171450">
              <a:buFontTx/>
              <a:buChar char="-"/>
            </a:pPr>
            <a:r>
              <a:rPr lang="es-ES" dirty="0" smtClean="0"/>
              <a:t>New media-</a:t>
            </a:r>
            <a:r>
              <a:rPr lang="es-ES" dirty="0" err="1" smtClean="0"/>
              <a:t>level</a:t>
            </a:r>
            <a:r>
              <a:rPr lang="es-ES" dirty="0" smtClean="0"/>
              <a:t> </a:t>
            </a:r>
            <a:r>
              <a:rPr lang="es-ES" dirty="0" err="1" smtClean="0"/>
              <a:t>attribute</a:t>
            </a:r>
            <a:r>
              <a:rPr lang="es-ES" dirty="0" smtClean="0"/>
              <a:t> “3dFormat”</a:t>
            </a:r>
          </a:p>
          <a:p>
            <a:pPr marL="171450" indent="-171450">
              <a:buFontTx/>
              <a:buChar char="-"/>
            </a:pPr>
            <a:r>
              <a:rPr lang="es-ES" dirty="0" smtClean="0"/>
              <a:t>New SDP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grouping</a:t>
            </a:r>
            <a:r>
              <a:rPr lang="es-ES" baseline="0" dirty="0" smtClean="0"/>
              <a:t> “3DS”</a:t>
            </a:r>
          </a:p>
          <a:p>
            <a:pPr marL="171450" indent="-171450">
              <a:buFontTx/>
              <a:buChar char="-"/>
            </a:pPr>
            <a:endParaRPr lang="es-ES" baseline="0" dirty="0" smtClean="0"/>
          </a:p>
          <a:p>
            <a:pPr marL="0" indent="0">
              <a:buFontTx/>
              <a:buNone/>
            </a:pPr>
            <a:r>
              <a:rPr lang="es-ES" baseline="0" dirty="0" err="1" smtClean="0"/>
              <a:t>However</a:t>
            </a:r>
            <a:r>
              <a:rPr lang="es-ES" baseline="0" dirty="0" smtClean="0"/>
              <a:t>, </a:t>
            </a:r>
            <a:r>
              <a:rPr lang="es-ES" baseline="0" dirty="0" err="1" smtClean="0"/>
              <a:t>negotiation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is</a:t>
            </a:r>
            <a:r>
              <a:rPr lang="es-ES" baseline="0" dirty="0" smtClean="0"/>
              <a:t> quite </a:t>
            </a:r>
            <a:r>
              <a:rPr lang="es-ES" baseline="0" dirty="0" err="1" smtClean="0"/>
              <a:t>different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between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drafts</a:t>
            </a:r>
            <a:r>
              <a:rPr lang="es-ES" baseline="0" dirty="0" smtClean="0"/>
              <a:t>:</a:t>
            </a:r>
          </a:p>
          <a:p>
            <a:pPr marL="171450" indent="-171450">
              <a:buFontTx/>
              <a:buChar char="-"/>
            </a:pPr>
            <a:r>
              <a:rPr lang="es-ES" baseline="0" dirty="0" smtClean="0"/>
              <a:t>In </a:t>
            </a:r>
            <a:r>
              <a:rPr lang="en-US" dirty="0" smtClean="0"/>
              <a:t>draft-ietf-mmusic-signal-3d-format-00, a 3DS group</a:t>
            </a:r>
            <a:r>
              <a:rPr lang="en-US" baseline="0" dirty="0" smtClean="0"/>
              <a:t> represents a single 3D format option for a 3D stream. If multiple 3D formats are offered, the SDP must include multiple 3DS groups and multiple media descriptions, of which the answerer selects those with the preferred 3D format</a:t>
            </a:r>
          </a:p>
          <a:p>
            <a:pPr marL="171450" indent="-171450">
              <a:buFontTx/>
              <a:buChar char="-"/>
            </a:pPr>
            <a:r>
              <a:rPr lang="es-ES" baseline="0" dirty="0" smtClean="0"/>
              <a:t>In draft-capelastegui-mmusic-3dv-sdp-00, a 3dd </a:t>
            </a:r>
            <a:r>
              <a:rPr lang="es-ES" baseline="0" dirty="0" err="1" smtClean="0"/>
              <a:t>group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represents</a:t>
            </a:r>
            <a:r>
              <a:rPr lang="es-ES" baseline="0" dirty="0" smtClean="0"/>
              <a:t> a 3D </a:t>
            </a:r>
            <a:r>
              <a:rPr lang="es-ES" baseline="0" dirty="0" err="1" smtClean="0"/>
              <a:t>stream</a:t>
            </a:r>
            <a:r>
              <a:rPr lang="es-ES" baseline="0" dirty="0" smtClean="0"/>
              <a:t> (</a:t>
            </a:r>
            <a:r>
              <a:rPr lang="es-ES" baseline="0" dirty="0" err="1" smtClean="0"/>
              <a:t>including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all</a:t>
            </a:r>
            <a:r>
              <a:rPr lang="es-ES" baseline="0" dirty="0" smtClean="0"/>
              <a:t> 3D </a:t>
            </a:r>
            <a:r>
              <a:rPr lang="es-ES" baseline="0" dirty="0" err="1" smtClean="0"/>
              <a:t>formats</a:t>
            </a:r>
            <a:r>
              <a:rPr lang="es-ES" baseline="0" dirty="0" smtClean="0"/>
              <a:t>). </a:t>
            </a:r>
            <a:r>
              <a:rPr lang="es-ES" baseline="0" dirty="0" err="1" smtClean="0"/>
              <a:t>If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multiple</a:t>
            </a:r>
            <a:r>
              <a:rPr lang="es-ES" baseline="0" dirty="0" smtClean="0"/>
              <a:t> 3D </a:t>
            </a:r>
            <a:r>
              <a:rPr lang="es-ES" baseline="0" dirty="0" err="1" smtClean="0"/>
              <a:t>formats</a:t>
            </a:r>
            <a:r>
              <a:rPr lang="es-ES" baseline="0" dirty="0" smtClean="0"/>
              <a:t> are </a:t>
            </a:r>
            <a:r>
              <a:rPr lang="es-ES" baseline="0" dirty="0" err="1" smtClean="0"/>
              <a:t>offered</a:t>
            </a:r>
            <a:r>
              <a:rPr lang="es-ES" baseline="0" dirty="0" smtClean="0"/>
              <a:t>, new media </a:t>
            </a:r>
            <a:r>
              <a:rPr lang="es-ES" baseline="0" dirty="0" err="1" smtClean="0"/>
              <a:t>formats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must</a:t>
            </a:r>
            <a:r>
              <a:rPr lang="es-ES" baseline="0" dirty="0" smtClean="0"/>
              <a:t> be </a:t>
            </a:r>
            <a:r>
              <a:rPr lang="es-ES" baseline="0" dirty="0" err="1" smtClean="0"/>
              <a:t>added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media </a:t>
            </a:r>
            <a:r>
              <a:rPr lang="es-ES" baseline="0" dirty="0" err="1" smtClean="0"/>
              <a:t>descriptions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3D </a:t>
            </a:r>
            <a:r>
              <a:rPr lang="es-ES" baseline="0" dirty="0" err="1" smtClean="0"/>
              <a:t>stream</a:t>
            </a:r>
            <a:r>
              <a:rPr lang="es-ES" baseline="0" dirty="0" smtClean="0"/>
              <a:t>.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answerer’s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selection</a:t>
            </a:r>
            <a:r>
              <a:rPr lang="es-ES" baseline="0" dirty="0" smtClean="0"/>
              <a:t> of media </a:t>
            </a:r>
            <a:r>
              <a:rPr lang="es-ES" baseline="0" dirty="0" err="1" smtClean="0"/>
              <a:t>formats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must</a:t>
            </a:r>
            <a:r>
              <a:rPr lang="es-ES" baseline="0" dirty="0" smtClean="0"/>
              <a:t> </a:t>
            </a:r>
            <a:r>
              <a:rPr lang="es-ES" baseline="0" dirty="0" err="1" smtClean="0"/>
              <a:t>comply</a:t>
            </a:r>
            <a:r>
              <a:rPr lang="es-ES" baseline="0" dirty="0" smtClean="0"/>
              <a:t> </a:t>
            </a:r>
            <a:r>
              <a:rPr lang="es-ES" baseline="0" dirty="0" err="1" smtClean="0"/>
              <a:t>with</a:t>
            </a:r>
            <a:r>
              <a:rPr lang="es-ES" baseline="0" dirty="0" smtClean="0"/>
              <a:t>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restrictions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imposed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by</a:t>
            </a:r>
            <a:r>
              <a:rPr lang="es-ES" baseline="0" dirty="0" smtClean="0"/>
              <a:t> “a=</a:t>
            </a:r>
            <a:r>
              <a:rPr lang="es-ES" baseline="0" dirty="0" err="1" smtClean="0"/>
              <a:t>depend</a:t>
            </a:r>
            <a:r>
              <a:rPr lang="es-ES" baseline="0" dirty="0" smtClean="0"/>
              <a:t>” </a:t>
            </a:r>
            <a:r>
              <a:rPr lang="es-ES" baseline="0" dirty="0" err="1" smtClean="0"/>
              <a:t>attributes</a:t>
            </a:r>
            <a:r>
              <a:rPr lang="es-ES" baseline="0" dirty="0" smtClean="0"/>
              <a:t>.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08BA9-1721-42EC-9DAE-20D5BAAA08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42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Offer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multiple</a:t>
            </a:r>
            <a:r>
              <a:rPr lang="es-ES" dirty="0" smtClean="0"/>
              <a:t> 3D </a:t>
            </a:r>
            <a:r>
              <a:rPr lang="es-ES" dirty="0" err="1" smtClean="0"/>
              <a:t>format</a:t>
            </a:r>
            <a:r>
              <a:rPr lang="es-ES" dirty="0" smtClean="0"/>
              <a:t> </a:t>
            </a:r>
            <a:r>
              <a:rPr lang="es-ES" dirty="0" err="1" smtClean="0"/>
              <a:t>highlights</a:t>
            </a:r>
            <a:r>
              <a:rPr lang="es-ES" dirty="0" smtClean="0"/>
              <a:t> </a:t>
            </a:r>
            <a:r>
              <a:rPr lang="es-ES" dirty="0" err="1" smtClean="0"/>
              <a:t>differences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between</a:t>
            </a:r>
            <a:r>
              <a:rPr lang="es-ES" baseline="0" dirty="0" smtClean="0"/>
              <a:t> </a:t>
            </a:r>
            <a:r>
              <a:rPr lang="es-ES" baseline="0" dirty="0" err="1" smtClean="0"/>
              <a:t>drafts</a:t>
            </a:r>
            <a:r>
              <a:rPr lang="es-ES" baseline="0" dirty="0" smtClean="0"/>
              <a:t>. A similar </a:t>
            </a:r>
            <a:r>
              <a:rPr lang="es-ES" baseline="0" dirty="0" err="1" smtClean="0"/>
              <a:t>offer</a:t>
            </a:r>
            <a:r>
              <a:rPr lang="es-ES" baseline="0" dirty="0" smtClean="0"/>
              <a:t> </a:t>
            </a:r>
            <a:r>
              <a:rPr lang="es-ES" baseline="0" dirty="0" err="1" smtClean="0"/>
              <a:t>using</a:t>
            </a:r>
            <a:r>
              <a:rPr lang="es-ES" baseline="0" dirty="0" smtClean="0"/>
              <a:t> </a:t>
            </a:r>
            <a:r>
              <a:rPr lang="en-US" dirty="0" smtClean="0"/>
              <a:t>draft-ietf-mmusic-signal-3d-format-00 would require ~8 media descriptions.</a:t>
            </a:r>
          </a:p>
          <a:p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08BA9-1721-42EC-9DAE-20D5BAAA08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45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DCBA-9C96-46A4-93CD-15C580005BB2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7AA5-BFF7-4909-88F3-C3691AEECD23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6707-69FB-47F6-8E05-5667B0B0BD11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24C3-6AFE-4037-8DA2-11428A9885A8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84140-71D6-45D5-A38C-2CC6FC350DB6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A61-A968-4835-8AD9-A04BB43CBD2E}" type="datetime1">
              <a:rPr lang="es-ES" smtClean="0"/>
              <a:t>26/07/2012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97170-CD78-40F3-A53B-EF4ED062AEA8}" type="datetime1">
              <a:rPr lang="es-ES" smtClean="0"/>
              <a:t>26/07/2012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CE93-DD75-41CD-8E32-008CA27566E4}" type="datetime1">
              <a:rPr lang="es-ES" smtClean="0"/>
              <a:t>26/07/2012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CBA6B-D676-40D4-B347-BF75AF8B0DF3}" type="datetime1">
              <a:rPr lang="es-ES" smtClean="0"/>
              <a:t>26/07/2012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562F-84A2-4FB3-BBA7-E335FF65F980}" type="datetime1">
              <a:rPr lang="es-ES" smtClean="0"/>
              <a:t>26/07/2012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A638-0898-4F1E-8684-48B8B71452F1}" type="datetime1">
              <a:rPr lang="es-ES" smtClean="0"/>
              <a:t>26/07/2012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97D1-9683-4C8E-A481-B5273F698423}" type="datetime1">
              <a:rPr lang="es-ES" smtClean="0"/>
              <a:t>26/07/2012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 smtClean="0"/>
              <a:t> </a:t>
            </a:r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232248"/>
          </a:xfrm>
        </p:spPr>
        <p:txBody>
          <a:bodyPr>
            <a:normAutofit fontScale="90000"/>
          </a:bodyPr>
          <a:lstStyle/>
          <a:p>
            <a:r>
              <a:rPr lang="en-US" dirty="0"/>
              <a:t>3D Video in the Session Description Protocol (SDP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draft-capelastegui-mmusic-3dv-sdp-00</a:t>
            </a: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371600" y="4819600"/>
            <a:ext cx="6400800" cy="1273696"/>
          </a:xfrm>
        </p:spPr>
        <p:txBody>
          <a:bodyPr/>
          <a:lstStyle/>
          <a:p>
            <a:r>
              <a:rPr lang="es-ES" dirty="0" smtClean="0"/>
              <a:t>Pedro Capelastegui</a:t>
            </a:r>
          </a:p>
          <a:p>
            <a:r>
              <a:rPr lang="es-ES" dirty="0" smtClean="0"/>
              <a:t>capelastegui@dit.upm.es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071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es-ES" dirty="0" smtClean="0"/>
              <a:t>3D Video in </a:t>
            </a:r>
            <a:r>
              <a:rPr lang="es-ES" dirty="0" smtClean="0"/>
              <a:t>SDP</a:t>
            </a: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497363"/>
          </a:xfrm>
        </p:spPr>
        <p:txBody>
          <a:bodyPr>
            <a:normAutofit/>
          </a:bodyPr>
          <a:lstStyle/>
          <a:p>
            <a:r>
              <a:rPr lang="es-ES" dirty="0" err="1" smtClean="0"/>
              <a:t>Goal</a:t>
            </a:r>
            <a:r>
              <a:rPr lang="es-ES" dirty="0" smtClean="0"/>
              <a:t>: Describe 3D video </a:t>
            </a:r>
            <a:r>
              <a:rPr lang="es-ES" dirty="0" err="1" smtClean="0"/>
              <a:t>streams</a:t>
            </a:r>
            <a:r>
              <a:rPr lang="es-ES" dirty="0" smtClean="0"/>
              <a:t> in SDP</a:t>
            </a:r>
            <a:endParaRPr lang="en-US" dirty="0" smtClean="0"/>
          </a:p>
          <a:p>
            <a:r>
              <a:rPr lang="es-ES" dirty="0" smtClean="0"/>
              <a:t>3DV </a:t>
            </a:r>
            <a:r>
              <a:rPr lang="es-ES" dirty="0" err="1" smtClean="0"/>
              <a:t>stream</a:t>
            </a:r>
            <a:r>
              <a:rPr lang="es-ES" dirty="0" smtClean="0"/>
              <a:t>:</a:t>
            </a:r>
          </a:p>
          <a:p>
            <a:pPr marL="648000" lvl="1"/>
            <a:r>
              <a:rPr lang="es-ES" dirty="0" err="1" smtClean="0"/>
              <a:t>Composed</a:t>
            </a:r>
            <a:r>
              <a:rPr lang="es-ES" dirty="0" smtClean="0"/>
              <a:t> of 2+ </a:t>
            </a:r>
            <a:r>
              <a:rPr lang="es-ES" dirty="0" err="1" smtClean="0"/>
              <a:t>streams</a:t>
            </a:r>
            <a:r>
              <a:rPr lang="es-ES" dirty="0" smtClean="0"/>
              <a:t>: </a:t>
            </a:r>
            <a:r>
              <a:rPr lang="es-ES" dirty="0" err="1" smtClean="0"/>
              <a:t>views</a:t>
            </a:r>
            <a:r>
              <a:rPr lang="es-ES" dirty="0" smtClean="0"/>
              <a:t>, </a:t>
            </a:r>
            <a:r>
              <a:rPr lang="es-ES" dirty="0" err="1" smtClean="0"/>
              <a:t>depth</a:t>
            </a:r>
            <a:r>
              <a:rPr lang="es-ES" dirty="0" smtClean="0"/>
              <a:t> </a:t>
            </a:r>
            <a:r>
              <a:rPr lang="es-ES" dirty="0" err="1" smtClean="0"/>
              <a:t>maps</a:t>
            </a:r>
            <a:endParaRPr lang="es-ES" dirty="0" smtClean="0"/>
          </a:p>
          <a:p>
            <a:pPr marL="648000" lvl="1"/>
            <a:r>
              <a:rPr lang="es-ES" dirty="0" smtClean="0"/>
              <a:t>3DV </a:t>
            </a:r>
            <a:r>
              <a:rPr lang="es-ES" dirty="0" err="1" smtClean="0"/>
              <a:t>format</a:t>
            </a:r>
            <a:r>
              <a:rPr lang="es-ES" dirty="0" smtClean="0"/>
              <a:t> </a:t>
            </a:r>
            <a:r>
              <a:rPr lang="es-ES" dirty="0" err="1" smtClean="0"/>
              <a:t>options</a:t>
            </a:r>
            <a:r>
              <a:rPr lang="es-ES" dirty="0" smtClean="0"/>
              <a:t>: </a:t>
            </a:r>
            <a:r>
              <a:rPr lang="es-ES" dirty="0" err="1" smtClean="0"/>
              <a:t>simulcast</a:t>
            </a:r>
            <a:r>
              <a:rPr lang="es-ES" dirty="0" smtClean="0"/>
              <a:t>, video-plus-</a:t>
            </a:r>
            <a:r>
              <a:rPr lang="es-ES" dirty="0" err="1" smtClean="0"/>
              <a:t>depth</a:t>
            </a:r>
            <a:r>
              <a:rPr lang="es-ES" dirty="0" smtClean="0"/>
              <a:t>, </a:t>
            </a:r>
            <a:r>
              <a:rPr lang="es-ES" dirty="0" err="1" smtClean="0"/>
              <a:t>frame-packing</a:t>
            </a:r>
            <a:endParaRPr lang="es-ES" dirty="0" smtClean="0"/>
          </a:p>
          <a:p>
            <a:pPr marL="247950"/>
            <a:r>
              <a:rPr lang="es-ES" dirty="0" err="1" smtClean="0"/>
              <a:t>Extension</a:t>
            </a:r>
            <a:r>
              <a:rPr lang="es-ES" dirty="0" smtClean="0"/>
              <a:t> </a:t>
            </a:r>
            <a:r>
              <a:rPr lang="es-ES" dirty="0" err="1" smtClean="0"/>
              <a:t>requirements</a:t>
            </a:r>
            <a:r>
              <a:rPr lang="es-ES" dirty="0" smtClean="0"/>
              <a:t>:</a:t>
            </a:r>
          </a:p>
          <a:p>
            <a:pPr marL="648000" lvl="1"/>
            <a:r>
              <a:rPr lang="es-ES" dirty="0" smtClean="0"/>
              <a:t>3DV </a:t>
            </a:r>
            <a:r>
              <a:rPr lang="es-ES" dirty="0" err="1" smtClean="0"/>
              <a:t>format</a:t>
            </a:r>
            <a:r>
              <a:rPr lang="es-ES" dirty="0" smtClean="0"/>
              <a:t> </a:t>
            </a:r>
            <a:r>
              <a:rPr lang="es-ES" dirty="0" err="1" smtClean="0"/>
              <a:t>negotiation</a:t>
            </a:r>
            <a:endParaRPr lang="es-ES" dirty="0" smtClean="0"/>
          </a:p>
          <a:p>
            <a:pPr marL="648000" lvl="1"/>
            <a:r>
              <a:rPr lang="es-ES" dirty="0" err="1"/>
              <a:t>Relationship</a:t>
            </a:r>
            <a:r>
              <a:rPr lang="es-ES" dirty="0"/>
              <a:t> </a:t>
            </a:r>
            <a:r>
              <a:rPr lang="es-ES" dirty="0" err="1"/>
              <a:t>between</a:t>
            </a:r>
            <a:r>
              <a:rPr lang="es-ES" dirty="0"/>
              <a:t> </a:t>
            </a:r>
            <a:r>
              <a:rPr lang="es-ES" dirty="0" err="1"/>
              <a:t>views</a:t>
            </a:r>
            <a:r>
              <a:rPr lang="es-ES" dirty="0"/>
              <a:t>/</a:t>
            </a:r>
            <a:r>
              <a:rPr lang="es-ES" dirty="0" err="1"/>
              <a:t>maps</a:t>
            </a:r>
            <a:r>
              <a:rPr lang="es-ES" dirty="0"/>
              <a:t> of 3DV </a:t>
            </a:r>
            <a:r>
              <a:rPr lang="es-ES" dirty="0" err="1"/>
              <a:t>stream</a:t>
            </a:r>
            <a:endParaRPr lang="es-ES" dirty="0" smtClean="0"/>
          </a:p>
          <a:p>
            <a:pPr marL="648000" lvl="1"/>
            <a:endParaRPr lang="es-ES" dirty="0" smtClean="0"/>
          </a:p>
          <a:p>
            <a:pPr lvl="2"/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011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ES" dirty="0" err="1" smtClean="0"/>
              <a:t>Additions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SDP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256584"/>
          </a:xfrm>
        </p:spPr>
        <p:txBody>
          <a:bodyPr>
            <a:normAutofit/>
          </a:bodyPr>
          <a:lstStyle/>
          <a:p>
            <a:r>
              <a:rPr lang="es-ES" dirty="0" smtClean="0"/>
              <a:t>New media-</a:t>
            </a:r>
            <a:r>
              <a:rPr lang="es-ES" dirty="0" err="1" smtClean="0"/>
              <a:t>level</a:t>
            </a:r>
            <a:r>
              <a:rPr lang="es-ES" dirty="0" smtClean="0"/>
              <a:t> </a:t>
            </a:r>
            <a:r>
              <a:rPr lang="es-ES" dirty="0" err="1" smtClean="0"/>
              <a:t>attribute</a:t>
            </a:r>
            <a:r>
              <a:rPr lang="es-ES" dirty="0" smtClean="0"/>
              <a:t>: “3dvFormat”</a:t>
            </a:r>
          </a:p>
          <a:p>
            <a:pPr lvl="1"/>
            <a:r>
              <a:rPr lang="es-ES" dirty="0" smtClean="0"/>
              <a:t>3D </a:t>
            </a:r>
            <a:r>
              <a:rPr lang="es-ES" dirty="0" err="1" smtClean="0"/>
              <a:t>format</a:t>
            </a:r>
            <a:r>
              <a:rPr lang="es-ES" dirty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media </a:t>
            </a:r>
            <a:r>
              <a:rPr lang="es-ES" dirty="0" err="1" smtClean="0"/>
              <a:t>description</a:t>
            </a:r>
            <a:endParaRPr lang="es-ES" dirty="0" smtClean="0"/>
          </a:p>
          <a:p>
            <a:pPr lvl="1"/>
            <a:r>
              <a:rPr lang="es-ES" dirty="0" err="1" smtClean="0"/>
              <a:t>Associated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media </a:t>
            </a:r>
            <a:r>
              <a:rPr lang="es-ES" dirty="0" err="1" smtClean="0"/>
              <a:t>format</a:t>
            </a:r>
            <a:r>
              <a:rPr lang="es-ES" dirty="0" smtClean="0"/>
              <a:t> (</a:t>
            </a:r>
            <a:r>
              <a:rPr lang="es-ES" dirty="0" err="1" smtClean="0"/>
              <a:t>payload</a:t>
            </a:r>
            <a:r>
              <a:rPr lang="es-ES" dirty="0" smtClean="0"/>
              <a:t> </a:t>
            </a:r>
            <a:r>
              <a:rPr lang="es-ES" dirty="0" err="1" smtClean="0"/>
              <a:t>type</a:t>
            </a:r>
            <a:r>
              <a:rPr lang="es-ES" dirty="0" smtClean="0"/>
              <a:t> </a:t>
            </a:r>
            <a:r>
              <a:rPr lang="es-ES" dirty="0" err="1" smtClean="0"/>
              <a:t>number</a:t>
            </a:r>
            <a:r>
              <a:rPr lang="es-ES" dirty="0" smtClean="0"/>
              <a:t>)</a:t>
            </a:r>
          </a:p>
          <a:p>
            <a:pPr lvl="1"/>
            <a:r>
              <a:rPr lang="es-ES" dirty="0" err="1" smtClean="0"/>
              <a:t>Four</a:t>
            </a:r>
            <a:r>
              <a:rPr lang="es-ES" dirty="0" smtClean="0"/>
              <a:t> </a:t>
            </a:r>
            <a:r>
              <a:rPr lang="es-ES" dirty="0" err="1" smtClean="0"/>
              <a:t>defined</a:t>
            </a:r>
            <a:r>
              <a:rPr lang="es-ES" dirty="0" smtClean="0"/>
              <a:t> </a:t>
            </a:r>
            <a:r>
              <a:rPr lang="es-ES" dirty="0" err="1" smtClean="0"/>
              <a:t>formats</a:t>
            </a:r>
            <a:endParaRPr lang="es-ES" dirty="0" smtClean="0"/>
          </a:p>
          <a:p>
            <a:pPr lvl="1"/>
            <a:endParaRPr lang="es-ES" dirty="0" smtClean="0"/>
          </a:p>
          <a:p>
            <a:pPr marL="457200" lvl="1" indent="0" algn="ctr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a=3dvFormat:&lt;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fmt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&gt; &lt;attribute&gt;:&lt;value&gt;</a:t>
            </a:r>
          </a:p>
          <a:p>
            <a:pPr marL="457200" lvl="1" indent="0" algn="ctr">
              <a:buNone/>
            </a:pPr>
            <a:endParaRPr lang="en-US" dirty="0" smtClean="0"/>
          </a:p>
          <a:p>
            <a:r>
              <a:rPr lang="es-ES" dirty="0"/>
              <a:t>New </a:t>
            </a:r>
            <a:r>
              <a:rPr lang="es-ES" dirty="0" err="1"/>
              <a:t>decoding</a:t>
            </a:r>
            <a:r>
              <a:rPr lang="es-ES" dirty="0"/>
              <a:t> </a:t>
            </a:r>
            <a:r>
              <a:rPr lang="es-ES" dirty="0" err="1"/>
              <a:t>dependency</a:t>
            </a:r>
            <a:r>
              <a:rPr lang="es-ES" dirty="0"/>
              <a:t> [RFC 5583]: “3dd”</a:t>
            </a:r>
          </a:p>
          <a:p>
            <a:pPr lvl="1"/>
            <a:r>
              <a:rPr lang="es-ES" dirty="0" err="1"/>
              <a:t>Dependency</a:t>
            </a:r>
            <a:r>
              <a:rPr lang="es-ES" dirty="0"/>
              <a:t> </a:t>
            </a:r>
            <a:r>
              <a:rPr lang="es-ES" dirty="0" err="1"/>
              <a:t>between</a:t>
            </a:r>
            <a:r>
              <a:rPr lang="es-ES" dirty="0"/>
              <a:t> </a:t>
            </a:r>
            <a:r>
              <a:rPr lang="es-ES" dirty="0" err="1"/>
              <a:t>views</a:t>
            </a:r>
            <a:r>
              <a:rPr lang="es-ES" dirty="0"/>
              <a:t>/</a:t>
            </a:r>
            <a:r>
              <a:rPr lang="es-ES" dirty="0" err="1"/>
              <a:t>maps</a:t>
            </a:r>
            <a:r>
              <a:rPr lang="es-ES" dirty="0"/>
              <a:t> in 3DV </a:t>
            </a:r>
            <a:r>
              <a:rPr lang="es-ES" dirty="0" err="1"/>
              <a:t>stream</a:t>
            </a:r>
            <a:endParaRPr lang="es-ES" dirty="0"/>
          </a:p>
          <a:p>
            <a:pPr lvl="1"/>
            <a:r>
              <a:rPr lang="es-ES" dirty="0"/>
              <a:t>A “DDP” </a:t>
            </a:r>
            <a:r>
              <a:rPr lang="es-ES" dirty="0" err="1"/>
              <a:t>group</a:t>
            </a:r>
            <a:r>
              <a:rPr lang="es-ES" dirty="0"/>
              <a:t> </a:t>
            </a:r>
            <a:r>
              <a:rPr lang="es-ES" dirty="0" err="1"/>
              <a:t>represents</a:t>
            </a:r>
            <a:r>
              <a:rPr lang="es-ES" dirty="0"/>
              <a:t> a single 3DV </a:t>
            </a:r>
            <a:r>
              <a:rPr lang="es-ES" dirty="0" err="1" smtClean="0"/>
              <a:t>stream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90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ES" dirty="0" smtClean="0"/>
              <a:t>SDP </a:t>
            </a:r>
            <a:r>
              <a:rPr lang="es-ES" dirty="0" err="1" smtClean="0"/>
              <a:t>Example</a:t>
            </a:r>
            <a:endParaRPr lang="en-US" dirty="0"/>
          </a:p>
        </p:txBody>
      </p:sp>
      <p:sp>
        <p:nvSpPr>
          <p:cNvPr id="4" name="3 Rectángulo"/>
          <p:cNvSpPr/>
          <p:nvPr/>
        </p:nvSpPr>
        <p:spPr>
          <a:xfrm>
            <a:off x="3669614" y="2217489"/>
            <a:ext cx="5294874" cy="37317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1400" dirty="0" err="1">
                <a:latin typeface="Courier New" pitchFamily="49" charset="0"/>
                <a:cs typeface="Courier New" pitchFamily="49" charset="0"/>
              </a:rPr>
              <a:t>group:DDP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1 2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m=video 1111 RTP/AVP </a:t>
            </a:r>
            <a:r>
              <a:rPr lang="en-GB" sz="1400" b="1" dirty="0">
                <a:latin typeface="Courier New" pitchFamily="49" charset="0"/>
                <a:cs typeface="Courier New" pitchFamily="49" charset="0"/>
              </a:rPr>
              <a:t>99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</a:t>
            </a:r>
            <a:endParaRPr lang="en-US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a=rtpmap:99 H264/90000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 smtClean="0">
                <a:latin typeface="Courier New" pitchFamily="49" charset="0"/>
                <a:cs typeface="Courier New" pitchFamily="49" charset="0"/>
              </a:rPr>
              <a:t>a=3dvFormat:99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 err="1">
                <a:latin typeface="Courier New" pitchFamily="49" charset="0"/>
                <a:cs typeface="Courier New" pitchFamily="49" charset="0"/>
              </a:rPr>
              <a:t>stereo-view:left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a=rtpmap:100 H264/90000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a=3dvFormat:100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frame-pack</a:t>
            </a:r>
            <a:r>
              <a:rPr lang="en-GB" sz="1400" b="1" dirty="0" err="1"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side-by-side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a=mid:1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m=video 1112 RTP/AVP </a:t>
            </a:r>
            <a:r>
              <a:rPr lang="en-GB" sz="1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99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101</a:t>
            </a:r>
            <a:endParaRPr lang="en-US" sz="1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a=rtpmap:99 H264/90000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 smtClean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a=3dvFormat:99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 smtClean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depth-map-metadata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:1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a=rtpmap:100 H264/90000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a=3dvFormat:100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depth-map-simulcast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:1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>
                <a:latin typeface="Courier New" pitchFamily="49" charset="0"/>
                <a:cs typeface="Courier New" pitchFamily="49" charset="0"/>
              </a:rPr>
              <a:t>a=rtpmap:101 H264/90000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a=3dvFormat:101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stereo-view</a:t>
            </a:r>
            <a:r>
              <a:rPr lang="en-GB" sz="1400" b="1" dirty="0" err="1"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1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right</a:t>
            </a:r>
            <a:endParaRPr lang="en-US" sz="1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a=mid:2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None/>
            </a:pPr>
            <a:r>
              <a:rPr lang="en-GB" sz="1400" b="1" dirty="0">
                <a:latin typeface="Courier New" pitchFamily="49" charset="0"/>
                <a:cs typeface="Courier New" pitchFamily="49" charset="0"/>
              </a:rPr>
              <a:t>a=depend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14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99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3dd </a:t>
            </a:r>
            <a:r>
              <a:rPr lang="en-GB" sz="1400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GB" sz="14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GB" sz="1400" b="1" dirty="0" smtClean="0">
                <a:latin typeface="Courier New" pitchFamily="49" charset="0"/>
                <a:cs typeface="Courier New" pitchFamily="49" charset="0"/>
              </a:rPr>
              <a:t>99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GB" sz="1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3dd </a:t>
            </a:r>
            <a:r>
              <a:rPr lang="en-GB" sz="1400" b="1" dirty="0" smtClean="0">
                <a:latin typeface="Courier New" pitchFamily="49" charset="0"/>
                <a:cs typeface="Courier New" pitchFamily="49" charset="0"/>
              </a:rPr>
              <a:t>1:99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GB" sz="1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101</a:t>
            </a:r>
            <a:r>
              <a:rPr lang="en-GB" sz="1400" dirty="0">
                <a:latin typeface="Courier New" pitchFamily="49" charset="0"/>
                <a:cs typeface="Courier New" pitchFamily="49" charset="0"/>
              </a:rPr>
              <a:t> 3dd </a:t>
            </a:r>
            <a:r>
              <a:rPr lang="en-GB" sz="1400" b="1" dirty="0">
                <a:latin typeface="Courier New" pitchFamily="49" charset="0"/>
                <a:cs typeface="Courier New" pitchFamily="49" charset="0"/>
              </a:rPr>
              <a:t>1:99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b="1" dirty="0" smtClean="0"/>
              <a:t>2</a:t>
            </a:r>
            <a:r>
              <a:rPr lang="es-ES" sz="3600" dirty="0" smtClean="0"/>
              <a:t> media </a:t>
            </a:r>
            <a:r>
              <a:rPr lang="es-ES" sz="3600" dirty="0" err="1" smtClean="0"/>
              <a:t>descriptions</a:t>
            </a:r>
            <a:r>
              <a:rPr lang="es-ES" sz="3600" dirty="0" smtClean="0"/>
              <a:t>, </a:t>
            </a:r>
            <a:r>
              <a:rPr lang="es-ES" sz="3600" b="1" dirty="0" smtClean="0"/>
              <a:t>5</a:t>
            </a:r>
            <a:r>
              <a:rPr lang="es-ES" sz="3600" dirty="0" smtClean="0"/>
              <a:t> 3D </a:t>
            </a:r>
            <a:r>
              <a:rPr lang="es-ES" sz="3600" dirty="0" err="1" smtClean="0"/>
              <a:t>configurations</a:t>
            </a:r>
            <a:endParaRPr lang="es-ES" sz="36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95536" y="1916832"/>
            <a:ext cx="3274421" cy="45448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2D video</a:t>
            </a:r>
          </a:p>
          <a:p>
            <a:pPr lvl="1"/>
            <a:r>
              <a:rPr lang="es-ES" sz="2400" dirty="0" err="1" smtClean="0"/>
              <a:t>fmt</a:t>
            </a:r>
            <a:r>
              <a:rPr lang="es-ES" sz="2400" dirty="0" smtClean="0"/>
              <a:t>: 99,0</a:t>
            </a:r>
          </a:p>
          <a:p>
            <a:r>
              <a:rPr lang="es-ES" sz="2800" dirty="0" err="1" smtClean="0">
                <a:solidFill>
                  <a:srgbClr val="FF0000"/>
                </a:solidFill>
              </a:rPr>
              <a:t>Frame-packing</a:t>
            </a:r>
            <a:r>
              <a:rPr lang="es-ES" sz="2800" dirty="0" smtClean="0"/>
              <a:t> </a:t>
            </a:r>
          </a:p>
          <a:p>
            <a:pPr lvl="1"/>
            <a:r>
              <a:rPr lang="es-ES" sz="2400" dirty="0" err="1"/>
              <a:t>fmt</a:t>
            </a:r>
            <a:r>
              <a:rPr lang="es-ES" sz="2400" dirty="0"/>
              <a:t>: </a:t>
            </a:r>
            <a:r>
              <a:rPr lang="es-ES" sz="2400" dirty="0" smtClean="0">
                <a:solidFill>
                  <a:srgbClr val="FF0000"/>
                </a:solidFill>
              </a:rPr>
              <a:t>100</a:t>
            </a:r>
            <a:r>
              <a:rPr lang="es-ES" sz="2400" dirty="0" smtClean="0"/>
              <a:t>, 0</a:t>
            </a:r>
          </a:p>
          <a:p>
            <a:r>
              <a:rPr lang="es-ES" sz="2800" dirty="0" smtClean="0">
                <a:solidFill>
                  <a:srgbClr val="FFC000"/>
                </a:solidFill>
              </a:rPr>
              <a:t>Video-plus-</a:t>
            </a:r>
            <a:r>
              <a:rPr lang="es-ES" sz="2800" dirty="0" err="1" smtClean="0">
                <a:solidFill>
                  <a:srgbClr val="FFC000"/>
                </a:solidFill>
              </a:rPr>
              <a:t>depth</a:t>
            </a:r>
            <a:endParaRPr lang="es-ES" sz="2800" dirty="0" smtClean="0"/>
          </a:p>
          <a:p>
            <a:pPr lvl="1"/>
            <a:r>
              <a:rPr lang="es-ES" sz="2400" dirty="0" err="1"/>
              <a:t>fmt</a:t>
            </a:r>
            <a:r>
              <a:rPr lang="es-ES" sz="2400" dirty="0"/>
              <a:t>:</a:t>
            </a:r>
            <a:r>
              <a:rPr lang="es-ES" sz="2400" dirty="0" smtClean="0"/>
              <a:t> 99, </a:t>
            </a:r>
            <a:r>
              <a:rPr lang="es-ES" sz="2400" dirty="0" smtClean="0">
                <a:solidFill>
                  <a:srgbClr val="FFC000"/>
                </a:solidFill>
              </a:rPr>
              <a:t>99</a:t>
            </a:r>
          </a:p>
          <a:p>
            <a:r>
              <a:rPr lang="es-ES" sz="2800" dirty="0" err="1" smtClean="0">
                <a:solidFill>
                  <a:srgbClr val="0070C0"/>
                </a:solidFill>
              </a:rPr>
              <a:t>Simulcast</a:t>
            </a:r>
            <a:r>
              <a:rPr lang="es-ES" sz="2800" dirty="0" smtClean="0">
                <a:solidFill>
                  <a:srgbClr val="0070C0"/>
                </a:solidFill>
              </a:rPr>
              <a:t>, </a:t>
            </a:r>
            <a:r>
              <a:rPr lang="es-ES" sz="2800" dirty="0" err="1" smtClean="0">
                <a:solidFill>
                  <a:srgbClr val="0070C0"/>
                </a:solidFill>
              </a:rPr>
              <a:t>view</a:t>
            </a:r>
            <a:r>
              <a:rPr lang="es-ES" sz="2800" dirty="0" smtClean="0">
                <a:solidFill>
                  <a:srgbClr val="0070C0"/>
                </a:solidFill>
              </a:rPr>
              <a:t> + </a:t>
            </a:r>
            <a:r>
              <a:rPr lang="es-ES" sz="2800" dirty="0" err="1" smtClean="0">
                <a:solidFill>
                  <a:srgbClr val="0070C0"/>
                </a:solidFill>
              </a:rPr>
              <a:t>depth</a:t>
            </a: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800" dirty="0" err="1" smtClean="0">
                <a:solidFill>
                  <a:srgbClr val="0070C0"/>
                </a:solidFill>
              </a:rPr>
              <a:t>map</a:t>
            </a:r>
            <a:r>
              <a:rPr lang="es-ES" sz="2800" dirty="0" smtClean="0"/>
              <a:t>: </a:t>
            </a:r>
          </a:p>
          <a:p>
            <a:pPr lvl="1"/>
            <a:r>
              <a:rPr lang="es-ES" sz="2400" dirty="0" err="1"/>
              <a:t>fmt</a:t>
            </a:r>
            <a:r>
              <a:rPr lang="es-ES" sz="2400" dirty="0"/>
              <a:t>: </a:t>
            </a:r>
            <a:r>
              <a:rPr lang="es-ES" sz="2400" dirty="0" smtClean="0"/>
              <a:t>99, </a:t>
            </a:r>
            <a:r>
              <a:rPr lang="es-ES" sz="2400" dirty="0" smtClean="0">
                <a:solidFill>
                  <a:srgbClr val="0070C0"/>
                </a:solidFill>
              </a:rPr>
              <a:t>100</a:t>
            </a:r>
          </a:p>
          <a:p>
            <a:r>
              <a:rPr lang="es-ES" sz="2800" dirty="0" err="1">
                <a:solidFill>
                  <a:srgbClr val="00B050"/>
                </a:solidFill>
              </a:rPr>
              <a:t>Simulcast</a:t>
            </a:r>
            <a:r>
              <a:rPr lang="es-ES" sz="2800" dirty="0">
                <a:solidFill>
                  <a:srgbClr val="00B050"/>
                </a:solidFill>
              </a:rPr>
              <a:t>, 2 </a:t>
            </a:r>
            <a:r>
              <a:rPr lang="es-ES" sz="2800" dirty="0" err="1" smtClean="0">
                <a:solidFill>
                  <a:srgbClr val="00B050"/>
                </a:solidFill>
              </a:rPr>
              <a:t>views</a:t>
            </a:r>
            <a:r>
              <a:rPr lang="es-ES" sz="2800" dirty="0" smtClean="0"/>
              <a:t> </a:t>
            </a:r>
          </a:p>
          <a:p>
            <a:pPr lvl="1"/>
            <a:r>
              <a:rPr lang="es-ES" sz="2400" dirty="0" err="1"/>
              <a:t>fmt</a:t>
            </a:r>
            <a:r>
              <a:rPr lang="es-ES" sz="2400" dirty="0"/>
              <a:t>: </a:t>
            </a:r>
            <a:r>
              <a:rPr lang="es-ES" sz="2400" dirty="0" smtClean="0"/>
              <a:t>99</a:t>
            </a:r>
            <a:r>
              <a:rPr lang="es-ES" sz="2400" dirty="0"/>
              <a:t>, </a:t>
            </a:r>
            <a:r>
              <a:rPr lang="es-ES" sz="2400" dirty="0" smtClean="0">
                <a:solidFill>
                  <a:srgbClr val="00B050"/>
                </a:solidFill>
              </a:rPr>
              <a:t>101</a:t>
            </a:r>
            <a:endParaRPr lang="es-ES" sz="2400" dirty="0">
              <a:solidFill>
                <a:srgbClr val="00B050"/>
              </a:solidFill>
            </a:endParaRPr>
          </a:p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00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374</Words>
  <Application>Microsoft Office PowerPoint</Application>
  <PresentationFormat>Presentación en pantalla (4:3)</PresentationFormat>
  <Paragraphs>64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3D Video in the Session Description Protocol (SDP)  draft-capelastegui-mmusic-3dv-sdp-00</vt:lpstr>
      <vt:lpstr>3D Video in SDP</vt:lpstr>
      <vt:lpstr>Additions to SDP</vt:lpstr>
      <vt:lpstr>SDP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Video in SDP draft-capelastegui-mmusic-3dv-sdp-00</dc:title>
  <dc:creator>Pedro</dc:creator>
  <cp:lastModifiedBy>Pedro Capelastegui</cp:lastModifiedBy>
  <cp:revision>11</cp:revision>
  <dcterms:created xsi:type="dcterms:W3CDTF">2012-07-20T13:42:56Z</dcterms:created>
  <dcterms:modified xsi:type="dcterms:W3CDTF">2012-07-26T09:37:24Z</dcterms:modified>
</cp:coreProperties>
</file>