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78" r:id="rId3"/>
    <p:sldId id="276" r:id="rId4"/>
    <p:sldId id="274" r:id="rId5"/>
    <p:sldId id="277" r:id="rId6"/>
    <p:sldId id="281" r:id="rId7"/>
    <p:sldId id="275" r:id="rId8"/>
    <p:sldId id="268" r:id="rId9"/>
    <p:sldId id="263" r:id="rId10"/>
    <p:sldId id="280" r:id="rId11"/>
    <p:sldId id="284" r:id="rId12"/>
    <p:sldId id="283" r:id="rId13"/>
    <p:sldId id="282" r:id="rId14"/>
    <p:sldId id="28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14" autoAdjust="0"/>
    <p:restoredTop sz="94676" autoAdjust="0"/>
  </p:normalViewPr>
  <p:slideViewPr>
    <p:cSldViewPr>
      <p:cViewPr>
        <p:scale>
          <a:sx n="90" d="100"/>
          <a:sy n="90" d="100"/>
        </p:scale>
        <p:origin x="-1650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FC6757-E5F7-4CD9-ADAC-2031A89A3C13}" type="datetimeFigureOut">
              <a:rPr lang="en-US" smtClean="0"/>
              <a:pPr/>
              <a:t>7/24/2012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371C2C-9DFF-4B27-A358-8265ECEB67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03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1C2C-9DFF-4B27-A358-8265ECEB67C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1C2C-9DFF-4B27-A358-8265ECEB67C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1C2C-9DFF-4B27-A358-8265ECEB67C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-Design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ext Placeholder 16"/>
          <p:cNvSpPr>
            <a:spLocks noGrp="1"/>
          </p:cNvSpPr>
          <p:nvPr>
            <p:ph type="body" sz="quarter" idx="12"/>
          </p:nvPr>
        </p:nvSpPr>
        <p:spPr bwMode="white">
          <a:xfrm>
            <a:off x="4015897" y="2035778"/>
            <a:ext cx="4823303" cy="443198"/>
          </a:xfrm>
        </p:spPr>
        <p:txBody>
          <a:bodyPr anchor="ctr"/>
          <a:lstStyle>
            <a:lvl1pPr marL="0" indent="0">
              <a:buNone/>
              <a:defRPr sz="3200" b="1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800" b="1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800" b="1">
                <a:solidFill>
                  <a:schemeClr val="bg1"/>
                </a:solidFill>
                <a:latin typeface="+mj-lt"/>
              </a:defRPr>
            </a:lvl3pPr>
            <a:lvl4pPr marL="0" indent="0">
              <a:buNone/>
              <a:defRPr sz="2800" b="1">
                <a:solidFill>
                  <a:schemeClr val="bg1"/>
                </a:solidFill>
                <a:latin typeface="+mj-lt"/>
              </a:defRPr>
            </a:lvl4pPr>
            <a:lvl5pPr marL="0" indent="0">
              <a:buNone/>
              <a:defRPr sz="2800" b="1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023493" y="4931538"/>
            <a:ext cx="4677104" cy="332399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 Name</a:t>
            </a:r>
            <a:endParaRPr lang="en-US" dirty="0"/>
          </a:p>
        </p:txBody>
      </p:sp>
      <p:pic>
        <p:nvPicPr>
          <p:cNvPr id="15" name="Picture 14" descr="logos-chi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3880" y="4905363"/>
            <a:ext cx="1742095" cy="1853852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023494" y="5389406"/>
            <a:ext cx="4685047" cy="276999"/>
          </a:xfrm>
        </p:spPr>
        <p:txBody>
          <a:bodyPr/>
          <a:lstStyle>
            <a:lvl1pPr>
              <a:spcBef>
                <a:spcPts val="0"/>
              </a:spcBef>
              <a:buNone/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1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00857" y="6712422"/>
            <a:ext cx="3385318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6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Purple +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Section-Purple-4x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" name="Picture 9" descr="shadow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83960" y="1945135"/>
            <a:ext cx="943458" cy="2838596"/>
          </a:xfrm>
          <a:prstGeom prst="rect">
            <a:avLst/>
          </a:prstGeom>
        </p:spPr>
      </p:pic>
      <p:pic>
        <p:nvPicPr>
          <p:cNvPr id="19" name="Picture 18" descr="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45351" y="1366016"/>
            <a:ext cx="827156" cy="403187"/>
          </a:xfrm>
          <a:prstGeom prst="rect">
            <a:avLst/>
          </a:prstGeom>
        </p:spPr>
      </p:pic>
      <p:sp>
        <p:nvSpPr>
          <p:cNvPr id="22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0" y="1914525"/>
            <a:ext cx="3113148" cy="3038475"/>
          </a:xfrm>
          <a:prstGeom prst="roundRect">
            <a:avLst>
              <a:gd name="adj" fmla="val 0"/>
            </a:avLst>
          </a:prstGeom>
          <a:solidFill>
            <a:schemeClr val="accent4"/>
          </a:solidFill>
        </p:spPr>
        <p:txBody>
          <a:bodyPr vert="horz" wrap="square" lIns="0" tIns="457200" rIns="0" bIns="0" rtlCol="0">
            <a:noAutofit/>
          </a:bodyPr>
          <a:lstStyle>
            <a:lvl1pPr marL="0" indent="0" algn="ctr">
              <a:buNone/>
              <a:defRPr lang="en-US" sz="2000" kern="120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lv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en-US" dirty="0" smtClean="0"/>
              <a:t>Click the photo icon to insert picture</a:t>
            </a:r>
            <a:endParaRPr lang="en-US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4032006" y="1914832"/>
            <a:ext cx="429768" cy="232157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857367" y="6712422"/>
            <a:ext cx="94578" cy="92333"/>
          </a:xfrm>
          <a:prstGeom prst="rect">
            <a:avLst/>
          </a:prstGeom>
        </p:spPr>
        <p:txBody>
          <a:bodyPr vert="horz" wrap="none" lIns="0" tIns="0" rIns="0" bIns="0" rtlCol="0" anchor="ctr" anchorCtr="0">
            <a:spAutoFit/>
          </a:bodyPr>
          <a:lstStyle/>
          <a:p>
            <a:pPr marL="0" algn="r" defTabSz="914400" rtl="0" eaLnBrk="1" latinLnBrk="0" hangingPunct="1"/>
            <a:fld id="{33A2A773-C618-4A5E-A908-2C5FB33DF7E5}" type="slidenum">
              <a:rPr lang="en-US" sz="6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Arial" pitchFamily="34" charset="0"/>
              </a:rPr>
              <a:pPr marL="0" algn="r" defTabSz="914400" rtl="0" eaLnBrk="1" latinLnBrk="0" hangingPunct="1"/>
              <a:t>‹#›</a:t>
            </a:fld>
            <a:endParaRPr lang="en-US" sz="600" kern="1200" dirty="0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Arial" pitchFamily="34" charset="0"/>
            </a:endParaRPr>
          </a:p>
        </p:txBody>
      </p:sp>
      <p:sp>
        <p:nvSpPr>
          <p:cNvPr id="16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00857" y="6712422"/>
            <a:ext cx="3385318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6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4093258" y="3198315"/>
            <a:ext cx="4754880" cy="443198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3200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Section-blue-4x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Isosceles Triangle 8"/>
          <p:cNvSpPr/>
          <p:nvPr/>
        </p:nvSpPr>
        <p:spPr>
          <a:xfrm rot="10800000">
            <a:off x="441081" y="1914832"/>
            <a:ext cx="429768" cy="232157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17385" y="3195786"/>
            <a:ext cx="8255139" cy="443198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3200" baseline="0">
                <a:latin typeface="+mj-lt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2" name="Picture 11" descr="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45351" y="1366016"/>
            <a:ext cx="827156" cy="40318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857367" y="6712422"/>
            <a:ext cx="94578" cy="92333"/>
          </a:xfrm>
          <a:prstGeom prst="rect">
            <a:avLst/>
          </a:prstGeom>
        </p:spPr>
        <p:txBody>
          <a:bodyPr vert="horz" wrap="none" lIns="0" tIns="0" rIns="0" bIns="0" rtlCol="0" anchor="ctr" anchorCtr="0">
            <a:spAutoFit/>
          </a:bodyPr>
          <a:lstStyle/>
          <a:p>
            <a:pPr marL="0" algn="r" defTabSz="914400" rtl="0" eaLnBrk="1" latinLnBrk="0" hangingPunct="1"/>
            <a:fld id="{33A2A773-C618-4A5E-A908-2C5FB33DF7E5}" type="slidenum">
              <a:rPr lang="en-US" sz="6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Arial" pitchFamily="34" charset="0"/>
              </a:rPr>
              <a:pPr marL="0" algn="r" defTabSz="914400" rtl="0" eaLnBrk="1" latinLnBrk="0" hangingPunct="1"/>
              <a:t>‹#›</a:t>
            </a:fld>
            <a:endParaRPr lang="en-US" sz="600" kern="1200" dirty="0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Arial" pitchFamily="34" charset="0"/>
            </a:endParaRPr>
          </a:p>
        </p:txBody>
      </p:sp>
      <p:sp>
        <p:nvSpPr>
          <p:cNvPr id="16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00857" y="6712422"/>
            <a:ext cx="3385318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6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section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7" name="Picture 16" descr="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45351" y="1366016"/>
            <a:ext cx="827156" cy="403187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17385" y="3195786"/>
            <a:ext cx="8255139" cy="443198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3200" baseline="0">
                <a:latin typeface="+mj-lt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2" name="Isosceles Triangle 11"/>
          <p:cNvSpPr/>
          <p:nvPr/>
        </p:nvSpPr>
        <p:spPr>
          <a:xfrm rot="10800000">
            <a:off x="441081" y="1914832"/>
            <a:ext cx="429768" cy="232157"/>
          </a:xfrm>
          <a:prstGeom prst="triangle">
            <a:avLst/>
          </a:prstGeom>
          <a:solidFill>
            <a:srgbClr val="A0C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857367" y="6712422"/>
            <a:ext cx="94578" cy="92333"/>
          </a:xfrm>
          <a:prstGeom prst="rect">
            <a:avLst/>
          </a:prstGeom>
        </p:spPr>
        <p:txBody>
          <a:bodyPr vert="horz" wrap="none" lIns="0" tIns="0" rIns="0" bIns="0" rtlCol="0" anchor="ctr" anchorCtr="0">
            <a:spAutoFit/>
          </a:bodyPr>
          <a:lstStyle/>
          <a:p>
            <a:pPr marL="0" algn="r" defTabSz="914400" rtl="0" eaLnBrk="1" latinLnBrk="0" hangingPunct="1"/>
            <a:fld id="{33A2A773-C618-4A5E-A908-2C5FB33DF7E5}" type="slidenum">
              <a:rPr lang="en-US" sz="6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Arial" pitchFamily="34" charset="0"/>
              </a:rPr>
              <a:pPr marL="0" algn="r" defTabSz="914400" rtl="0" eaLnBrk="1" latinLnBrk="0" hangingPunct="1"/>
              <a:t>‹#›</a:t>
            </a:fld>
            <a:endParaRPr lang="en-US" sz="600" kern="1200" dirty="0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Arial" pitchFamily="34" charset="0"/>
            </a:endParaRPr>
          </a:p>
        </p:txBody>
      </p:sp>
      <p:sp>
        <p:nvSpPr>
          <p:cNvPr id="14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00857" y="6712422"/>
            <a:ext cx="3385318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6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Section-Purple-4x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3" name="Picture 12" descr="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45351" y="1366016"/>
            <a:ext cx="827156" cy="403187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17385" y="3195786"/>
            <a:ext cx="8255139" cy="443198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3200" baseline="0">
                <a:latin typeface="+mj-lt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441081" y="1914832"/>
            <a:ext cx="429768" cy="232157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857367" y="6712422"/>
            <a:ext cx="94578" cy="92333"/>
          </a:xfrm>
          <a:prstGeom prst="rect">
            <a:avLst/>
          </a:prstGeom>
        </p:spPr>
        <p:txBody>
          <a:bodyPr vert="horz" wrap="none" lIns="0" tIns="0" rIns="0" bIns="0" rtlCol="0" anchor="ctr" anchorCtr="0">
            <a:spAutoFit/>
          </a:bodyPr>
          <a:lstStyle/>
          <a:p>
            <a:pPr marL="0" algn="r" defTabSz="914400" rtl="0" eaLnBrk="1" latinLnBrk="0" hangingPunct="1"/>
            <a:fld id="{33A2A773-C618-4A5E-A908-2C5FB33DF7E5}" type="slidenum">
              <a:rPr lang="en-US" sz="6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Arial" pitchFamily="34" charset="0"/>
              </a:rPr>
              <a:pPr marL="0" algn="r" defTabSz="914400" rtl="0" eaLnBrk="1" latinLnBrk="0" hangingPunct="1"/>
              <a:t>‹#›</a:t>
            </a:fld>
            <a:endParaRPr lang="en-US" sz="600" kern="1200" dirty="0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Arial" pitchFamily="34" charset="0"/>
            </a:endParaRPr>
          </a:p>
        </p:txBody>
      </p:sp>
      <p:sp>
        <p:nvSpPr>
          <p:cNvPr id="16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00857" y="6712422"/>
            <a:ext cx="3385318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6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384047" y="1369377"/>
            <a:ext cx="8458200" cy="1455783"/>
          </a:xfrm>
        </p:spPr>
        <p:txBody>
          <a:bodyPr wrap="square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314324" y="6462707"/>
            <a:ext cx="8549640" cy="138499"/>
          </a:xfrm>
        </p:spPr>
        <p:txBody>
          <a:bodyPr anchor="b"/>
          <a:lstStyle>
            <a:lvl1pPr marL="0" indent="0">
              <a:spcBef>
                <a:spcPts val="200"/>
              </a:spcBef>
              <a:buNone/>
              <a:defRPr sz="1000"/>
            </a:lvl1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00857" y="6712422"/>
            <a:ext cx="3385318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6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7658" y="1078325"/>
            <a:ext cx="8489822" cy="332399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9"/>
          <p:cNvSpPr>
            <a:spLocks noGrp="1"/>
          </p:cNvSpPr>
          <p:nvPr>
            <p:ph sz="quarter" idx="13"/>
          </p:nvPr>
        </p:nvSpPr>
        <p:spPr>
          <a:xfrm>
            <a:off x="384047" y="1636077"/>
            <a:ext cx="8458200" cy="1455783"/>
          </a:xfrm>
        </p:spPr>
        <p:txBody>
          <a:bodyPr wrap="square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314324" y="6462707"/>
            <a:ext cx="8549640" cy="138499"/>
          </a:xfrm>
        </p:spPr>
        <p:txBody>
          <a:bodyPr anchor="b"/>
          <a:lstStyle>
            <a:lvl1pPr marL="0" indent="0">
              <a:spcBef>
                <a:spcPts val="200"/>
              </a:spcBef>
              <a:buNone/>
              <a:defRPr sz="1000"/>
            </a:lvl1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00857" y="6712422"/>
            <a:ext cx="3385318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6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384048" y="1371600"/>
            <a:ext cx="4029075" cy="15111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7"/>
          <p:cNvSpPr>
            <a:spLocks noGrp="1"/>
          </p:cNvSpPr>
          <p:nvPr>
            <p:ph sz="quarter" idx="14" hasCustomPrompt="1"/>
          </p:nvPr>
        </p:nvSpPr>
        <p:spPr>
          <a:xfrm>
            <a:off x="4714875" y="1371600"/>
            <a:ext cx="4029075" cy="15111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314324" y="6462707"/>
            <a:ext cx="8549640" cy="138499"/>
          </a:xfrm>
        </p:spPr>
        <p:txBody>
          <a:bodyPr anchor="b"/>
          <a:lstStyle>
            <a:lvl1pPr marL="0" indent="0">
              <a:spcBef>
                <a:spcPts val="200"/>
              </a:spcBef>
              <a:buNone/>
              <a:defRPr sz="1000"/>
            </a:lvl1pPr>
          </a:lstStyle>
          <a:p>
            <a:pPr lvl="0"/>
            <a:r>
              <a:rPr lang="en-US" dirty="0" smtClean="0"/>
              <a:t>Source:</a:t>
            </a:r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00857" y="6659178"/>
            <a:ext cx="3385318" cy="198822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6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314324" y="6462707"/>
            <a:ext cx="8549640" cy="138499"/>
          </a:xfrm>
        </p:spPr>
        <p:txBody>
          <a:bodyPr anchor="b"/>
          <a:lstStyle>
            <a:lvl1pPr>
              <a:spcBef>
                <a:spcPts val="200"/>
              </a:spcBef>
              <a:buNone/>
              <a:defRPr sz="1000"/>
            </a:lvl1pPr>
          </a:lstStyle>
          <a:p>
            <a:pPr lvl="0"/>
            <a:r>
              <a:rPr lang="en-US" dirty="0" smtClean="0"/>
              <a:t>Source:</a:t>
            </a:r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-Design-2a-top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301592" y="147119"/>
            <a:ext cx="7921030" cy="387798"/>
          </a:xfrm>
        </p:spPr>
        <p:txBody>
          <a:bodyPr anchor="t"/>
          <a:lstStyle>
            <a:lvl1pPr>
              <a:lnSpc>
                <a:spcPct val="90000"/>
              </a:lnSpc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384048" y="1119597"/>
            <a:ext cx="8514292" cy="1511183"/>
          </a:xfrm>
        </p:spPr>
        <p:txBody>
          <a:bodyPr wrap="square">
            <a:spAutoFit/>
          </a:bodyPr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 sz="1800">
                <a:solidFill>
                  <a:schemeClr val="bg2"/>
                </a:solidFill>
              </a:defRPr>
            </a:lvl3pPr>
            <a:lvl4pPr>
              <a:defRPr sz="1600">
                <a:solidFill>
                  <a:schemeClr val="bg2"/>
                </a:solidFill>
              </a:defRPr>
            </a:lvl4pPr>
            <a:lvl5pPr>
              <a:defRPr sz="16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11" descr="logo-colors-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59738" y="168941"/>
            <a:ext cx="724948" cy="364522"/>
          </a:xfrm>
          <a:prstGeom prst="rect">
            <a:avLst/>
          </a:prstGeom>
        </p:spPr>
      </p:pic>
      <p:sp>
        <p:nvSpPr>
          <p:cNvPr id="13" name="Isosceles Triangle 12"/>
          <p:cNvSpPr/>
          <p:nvPr/>
        </p:nvSpPr>
        <p:spPr>
          <a:xfrm rot="5400000">
            <a:off x="-71662" y="237939"/>
            <a:ext cx="307121" cy="163802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314324" y="6462707"/>
            <a:ext cx="8549640" cy="138499"/>
          </a:xfrm>
        </p:spPr>
        <p:txBody>
          <a:bodyPr anchor="b"/>
          <a:lstStyle>
            <a:lvl1pPr marL="0" indent="0">
              <a:spcBef>
                <a:spcPts val="200"/>
              </a:spcBef>
              <a:buNone/>
              <a:defRPr sz="1000"/>
            </a:lvl1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857367" y="6712422"/>
            <a:ext cx="94578" cy="92333"/>
          </a:xfrm>
          <a:prstGeom prst="rect">
            <a:avLst/>
          </a:prstGeom>
        </p:spPr>
        <p:txBody>
          <a:bodyPr vert="horz" wrap="none" lIns="0" tIns="0" rIns="0" bIns="0" rtlCol="0" anchor="ctr" anchorCtr="0">
            <a:spAutoFit/>
          </a:bodyPr>
          <a:lstStyle/>
          <a:p>
            <a:pPr marL="0" algn="r" defTabSz="914400" rtl="0" eaLnBrk="1" latinLnBrk="0" hangingPunct="1"/>
            <a:fld id="{33A2A773-C618-4A5E-A908-2C5FB33DF7E5}" type="slidenum">
              <a:rPr lang="en-US" sz="6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Arial" pitchFamily="34" charset="0"/>
              </a:rPr>
              <a:pPr marL="0" algn="r" defTabSz="914400" rtl="0" eaLnBrk="1" latinLnBrk="0" hangingPunct="1"/>
              <a:t>‹#›</a:t>
            </a:fld>
            <a:endParaRPr lang="en-US" sz="600" kern="1200" dirty="0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Arial" pitchFamily="34" charset="0"/>
            </a:endParaRPr>
          </a:p>
        </p:txBody>
      </p:sp>
      <p:sp>
        <p:nvSpPr>
          <p:cNvPr id="15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00857" y="6712422"/>
            <a:ext cx="3385318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6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Subtitle +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-Design-2a-top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301592" y="147119"/>
            <a:ext cx="7921030" cy="387798"/>
          </a:xfrm>
        </p:spPr>
        <p:txBody>
          <a:bodyPr anchor="t"/>
          <a:lstStyle>
            <a:lvl1pPr>
              <a:lnSpc>
                <a:spcPct val="90000"/>
              </a:lnSpc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2" name="Picture 11" descr="logo-colors-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59738" y="168941"/>
            <a:ext cx="724948" cy="364522"/>
          </a:xfrm>
          <a:prstGeom prst="rect">
            <a:avLst/>
          </a:prstGeom>
        </p:spPr>
      </p:pic>
      <p:sp>
        <p:nvSpPr>
          <p:cNvPr id="13" name="Isosceles Triangle 12"/>
          <p:cNvSpPr/>
          <p:nvPr/>
        </p:nvSpPr>
        <p:spPr>
          <a:xfrm rot="5400000">
            <a:off x="-71662" y="237939"/>
            <a:ext cx="307121" cy="163802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14203" y="1011650"/>
            <a:ext cx="7915493" cy="332399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1"/>
          </p:nvPr>
        </p:nvSpPr>
        <p:spPr>
          <a:xfrm>
            <a:off x="384048" y="1510122"/>
            <a:ext cx="8514292" cy="1511183"/>
          </a:xfrm>
        </p:spPr>
        <p:txBody>
          <a:bodyPr wrap="square">
            <a:spAutoFit/>
          </a:bodyPr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 sz="1800">
                <a:solidFill>
                  <a:schemeClr val="bg2"/>
                </a:solidFill>
              </a:defRPr>
            </a:lvl3pPr>
            <a:lvl4pPr>
              <a:defRPr sz="1600">
                <a:solidFill>
                  <a:schemeClr val="bg2"/>
                </a:solidFill>
              </a:defRPr>
            </a:lvl4pPr>
            <a:lvl5pPr>
              <a:defRPr sz="16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1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314324" y="6462707"/>
            <a:ext cx="8549640" cy="138499"/>
          </a:xfrm>
        </p:spPr>
        <p:txBody>
          <a:bodyPr anchor="b"/>
          <a:lstStyle>
            <a:lvl1pPr marL="0" indent="0">
              <a:spcBef>
                <a:spcPts val="200"/>
              </a:spcBef>
              <a:buNone/>
              <a:defRPr sz="1000"/>
            </a:lvl1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57367" y="6712422"/>
            <a:ext cx="94578" cy="92333"/>
          </a:xfrm>
          <a:prstGeom prst="rect">
            <a:avLst/>
          </a:prstGeom>
        </p:spPr>
        <p:txBody>
          <a:bodyPr vert="horz" wrap="none" lIns="0" tIns="0" rIns="0" bIns="0" rtlCol="0" anchor="ctr" anchorCtr="0">
            <a:spAutoFit/>
          </a:bodyPr>
          <a:lstStyle/>
          <a:p>
            <a:pPr marL="0" algn="r" defTabSz="914400" rtl="0" eaLnBrk="1" latinLnBrk="0" hangingPunct="1"/>
            <a:fld id="{33A2A773-C618-4A5E-A908-2C5FB33DF7E5}" type="slidenum">
              <a:rPr lang="en-US" sz="6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Arial" pitchFamily="34" charset="0"/>
              </a:rPr>
              <a:pPr marL="0" algn="r" defTabSz="914400" rtl="0" eaLnBrk="1" latinLnBrk="0" hangingPunct="1"/>
              <a:t>‹#›</a:t>
            </a:fld>
            <a:endParaRPr lang="en-US" sz="600" kern="1200" dirty="0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Arial" pitchFamily="34" charset="0"/>
            </a:endParaRPr>
          </a:p>
        </p:txBody>
      </p:sp>
      <p:sp>
        <p:nvSpPr>
          <p:cNvPr id="17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00857" y="6712422"/>
            <a:ext cx="3385318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6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-Design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023493" y="4931538"/>
            <a:ext cx="4677104" cy="332399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 Name</a:t>
            </a:r>
            <a:endParaRPr lang="en-US" dirty="0"/>
          </a:p>
        </p:txBody>
      </p:sp>
      <p:pic>
        <p:nvPicPr>
          <p:cNvPr id="15" name="Picture 14" descr="logos-chi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3880" y="4905363"/>
            <a:ext cx="1742095" cy="185385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29074" y="1955756"/>
            <a:ext cx="4810125" cy="62786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 smtClean="0"/>
              <a:t>Ending Slide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023494" y="5389406"/>
            <a:ext cx="4685047" cy="276999"/>
          </a:xfrm>
        </p:spPr>
        <p:txBody>
          <a:bodyPr/>
          <a:lstStyle>
            <a:lvl1pPr>
              <a:spcBef>
                <a:spcPts val="0"/>
              </a:spcBef>
              <a:buNone/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1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00857" y="6712422"/>
            <a:ext cx="3385318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6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and Two Columns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Template-No-b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 bwMode="black">
          <a:xfrm>
            <a:off x="301592" y="147119"/>
            <a:ext cx="7921030" cy="387798"/>
          </a:xfrm>
        </p:spPr>
        <p:txBody>
          <a:bodyPr anchor="t"/>
          <a:lstStyle>
            <a:lvl1pPr>
              <a:lnSpc>
                <a:spcPct val="90000"/>
              </a:lnSpc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Content Placeholder 5"/>
          <p:cNvSpPr>
            <a:spLocks noGrp="1"/>
          </p:cNvSpPr>
          <p:nvPr>
            <p:ph sz="quarter" idx="13" hasCustomPrompt="1"/>
          </p:nvPr>
        </p:nvSpPr>
        <p:spPr>
          <a:xfrm>
            <a:off x="384048" y="1119597"/>
            <a:ext cx="4026027" cy="1455783"/>
          </a:xfrm>
        </p:spPr>
        <p:txBody>
          <a:bodyPr wrap="square">
            <a:spAutoFit/>
          </a:bodyPr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 sz="1800">
                <a:solidFill>
                  <a:schemeClr val="bg2"/>
                </a:solidFill>
              </a:defRPr>
            </a:lvl3pPr>
            <a:lvl4pPr>
              <a:defRPr sz="1600">
                <a:solidFill>
                  <a:schemeClr val="bg2"/>
                </a:solidFill>
              </a:defRPr>
            </a:lvl4pPr>
            <a:lvl5pPr>
              <a:defRPr sz="16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Click to edit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6" name="Picture 15" descr="logo-colors-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59738" y="168941"/>
            <a:ext cx="724948" cy="364522"/>
          </a:xfrm>
          <a:prstGeom prst="rect">
            <a:avLst/>
          </a:prstGeom>
        </p:spPr>
      </p:pic>
      <p:sp>
        <p:nvSpPr>
          <p:cNvPr id="17" name="Isosceles Triangle 16"/>
          <p:cNvSpPr/>
          <p:nvPr/>
        </p:nvSpPr>
        <p:spPr>
          <a:xfrm rot="5400000">
            <a:off x="-71662" y="237939"/>
            <a:ext cx="307121" cy="163802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6" hasCustomPrompt="1"/>
          </p:nvPr>
        </p:nvSpPr>
        <p:spPr>
          <a:xfrm>
            <a:off x="4733926" y="1119597"/>
            <a:ext cx="4038600" cy="1455783"/>
          </a:xfrm>
        </p:spPr>
        <p:txBody>
          <a:bodyPr/>
          <a:lstStyle>
            <a:lvl1pPr>
              <a:defRPr baseline="0"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Click to edit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3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314324" y="6462707"/>
            <a:ext cx="8549640" cy="138499"/>
          </a:xfrm>
        </p:spPr>
        <p:txBody>
          <a:bodyPr anchor="b"/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Source: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857367" y="6712422"/>
            <a:ext cx="94578" cy="92333"/>
          </a:xfrm>
          <a:prstGeom prst="rect">
            <a:avLst/>
          </a:prstGeom>
        </p:spPr>
        <p:txBody>
          <a:bodyPr vert="horz" wrap="none" lIns="0" tIns="0" rIns="0" bIns="0" rtlCol="0" anchor="ctr" anchorCtr="0">
            <a:spAutoFit/>
          </a:bodyPr>
          <a:lstStyle/>
          <a:p>
            <a:pPr marL="0" algn="r" defTabSz="914400" rtl="0" eaLnBrk="1" latinLnBrk="0" hangingPunct="1"/>
            <a:fld id="{33A2A773-C618-4A5E-A908-2C5FB33DF7E5}" type="slidenum">
              <a:rPr lang="en-US" sz="6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Arial" pitchFamily="34" charset="0"/>
              </a:rPr>
              <a:pPr marL="0" algn="r" defTabSz="914400" rtl="0" eaLnBrk="1" latinLnBrk="0" hangingPunct="1"/>
              <a:t>‹#›</a:t>
            </a:fld>
            <a:endParaRPr lang="en-US" sz="600" kern="1200" dirty="0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Arial" pitchFamily="34" charset="0"/>
            </a:endParaRPr>
          </a:p>
        </p:txBody>
      </p:sp>
      <p:sp>
        <p:nvSpPr>
          <p:cNvPr id="2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00857" y="6712422"/>
            <a:ext cx="3385318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6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for 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-Design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023493" y="4931538"/>
            <a:ext cx="4677104" cy="332399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023494" y="5389406"/>
            <a:ext cx="4685047" cy="276999"/>
          </a:xfrm>
        </p:spPr>
        <p:txBody>
          <a:bodyPr/>
          <a:lstStyle>
            <a:lvl1pPr>
              <a:spcBef>
                <a:spcPts val="0"/>
              </a:spcBef>
              <a:buNone/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Title</a:t>
            </a:r>
            <a:endParaRPr lang="en-US" dirty="0"/>
          </a:p>
        </p:txBody>
      </p:sp>
      <p:pic>
        <p:nvPicPr>
          <p:cNvPr id="8" name="Picture 7" descr="logo-titl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7326" y="5210679"/>
            <a:ext cx="1611709" cy="818646"/>
          </a:xfrm>
          <a:prstGeom prst="rect">
            <a:avLst/>
          </a:prstGeom>
        </p:spPr>
      </p:pic>
      <p:sp>
        <p:nvSpPr>
          <p:cNvPr id="13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00857" y="6712422"/>
            <a:ext cx="3385318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6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4" name="Text Placeholder 16"/>
          <p:cNvSpPr>
            <a:spLocks noGrp="1"/>
          </p:cNvSpPr>
          <p:nvPr>
            <p:ph type="body" sz="quarter" idx="12"/>
          </p:nvPr>
        </p:nvSpPr>
        <p:spPr bwMode="white">
          <a:xfrm>
            <a:off x="4015897" y="2035778"/>
            <a:ext cx="4823303" cy="443198"/>
          </a:xfrm>
        </p:spPr>
        <p:txBody>
          <a:bodyPr anchor="ctr"/>
          <a:lstStyle>
            <a:lvl1pPr marL="0" indent="0">
              <a:buNone/>
              <a:defRPr sz="3200" b="1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800" b="1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800" b="1">
                <a:solidFill>
                  <a:schemeClr val="bg1"/>
                </a:solidFill>
                <a:latin typeface="+mj-lt"/>
              </a:defRPr>
            </a:lvl3pPr>
            <a:lvl4pPr marL="0" indent="0">
              <a:buNone/>
              <a:defRPr sz="2800" b="1">
                <a:solidFill>
                  <a:schemeClr val="bg1"/>
                </a:solidFill>
                <a:latin typeface="+mj-lt"/>
              </a:defRPr>
            </a:lvl4pPr>
            <a:lvl5pPr marL="0" indent="0">
              <a:buNone/>
              <a:defRPr sz="2800" b="1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Blue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ection-blue-4x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93258" y="3198315"/>
            <a:ext cx="4754880" cy="443198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3200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5" name="Picture 4" descr="shadow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37381" y="1709790"/>
            <a:ext cx="943458" cy="3405353"/>
          </a:xfrm>
          <a:prstGeom prst="rect">
            <a:avLst/>
          </a:prstGeom>
        </p:spPr>
      </p:pic>
      <p:pic>
        <p:nvPicPr>
          <p:cNvPr id="19" name="Picture 18" descr="shadow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37381" y="1709790"/>
            <a:ext cx="943458" cy="3405353"/>
          </a:xfrm>
          <a:prstGeom prst="rect">
            <a:avLst/>
          </a:prstGeom>
        </p:spPr>
      </p:pic>
      <p:sp>
        <p:nvSpPr>
          <p:cNvPr id="21" name="Content Placeholder 11"/>
          <p:cNvSpPr>
            <a:spLocks noGrp="1" noChangeAspect="1"/>
          </p:cNvSpPr>
          <p:nvPr>
            <p:ph sz="quarter" idx="10" hasCustomPrompt="1"/>
          </p:nvPr>
        </p:nvSpPr>
        <p:spPr>
          <a:xfrm>
            <a:off x="125361" y="1057392"/>
            <a:ext cx="4041058" cy="4650120"/>
          </a:xfrm>
          <a:prstGeom prst="roundRect">
            <a:avLst>
              <a:gd name="adj" fmla="val 3308"/>
            </a:avLst>
          </a:prstGeom>
          <a:solidFill>
            <a:schemeClr val="accent1"/>
          </a:solidFill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HeroicExtremeRightFacing" fov="5100000">
              <a:rot lat="21488107" lon="19799999" rev="0"/>
            </a:camera>
            <a:lightRig rig="threePt" dir="t"/>
          </a:scene3d>
          <a:sp3d z="6350"/>
        </p:spPr>
        <p:txBody>
          <a:bodyPr tIns="457200">
            <a:noAutofit/>
          </a:bodyPr>
          <a:lstStyle>
            <a:lvl1pPr marL="0" indent="0" algn="ctr">
              <a:buNone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the photo icon to insert picture</a:t>
            </a:r>
            <a:endParaRPr lang="en-US" dirty="0"/>
          </a:p>
        </p:txBody>
      </p:sp>
      <p:pic>
        <p:nvPicPr>
          <p:cNvPr id="22" name="Picture 21" descr="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45351" y="1366016"/>
            <a:ext cx="827156" cy="403187"/>
          </a:xfrm>
          <a:prstGeom prst="rect">
            <a:avLst/>
          </a:prstGeom>
        </p:spPr>
      </p:pic>
      <p:sp>
        <p:nvSpPr>
          <p:cNvPr id="11" name="Isosceles Triangle 10"/>
          <p:cNvSpPr/>
          <p:nvPr/>
        </p:nvSpPr>
        <p:spPr>
          <a:xfrm rot="10800000">
            <a:off x="4032006" y="1914832"/>
            <a:ext cx="429768" cy="232157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857367" y="6712422"/>
            <a:ext cx="94578" cy="92333"/>
          </a:xfrm>
          <a:prstGeom prst="rect">
            <a:avLst/>
          </a:prstGeom>
        </p:spPr>
        <p:txBody>
          <a:bodyPr vert="horz" wrap="none" lIns="0" tIns="0" rIns="0" bIns="0" rtlCol="0" anchor="ctr" anchorCtr="0">
            <a:spAutoFit/>
          </a:bodyPr>
          <a:lstStyle/>
          <a:p>
            <a:pPr marL="0" algn="r" defTabSz="914400" rtl="0" eaLnBrk="1" latinLnBrk="0" hangingPunct="1"/>
            <a:fld id="{33A2A773-C618-4A5E-A908-2C5FB33DF7E5}" type="slidenum">
              <a:rPr lang="en-US" sz="6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Arial" pitchFamily="34" charset="0"/>
              </a:rPr>
              <a:pPr marL="0" algn="r" defTabSz="914400" rtl="0" eaLnBrk="1" latinLnBrk="0" hangingPunct="1"/>
              <a:t>‹#›</a:t>
            </a:fld>
            <a:endParaRPr lang="en-US" sz="600" kern="1200" dirty="0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Arial" pitchFamily="34" charset="0"/>
            </a:endParaRPr>
          </a:p>
        </p:txBody>
      </p:sp>
      <p:sp>
        <p:nvSpPr>
          <p:cNvPr id="18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00857" y="6712422"/>
            <a:ext cx="3385318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6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Blue +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Section-blue-4x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3" name="Picture 22" descr="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45351" y="1366016"/>
            <a:ext cx="827156" cy="403187"/>
          </a:xfrm>
          <a:prstGeom prst="rect">
            <a:avLst/>
          </a:prstGeom>
        </p:spPr>
      </p:pic>
      <p:pic>
        <p:nvPicPr>
          <p:cNvPr id="16" name="Picture 15" descr="shadow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26062" y="1737710"/>
            <a:ext cx="943458" cy="3405353"/>
          </a:xfrm>
          <a:prstGeom prst="rect">
            <a:avLst/>
          </a:prstGeom>
        </p:spPr>
      </p:pic>
      <p:pic>
        <p:nvPicPr>
          <p:cNvPr id="17" name="Picture 16" descr="shadow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6240" y="1723701"/>
            <a:ext cx="910850" cy="3293241"/>
          </a:xfrm>
          <a:prstGeom prst="rect">
            <a:avLst/>
          </a:prstGeom>
        </p:spPr>
      </p:pic>
      <p:sp>
        <p:nvSpPr>
          <p:cNvPr id="8" name="Content Placeholder 11"/>
          <p:cNvSpPr>
            <a:spLocks noGrp="1"/>
          </p:cNvSpPr>
          <p:nvPr>
            <p:ph sz="quarter" idx="10" hasCustomPrompt="1"/>
          </p:nvPr>
        </p:nvSpPr>
        <p:spPr>
          <a:xfrm>
            <a:off x="324177" y="1109662"/>
            <a:ext cx="3171497" cy="4638675"/>
          </a:xfrm>
          <a:prstGeom prst="roundRect">
            <a:avLst>
              <a:gd name="adj" fmla="val 3308"/>
            </a:avLst>
          </a:prstGeom>
          <a:solidFill>
            <a:schemeClr val="accent1"/>
          </a:solidFill>
        </p:spPr>
        <p:txBody>
          <a:bodyPr tIns="457200">
            <a:noAutofit/>
          </a:bodyPr>
          <a:lstStyle>
            <a:lvl1pPr marL="0" indent="0" algn="ctr">
              <a:buNone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the photo icon to insert picture</a:t>
            </a:r>
            <a:endParaRPr lang="en-US" dirty="0"/>
          </a:p>
        </p:txBody>
      </p:sp>
      <p:sp>
        <p:nvSpPr>
          <p:cNvPr id="12" name="Isosceles Triangle 11"/>
          <p:cNvSpPr/>
          <p:nvPr/>
        </p:nvSpPr>
        <p:spPr>
          <a:xfrm rot="10800000">
            <a:off x="4032006" y="1914832"/>
            <a:ext cx="429768" cy="232157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857367" y="6712422"/>
            <a:ext cx="94578" cy="92333"/>
          </a:xfrm>
          <a:prstGeom prst="rect">
            <a:avLst/>
          </a:prstGeom>
        </p:spPr>
        <p:txBody>
          <a:bodyPr vert="horz" wrap="none" lIns="0" tIns="0" rIns="0" bIns="0" rtlCol="0" anchor="ctr" anchorCtr="0">
            <a:spAutoFit/>
          </a:bodyPr>
          <a:lstStyle/>
          <a:p>
            <a:pPr marL="0" algn="r" defTabSz="914400" rtl="0" eaLnBrk="1" latinLnBrk="0" hangingPunct="1"/>
            <a:fld id="{33A2A773-C618-4A5E-A908-2C5FB33DF7E5}" type="slidenum">
              <a:rPr lang="en-US" sz="6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Arial" pitchFamily="34" charset="0"/>
              </a:rPr>
              <a:pPr marL="0" algn="r" defTabSz="914400" rtl="0" eaLnBrk="1" latinLnBrk="0" hangingPunct="1"/>
              <a:t>‹#›</a:t>
            </a:fld>
            <a:endParaRPr lang="en-US" sz="600" kern="1200" dirty="0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Arial" pitchFamily="34" charset="0"/>
            </a:endParaRPr>
          </a:p>
        </p:txBody>
      </p:sp>
      <p:sp>
        <p:nvSpPr>
          <p:cNvPr id="15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00857" y="6712422"/>
            <a:ext cx="3385318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6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>
          <a:xfrm>
            <a:off x="4093258" y="3198315"/>
            <a:ext cx="4754880" cy="443198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3200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Green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ection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0" name="Picture 19" descr="shadow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26062" y="1737710"/>
            <a:ext cx="943458" cy="3405353"/>
          </a:xfrm>
          <a:prstGeom prst="rect">
            <a:avLst/>
          </a:prstGeom>
        </p:spPr>
      </p:pic>
      <p:pic>
        <p:nvPicPr>
          <p:cNvPr id="22" name="Picture 21" descr="shadow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6240" y="1723701"/>
            <a:ext cx="910850" cy="3293241"/>
          </a:xfrm>
          <a:prstGeom prst="rect">
            <a:avLst/>
          </a:prstGeom>
        </p:spPr>
      </p:pic>
      <p:sp>
        <p:nvSpPr>
          <p:cNvPr id="19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324177" y="1109662"/>
            <a:ext cx="3171497" cy="4638675"/>
          </a:xfrm>
          <a:prstGeom prst="roundRect">
            <a:avLst>
              <a:gd name="adj" fmla="val 3308"/>
            </a:avLst>
          </a:prstGeom>
          <a:solidFill>
            <a:schemeClr val="accent2"/>
          </a:solidFill>
          <a:effectLst>
            <a:reflection blurRad="6350" stA="52000" endA="300" endPos="35000" dir="5400000" sy="-100000" algn="bl" rotWithShape="0"/>
          </a:effectLst>
        </p:spPr>
        <p:txBody>
          <a:bodyPr tIns="457200">
            <a:noAutofit/>
          </a:bodyPr>
          <a:lstStyle>
            <a:lvl1pPr marL="0" indent="0" algn="ctr">
              <a:buNone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the photo icon to insert picture</a:t>
            </a:r>
            <a:endParaRPr lang="en-US" dirty="0"/>
          </a:p>
        </p:txBody>
      </p:sp>
      <p:pic>
        <p:nvPicPr>
          <p:cNvPr id="25" name="Picture 24" descr="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45351" y="1366016"/>
            <a:ext cx="827156" cy="403187"/>
          </a:xfrm>
          <a:prstGeom prst="rect">
            <a:avLst/>
          </a:prstGeom>
        </p:spPr>
      </p:pic>
      <p:sp>
        <p:nvSpPr>
          <p:cNvPr id="14" name="Isosceles Triangle 13"/>
          <p:cNvSpPr/>
          <p:nvPr/>
        </p:nvSpPr>
        <p:spPr>
          <a:xfrm rot="10800000">
            <a:off x="4032006" y="1914832"/>
            <a:ext cx="429768" cy="232157"/>
          </a:xfrm>
          <a:prstGeom prst="triangle">
            <a:avLst/>
          </a:prstGeom>
          <a:solidFill>
            <a:srgbClr val="A0C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857367" y="6712422"/>
            <a:ext cx="94578" cy="92333"/>
          </a:xfrm>
          <a:prstGeom prst="rect">
            <a:avLst/>
          </a:prstGeom>
        </p:spPr>
        <p:txBody>
          <a:bodyPr vert="horz" wrap="none" lIns="0" tIns="0" rIns="0" bIns="0" rtlCol="0" anchor="ctr" anchorCtr="0">
            <a:spAutoFit/>
          </a:bodyPr>
          <a:lstStyle/>
          <a:p>
            <a:pPr marL="0" algn="r" defTabSz="914400" rtl="0" eaLnBrk="1" latinLnBrk="0" hangingPunct="1"/>
            <a:fld id="{33A2A773-C618-4A5E-A908-2C5FB33DF7E5}" type="slidenum">
              <a:rPr lang="en-US" sz="6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Arial" pitchFamily="34" charset="0"/>
              </a:rPr>
              <a:pPr marL="0" algn="r" defTabSz="914400" rtl="0" eaLnBrk="1" latinLnBrk="0" hangingPunct="1"/>
              <a:t>‹#›</a:t>
            </a:fld>
            <a:endParaRPr lang="en-US" sz="600" kern="1200" dirty="0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Arial" pitchFamily="34" charset="0"/>
            </a:endParaRPr>
          </a:p>
        </p:txBody>
      </p:sp>
      <p:sp>
        <p:nvSpPr>
          <p:cNvPr id="17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00857" y="6712422"/>
            <a:ext cx="3385318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6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>
          <a:xfrm>
            <a:off x="4093258" y="3198315"/>
            <a:ext cx="4754880" cy="443198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3200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Purple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ection-Purple-4x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45351" y="1366016"/>
            <a:ext cx="827156" cy="403187"/>
          </a:xfrm>
          <a:prstGeom prst="rect">
            <a:avLst/>
          </a:prstGeom>
        </p:spPr>
      </p:pic>
      <p:pic>
        <p:nvPicPr>
          <p:cNvPr id="24" name="Picture 23" descr="shadow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26062" y="1737710"/>
            <a:ext cx="943458" cy="3405353"/>
          </a:xfrm>
          <a:prstGeom prst="rect">
            <a:avLst/>
          </a:prstGeom>
        </p:spPr>
      </p:pic>
      <p:pic>
        <p:nvPicPr>
          <p:cNvPr id="25" name="Picture 24" descr="shadow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6240" y="1723701"/>
            <a:ext cx="910850" cy="3293241"/>
          </a:xfrm>
          <a:prstGeom prst="rect">
            <a:avLst/>
          </a:prstGeom>
        </p:spPr>
      </p:pic>
      <p:sp>
        <p:nvSpPr>
          <p:cNvPr id="26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324177" y="1109662"/>
            <a:ext cx="3171497" cy="4638675"/>
          </a:xfrm>
          <a:prstGeom prst="roundRect">
            <a:avLst>
              <a:gd name="adj" fmla="val 3308"/>
            </a:avLst>
          </a:prstGeom>
          <a:solidFill>
            <a:schemeClr val="accent4"/>
          </a:solidFill>
        </p:spPr>
        <p:txBody>
          <a:bodyPr tIns="457200">
            <a:noAutofit/>
          </a:bodyPr>
          <a:lstStyle>
            <a:lvl1pPr marL="0" indent="0" algn="ctr">
              <a:buNone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the photo icon to insert picture</a:t>
            </a:r>
            <a:endParaRPr lang="en-US" dirty="0"/>
          </a:p>
        </p:txBody>
      </p:sp>
      <p:sp>
        <p:nvSpPr>
          <p:cNvPr id="11" name="Isosceles Triangle 10"/>
          <p:cNvSpPr/>
          <p:nvPr/>
        </p:nvSpPr>
        <p:spPr>
          <a:xfrm rot="10800000">
            <a:off x="4032006" y="1914832"/>
            <a:ext cx="429768" cy="232157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857367" y="6712422"/>
            <a:ext cx="94578" cy="92333"/>
          </a:xfrm>
          <a:prstGeom prst="rect">
            <a:avLst/>
          </a:prstGeom>
        </p:spPr>
        <p:txBody>
          <a:bodyPr vert="horz" wrap="none" lIns="0" tIns="0" rIns="0" bIns="0" rtlCol="0" anchor="ctr" anchorCtr="0">
            <a:spAutoFit/>
          </a:bodyPr>
          <a:lstStyle/>
          <a:p>
            <a:pPr marL="0" algn="r" defTabSz="914400" rtl="0" eaLnBrk="1" latinLnBrk="0" hangingPunct="1"/>
            <a:fld id="{33A2A773-C618-4A5E-A908-2C5FB33DF7E5}" type="slidenum">
              <a:rPr lang="en-US" sz="6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Arial" pitchFamily="34" charset="0"/>
              </a:rPr>
              <a:pPr marL="0" algn="r" defTabSz="914400" rtl="0" eaLnBrk="1" latinLnBrk="0" hangingPunct="1"/>
              <a:t>‹#›</a:t>
            </a:fld>
            <a:endParaRPr lang="en-US" sz="600" kern="1200" dirty="0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Arial" pitchFamily="34" charset="0"/>
            </a:endParaRPr>
          </a:p>
        </p:txBody>
      </p:sp>
      <p:sp>
        <p:nvSpPr>
          <p:cNvPr id="15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00857" y="6712422"/>
            <a:ext cx="3385318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6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4093258" y="3198315"/>
            <a:ext cx="4754880" cy="443198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3200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Blue +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Section-blue-4x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6" name="Picture 15" descr="shadow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83960" y="1945135"/>
            <a:ext cx="943458" cy="2838596"/>
          </a:xfrm>
          <a:prstGeom prst="rect">
            <a:avLst/>
          </a:prstGeom>
        </p:spPr>
      </p:pic>
      <p:sp>
        <p:nvSpPr>
          <p:cNvPr id="12" name="Content Placeholder 11"/>
          <p:cNvSpPr>
            <a:spLocks noGrp="1"/>
          </p:cNvSpPr>
          <p:nvPr>
            <p:ph sz="quarter" idx="10" hasCustomPrompt="1"/>
          </p:nvPr>
        </p:nvSpPr>
        <p:spPr>
          <a:xfrm>
            <a:off x="0" y="1914525"/>
            <a:ext cx="3113148" cy="3038475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tIns="457200">
            <a:noAutofit/>
          </a:bodyPr>
          <a:lstStyle>
            <a:lvl1pPr marL="0" indent="0" algn="ctr">
              <a:buNone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the photo icon to insert picture</a:t>
            </a:r>
            <a:endParaRPr lang="en-US" dirty="0"/>
          </a:p>
        </p:txBody>
      </p:sp>
      <p:pic>
        <p:nvPicPr>
          <p:cNvPr id="19" name="Picture 18" descr="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45351" y="1366016"/>
            <a:ext cx="827156" cy="403187"/>
          </a:xfrm>
          <a:prstGeom prst="rect">
            <a:avLst/>
          </a:prstGeom>
        </p:spPr>
      </p:pic>
      <p:sp>
        <p:nvSpPr>
          <p:cNvPr id="13" name="Isosceles Triangle 12"/>
          <p:cNvSpPr/>
          <p:nvPr/>
        </p:nvSpPr>
        <p:spPr>
          <a:xfrm rot="10800000">
            <a:off x="4032006" y="1914832"/>
            <a:ext cx="429768" cy="232157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857367" y="6712422"/>
            <a:ext cx="94578" cy="92333"/>
          </a:xfrm>
          <a:prstGeom prst="rect">
            <a:avLst/>
          </a:prstGeom>
        </p:spPr>
        <p:txBody>
          <a:bodyPr vert="horz" wrap="none" lIns="0" tIns="0" rIns="0" bIns="0" rtlCol="0" anchor="ctr" anchorCtr="0">
            <a:spAutoFit/>
          </a:bodyPr>
          <a:lstStyle/>
          <a:p>
            <a:pPr marL="0" algn="r" defTabSz="914400" rtl="0" eaLnBrk="1" latinLnBrk="0" hangingPunct="1"/>
            <a:fld id="{33A2A773-C618-4A5E-A908-2C5FB33DF7E5}" type="slidenum">
              <a:rPr lang="en-US" sz="6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Arial" pitchFamily="34" charset="0"/>
              </a:rPr>
              <a:pPr marL="0" algn="r" defTabSz="914400" rtl="0" eaLnBrk="1" latinLnBrk="0" hangingPunct="1"/>
              <a:t>‹#›</a:t>
            </a:fld>
            <a:endParaRPr lang="en-US" sz="600" kern="1200" dirty="0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Arial" pitchFamily="34" charset="0"/>
            </a:endParaRPr>
          </a:p>
        </p:txBody>
      </p:sp>
      <p:sp>
        <p:nvSpPr>
          <p:cNvPr id="15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00857" y="6712422"/>
            <a:ext cx="3385318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6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4093258" y="3198315"/>
            <a:ext cx="4754880" cy="443198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3200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Green +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section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shadow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83960" y="1945135"/>
            <a:ext cx="943458" cy="2838596"/>
          </a:xfrm>
          <a:prstGeom prst="rect">
            <a:avLst/>
          </a:prstGeom>
        </p:spPr>
      </p:pic>
      <p:pic>
        <p:nvPicPr>
          <p:cNvPr id="19" name="Picture 18" descr="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45351" y="1366016"/>
            <a:ext cx="827156" cy="403187"/>
          </a:xfrm>
          <a:prstGeom prst="rect">
            <a:avLst/>
          </a:prstGeom>
        </p:spPr>
      </p:pic>
      <p:sp>
        <p:nvSpPr>
          <p:cNvPr id="20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0" y="1914525"/>
            <a:ext cx="3113148" cy="3038475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vert="horz" wrap="square" lIns="0" tIns="457200" rIns="0" bIns="0" rtlCol="0">
            <a:noAutofit/>
          </a:bodyPr>
          <a:lstStyle>
            <a:lvl1pPr marL="0" indent="0" algn="ctr">
              <a:buNone/>
              <a:defRPr lang="en-US" sz="2000" kern="1200" baseline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lv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en-US" dirty="0" smtClean="0"/>
              <a:t>Click the photo icon to insert picture</a:t>
            </a:r>
            <a:endParaRPr lang="en-US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4032006" y="1914832"/>
            <a:ext cx="429768" cy="232157"/>
          </a:xfrm>
          <a:prstGeom prst="triangle">
            <a:avLst/>
          </a:prstGeom>
          <a:solidFill>
            <a:srgbClr val="A0C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857367" y="6712422"/>
            <a:ext cx="94578" cy="92333"/>
          </a:xfrm>
          <a:prstGeom prst="rect">
            <a:avLst/>
          </a:prstGeom>
        </p:spPr>
        <p:txBody>
          <a:bodyPr vert="horz" wrap="none" lIns="0" tIns="0" rIns="0" bIns="0" rtlCol="0" anchor="ctr" anchorCtr="0">
            <a:spAutoFit/>
          </a:bodyPr>
          <a:lstStyle/>
          <a:p>
            <a:pPr marL="0" algn="r" defTabSz="914400" rtl="0" eaLnBrk="1" latinLnBrk="0" hangingPunct="1"/>
            <a:fld id="{33A2A773-C618-4A5E-A908-2C5FB33DF7E5}" type="slidenum">
              <a:rPr lang="en-US" sz="6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Arial" pitchFamily="34" charset="0"/>
              </a:rPr>
              <a:pPr marL="0" algn="r" defTabSz="914400" rtl="0" eaLnBrk="1" latinLnBrk="0" hangingPunct="1"/>
              <a:t>‹#›</a:t>
            </a:fld>
            <a:endParaRPr lang="en-US" sz="600" kern="1200" dirty="0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Arial" pitchFamily="34" charset="0"/>
            </a:endParaRPr>
          </a:p>
        </p:txBody>
      </p:sp>
      <p:sp>
        <p:nvSpPr>
          <p:cNvPr id="17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00857" y="6712422"/>
            <a:ext cx="3385318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6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>
          <a:xfrm>
            <a:off x="4093258" y="3198315"/>
            <a:ext cx="4754880" cy="443198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3200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Template-Design-10.jpg"/>
          <p:cNvPicPr>
            <a:picLocks noChangeAspect="1"/>
          </p:cNvPicPr>
          <p:nvPr/>
        </p:nvPicPr>
        <p:blipFill>
          <a:blip r:embed="rId2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white">
          <a:xfrm>
            <a:off x="301753" y="325144"/>
            <a:ext cx="7809187" cy="36625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7" y="1371600"/>
            <a:ext cx="8455153" cy="14557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857367" y="6712422"/>
            <a:ext cx="94578" cy="92333"/>
          </a:xfrm>
          <a:prstGeom prst="rect">
            <a:avLst/>
          </a:prstGeom>
        </p:spPr>
        <p:txBody>
          <a:bodyPr vert="horz" wrap="none" lIns="0" tIns="0" rIns="0" bIns="0" rtlCol="0" anchor="ctr" anchorCtr="0">
            <a:spAutoFit/>
          </a:bodyPr>
          <a:lstStyle/>
          <a:p>
            <a:pPr marL="0" algn="r" defTabSz="914400" rtl="0" eaLnBrk="1" latinLnBrk="0" hangingPunct="1"/>
            <a:fld id="{33A2A773-C618-4A5E-A908-2C5FB33DF7E5}" type="slidenum">
              <a:rPr lang="en-US" sz="6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Arial" pitchFamily="34" charset="0"/>
              </a:rPr>
              <a:pPr marL="0" algn="r" defTabSz="914400" rtl="0" eaLnBrk="1" latinLnBrk="0" hangingPunct="1"/>
              <a:t>‹#›</a:t>
            </a:fld>
            <a:endParaRPr lang="en-US" sz="600" kern="1200" dirty="0" smtClean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Arial" pitchFamily="34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00857" y="6712422"/>
            <a:ext cx="3385318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6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pic>
        <p:nvPicPr>
          <p:cNvPr id="11" name="Picture 10" descr="logo-colors-white.png"/>
          <p:cNvPicPr>
            <a:picLocks noChangeAspect="1"/>
          </p:cNvPicPr>
          <p:nvPr/>
        </p:nvPicPr>
        <p:blipFill>
          <a:blip r:embed="rId23" cstate="print"/>
          <a:stretch>
            <a:fillRect/>
          </a:stretch>
        </p:blipFill>
        <p:spPr>
          <a:xfrm>
            <a:off x="8262456" y="325912"/>
            <a:ext cx="719620" cy="361843"/>
          </a:xfrm>
          <a:prstGeom prst="rect">
            <a:avLst/>
          </a:prstGeom>
        </p:spPr>
      </p:pic>
      <p:sp>
        <p:nvSpPr>
          <p:cNvPr id="13" name="Isosceles Triangle 12"/>
          <p:cNvSpPr/>
          <p:nvPr/>
        </p:nvSpPr>
        <p:spPr>
          <a:xfrm rot="5400000">
            <a:off x="-83339" y="383838"/>
            <a:ext cx="357177" cy="190499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ransition spd="med">
    <p:fade/>
  </p:transition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2800" b="1" kern="1200">
          <a:solidFill>
            <a:schemeClr val="bg1"/>
          </a:solidFill>
          <a:latin typeface="+mj-lt"/>
          <a:ea typeface="+mj-ea"/>
          <a:cs typeface="Arial" pitchFamily="34" charset="0"/>
        </a:defRPr>
      </a:lvl1pPr>
    </p:titleStyle>
    <p:bodyStyle>
      <a:lvl1pPr marL="231775" indent="-231775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bg2"/>
          </a:solidFill>
          <a:latin typeface="+mn-lt"/>
          <a:ea typeface="+mn-ea"/>
          <a:cs typeface="Arial" pitchFamily="34" charset="0"/>
        </a:defRPr>
      </a:lvl1pPr>
      <a:lvl2pPr marL="573088" indent="-231775" algn="l" defTabSz="914400" rtl="0" eaLnBrk="1" latinLnBrk="0" hangingPunct="1">
        <a:lnSpc>
          <a:spcPct val="90000"/>
        </a:lnSpc>
        <a:spcBef>
          <a:spcPts val="300"/>
        </a:spcBef>
        <a:buClr>
          <a:schemeClr val="tx2"/>
        </a:buClr>
        <a:buFont typeface="Arial" pitchFamily="34" charset="0"/>
        <a:buChar char="–"/>
        <a:defRPr sz="2000" kern="1200">
          <a:solidFill>
            <a:schemeClr val="bg2"/>
          </a:solidFill>
          <a:latin typeface="+mn-lt"/>
          <a:ea typeface="+mn-ea"/>
          <a:cs typeface="Arial" pitchFamily="34" charset="0"/>
        </a:defRPr>
      </a:lvl2pPr>
      <a:lvl3pPr marL="914400" indent="-230188" algn="l" defTabSz="914400" rtl="0" eaLnBrk="1" latinLnBrk="0" hangingPunct="1">
        <a:lnSpc>
          <a:spcPct val="90000"/>
        </a:lnSpc>
        <a:spcBef>
          <a:spcPts val="300"/>
        </a:spcBef>
        <a:buClr>
          <a:schemeClr val="tx2"/>
        </a:buClr>
        <a:buFont typeface="Arial" pitchFamily="34" charset="0"/>
        <a:buChar char="–"/>
        <a:defRPr sz="1800" kern="1200">
          <a:solidFill>
            <a:schemeClr val="bg2"/>
          </a:solidFill>
          <a:latin typeface="+mn-lt"/>
          <a:ea typeface="+mn-ea"/>
          <a:cs typeface="Arial" pitchFamily="34" charset="0"/>
        </a:defRPr>
      </a:lvl3pPr>
      <a:lvl4pPr marL="1200150" indent="-230188" algn="l" defTabSz="914400" rtl="0" eaLnBrk="1" latinLnBrk="0" hangingPunct="1">
        <a:lnSpc>
          <a:spcPct val="90000"/>
        </a:lnSpc>
        <a:spcBef>
          <a:spcPts val="300"/>
        </a:spcBef>
        <a:buClr>
          <a:schemeClr val="tx2"/>
        </a:buClr>
        <a:buFont typeface="Arial" pitchFamily="34" charset="0"/>
        <a:buChar char="–"/>
        <a:defRPr sz="1600" kern="1200">
          <a:solidFill>
            <a:schemeClr val="bg2"/>
          </a:solidFill>
          <a:latin typeface="+mn-lt"/>
          <a:ea typeface="+mn-ea"/>
          <a:cs typeface="Arial" pitchFamily="34" charset="0"/>
        </a:defRPr>
      </a:lvl4pPr>
      <a:lvl5pPr marL="1487488" indent="-231775" algn="l" defTabSz="914400" rtl="0" eaLnBrk="1" latinLnBrk="0" hangingPunct="1">
        <a:lnSpc>
          <a:spcPct val="90000"/>
        </a:lnSpc>
        <a:spcBef>
          <a:spcPts val="300"/>
        </a:spcBef>
        <a:buClr>
          <a:schemeClr val="tx2"/>
        </a:buClr>
        <a:buFont typeface="Arial" pitchFamily="34" charset="0"/>
        <a:buChar char="–"/>
        <a:defRPr sz="1600" kern="1200">
          <a:solidFill>
            <a:schemeClr val="bg2"/>
          </a:solidFill>
          <a:latin typeface="+mn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304800" y="1563342"/>
            <a:ext cx="8534401" cy="1388072"/>
          </a:xfrm>
        </p:spPr>
        <p:txBody>
          <a:bodyPr/>
          <a:lstStyle/>
          <a:p>
            <a:pPr algn="ctr"/>
            <a:r>
              <a:rPr lang="en-US" sz="3000" dirty="0" smtClean="0"/>
              <a:t>Supercharged Forward Error Correction Codes</a:t>
            </a:r>
          </a:p>
          <a:p>
            <a:pPr algn="ctr"/>
            <a:r>
              <a:rPr lang="en-US" sz="2400" dirty="0" smtClean="0"/>
              <a:t>draft-stauffer-rmt-bb-fec-supercharged-00</a:t>
            </a:r>
          </a:p>
          <a:p>
            <a:pPr algn="ctr"/>
            <a:r>
              <a:rPr lang="en-US" sz="2400" dirty="0" smtClean="0"/>
              <a:t>(update to this soon to be submitted officially)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5200" y="4931538"/>
            <a:ext cx="5195397" cy="1329595"/>
          </a:xfrm>
        </p:spPr>
        <p:txBody>
          <a:bodyPr/>
          <a:lstStyle/>
          <a:p>
            <a:r>
              <a:rPr lang="en-US" dirty="0"/>
              <a:t>IETF #84 – Vancouver</a:t>
            </a:r>
          </a:p>
          <a:p>
            <a:r>
              <a:rPr lang="en-US" dirty="0"/>
              <a:t>July 29 – August 3 </a:t>
            </a:r>
            <a:r>
              <a:rPr lang="en-US" dirty="0" smtClean="0"/>
              <a:t>2012</a:t>
            </a:r>
          </a:p>
          <a:p>
            <a:r>
              <a:rPr lang="en-US" dirty="0" smtClean="0"/>
              <a:t>Stephanie Pereira and Erik Stauffer</a:t>
            </a:r>
            <a:endParaRPr lang="en-US" dirty="0"/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Combining the Codes</a:t>
            </a:r>
            <a:endParaRPr lang="en-US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302642"/>
            <a:ext cx="7767638" cy="1935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Content Placeholder 2"/>
          <p:cNvSpPr txBox="1">
            <a:spLocks noGrp="1"/>
          </p:cNvSpPr>
          <p:nvPr>
            <p:ph sz="quarter" idx="10"/>
          </p:nvPr>
        </p:nvSpPr>
        <p:spPr>
          <a:xfrm>
            <a:off x="384047" y="1369377"/>
            <a:ext cx="8458200" cy="16096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1775" marR="0" lvl="0" indent="-231775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Block code outputs are informative but complex to decode</a:t>
            </a:r>
          </a:p>
          <a:p>
            <a:pPr marL="231775" marR="0" lvl="0" indent="-231775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Parallel filter output are easily decoded by not as informative</a:t>
            </a:r>
          </a:p>
          <a:p>
            <a:pPr marL="231775" marR="0" lvl="0" indent="-231775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Hence, repeat block code outputs and XOR</a:t>
            </a:r>
            <a:r>
              <a:rPr lang="en-US" sz="2200" dirty="0" smtClean="0"/>
              <a:t> with parallel filter output to produce the Supercharged encoded symbols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13890284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3" y="325144"/>
            <a:ext cx="7809187" cy="366254"/>
          </a:xfrm>
        </p:spPr>
        <p:txBody>
          <a:bodyPr/>
          <a:lstStyle/>
          <a:p>
            <a:r>
              <a:rPr lang="en-US" dirty="0" smtClean="0"/>
              <a:t>Error Probability </a:t>
            </a:r>
            <a:r>
              <a:rPr lang="en-US" dirty="0" err="1" smtClean="0"/>
              <a:t>vs</a:t>
            </a:r>
            <a:r>
              <a:rPr lang="en-US" dirty="0" smtClean="0"/>
              <a:t> Received Overhead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84047" y="1369377"/>
            <a:ext cx="8458200" cy="1304973"/>
          </a:xfrm>
        </p:spPr>
        <p:txBody>
          <a:bodyPr/>
          <a:lstStyle/>
          <a:p>
            <a:r>
              <a:rPr lang="en-US" dirty="0" smtClean="0"/>
              <a:t>K=# source symbols, N=#transmitted symbols</a:t>
            </a:r>
          </a:p>
          <a:p>
            <a:r>
              <a:rPr lang="en-US" dirty="0" smtClean="0"/>
              <a:t>Received Overhead = </a:t>
            </a:r>
            <a:r>
              <a:rPr lang="en-US" sz="1800" dirty="0" smtClean="0"/>
              <a:t># symbols needed to decode- # source symbols</a:t>
            </a:r>
          </a:p>
          <a:p>
            <a:r>
              <a:rPr lang="en-US" dirty="0" smtClean="0"/>
              <a:t>Each line is 3GPP SA4 test case</a:t>
            </a:r>
            <a:endParaRPr lang="en-US" dirty="0"/>
          </a:p>
        </p:txBody>
      </p:sp>
      <p:pic>
        <p:nvPicPr>
          <p:cNvPr id="129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093" y="2819400"/>
            <a:ext cx="48768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7141152"/>
              </p:ext>
            </p:extLst>
          </p:nvPr>
        </p:nvGraphicFramePr>
        <p:xfrm>
          <a:off x="5257800" y="3086101"/>
          <a:ext cx="3428999" cy="31241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3583"/>
                <a:gridCol w="808136"/>
                <a:gridCol w="808136"/>
                <a:gridCol w="889144"/>
              </a:tblGrid>
              <a:tr h="284018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 dirty="0">
                          <a:effectLst/>
                        </a:rPr>
                        <a:t>Number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K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 dirty="0">
                          <a:effectLst/>
                        </a:rPr>
                        <a:t>N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 dirty="0">
                          <a:effectLst/>
                        </a:rPr>
                        <a:t>Channel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</a:tr>
              <a:tr h="284018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 dirty="0">
                          <a:effectLst/>
                        </a:rPr>
                        <a:t>CP1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32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 dirty="0">
                          <a:effectLst/>
                        </a:rPr>
                        <a:t>39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 dirty="0">
                          <a:effectLst/>
                        </a:rPr>
                        <a:t>IID </a:t>
                      </a:r>
                      <a:r>
                        <a:rPr lang="en-GB" sz="900" dirty="0" err="1">
                          <a:effectLst/>
                        </a:rPr>
                        <a:t>P</a:t>
                      </a:r>
                      <a:r>
                        <a:rPr lang="en-GB" sz="900" baseline="-25000" dirty="0" err="1">
                          <a:effectLst/>
                        </a:rPr>
                        <a:t>e</a:t>
                      </a:r>
                      <a:r>
                        <a:rPr lang="en-GB" sz="900" dirty="0">
                          <a:effectLst/>
                        </a:rPr>
                        <a:t>=5%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</a:tr>
              <a:tr h="284018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 dirty="0">
                          <a:effectLst/>
                        </a:rPr>
                        <a:t>CP2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128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154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 dirty="0">
                          <a:effectLst/>
                        </a:rPr>
                        <a:t>IID </a:t>
                      </a:r>
                      <a:r>
                        <a:rPr lang="en-GB" sz="900" dirty="0" err="1">
                          <a:effectLst/>
                        </a:rPr>
                        <a:t>P</a:t>
                      </a:r>
                      <a:r>
                        <a:rPr lang="en-GB" sz="900" baseline="-25000" dirty="0" err="1">
                          <a:effectLst/>
                        </a:rPr>
                        <a:t>e</a:t>
                      </a:r>
                      <a:r>
                        <a:rPr lang="en-GB" sz="900" dirty="0">
                          <a:effectLst/>
                        </a:rPr>
                        <a:t>=5%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</a:tr>
              <a:tr h="284018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 dirty="0">
                          <a:effectLst/>
                        </a:rPr>
                        <a:t>CP3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256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282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 dirty="0">
                          <a:effectLst/>
                        </a:rPr>
                        <a:t>IID </a:t>
                      </a:r>
                      <a:r>
                        <a:rPr lang="en-GB" sz="900" dirty="0" err="1">
                          <a:effectLst/>
                        </a:rPr>
                        <a:t>P</a:t>
                      </a:r>
                      <a:r>
                        <a:rPr lang="en-GB" sz="900" baseline="-25000" dirty="0" err="1">
                          <a:effectLst/>
                        </a:rPr>
                        <a:t>e</a:t>
                      </a:r>
                      <a:r>
                        <a:rPr lang="en-GB" sz="900" dirty="0">
                          <a:effectLst/>
                        </a:rPr>
                        <a:t>=5%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</a:tr>
              <a:tr h="284018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 dirty="0">
                          <a:effectLst/>
                        </a:rPr>
                        <a:t>CP4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1024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1127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IID P</a:t>
                      </a:r>
                      <a:r>
                        <a:rPr lang="en-GB" sz="900" baseline="-25000">
                          <a:effectLst/>
                        </a:rPr>
                        <a:t>e</a:t>
                      </a:r>
                      <a:r>
                        <a:rPr lang="en-GB" sz="900">
                          <a:effectLst/>
                        </a:rPr>
                        <a:t>=5%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</a:tr>
              <a:tr h="284018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 dirty="0">
                          <a:effectLst/>
                        </a:rPr>
                        <a:t>CP5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8192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9012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 dirty="0">
                          <a:effectLst/>
                        </a:rPr>
                        <a:t>IID </a:t>
                      </a:r>
                      <a:r>
                        <a:rPr lang="en-GB" sz="900" dirty="0" err="1">
                          <a:effectLst/>
                        </a:rPr>
                        <a:t>P</a:t>
                      </a:r>
                      <a:r>
                        <a:rPr lang="en-GB" sz="900" baseline="-25000" dirty="0" err="1">
                          <a:effectLst/>
                        </a:rPr>
                        <a:t>e</a:t>
                      </a:r>
                      <a:r>
                        <a:rPr lang="en-GB" sz="900" dirty="0">
                          <a:effectLst/>
                        </a:rPr>
                        <a:t>=5%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</a:tr>
              <a:tr h="284018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 dirty="0">
                          <a:effectLst/>
                        </a:rPr>
                        <a:t>CP6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32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 dirty="0">
                          <a:effectLst/>
                        </a:rPr>
                        <a:t>45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IID P</a:t>
                      </a:r>
                      <a:r>
                        <a:rPr lang="en-GB" sz="900" baseline="-25000">
                          <a:effectLst/>
                        </a:rPr>
                        <a:t>e</a:t>
                      </a:r>
                      <a:r>
                        <a:rPr lang="en-GB" sz="900">
                          <a:effectLst/>
                        </a:rPr>
                        <a:t>=10%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</a:tr>
              <a:tr h="284018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 dirty="0">
                          <a:effectLst/>
                        </a:rPr>
                        <a:t>CP7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128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180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IID P</a:t>
                      </a:r>
                      <a:r>
                        <a:rPr lang="en-GB" sz="900" baseline="-25000">
                          <a:effectLst/>
                        </a:rPr>
                        <a:t>e</a:t>
                      </a:r>
                      <a:r>
                        <a:rPr lang="en-GB" sz="900">
                          <a:effectLst/>
                        </a:rPr>
                        <a:t>=10%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</a:tr>
              <a:tr h="284018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 dirty="0">
                          <a:effectLst/>
                        </a:rPr>
                        <a:t>CP8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256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308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 dirty="0">
                          <a:effectLst/>
                        </a:rPr>
                        <a:t>IID </a:t>
                      </a:r>
                      <a:r>
                        <a:rPr lang="en-GB" sz="900" dirty="0" err="1">
                          <a:effectLst/>
                        </a:rPr>
                        <a:t>P</a:t>
                      </a:r>
                      <a:r>
                        <a:rPr lang="en-GB" sz="900" baseline="-25000" dirty="0" err="1">
                          <a:effectLst/>
                        </a:rPr>
                        <a:t>e</a:t>
                      </a:r>
                      <a:r>
                        <a:rPr lang="en-GB" sz="900" dirty="0">
                          <a:effectLst/>
                        </a:rPr>
                        <a:t>=10%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</a:tr>
              <a:tr h="284018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 dirty="0">
                          <a:effectLst/>
                        </a:rPr>
                        <a:t>CP9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1024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1229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IID P</a:t>
                      </a:r>
                      <a:r>
                        <a:rPr lang="en-GB" sz="900" baseline="-25000">
                          <a:effectLst/>
                        </a:rPr>
                        <a:t>e</a:t>
                      </a:r>
                      <a:r>
                        <a:rPr lang="en-GB" sz="900">
                          <a:effectLst/>
                        </a:rPr>
                        <a:t>=10%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</a:tr>
              <a:tr h="284018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 dirty="0">
                          <a:effectLst/>
                        </a:rPr>
                        <a:t>CP10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8192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9831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 dirty="0" smtClean="0">
                          <a:effectLst/>
                        </a:rPr>
                        <a:t>IID </a:t>
                      </a:r>
                      <a:r>
                        <a:rPr lang="en-GB" sz="900" dirty="0" err="1" smtClean="0">
                          <a:effectLst/>
                        </a:rPr>
                        <a:t>P</a:t>
                      </a:r>
                      <a:r>
                        <a:rPr lang="en-GB" sz="900" baseline="-25000" dirty="0" err="1" smtClean="0">
                          <a:effectLst/>
                        </a:rPr>
                        <a:t>e</a:t>
                      </a:r>
                      <a:r>
                        <a:rPr lang="en-GB" sz="900" dirty="0" smtClean="0">
                          <a:effectLst/>
                        </a:rPr>
                        <a:t>=10%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0569794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Probability </a:t>
            </a:r>
            <a:r>
              <a:rPr lang="en-US" dirty="0" err="1" smtClean="0"/>
              <a:t>vs</a:t>
            </a:r>
            <a:r>
              <a:rPr lang="en-US" dirty="0" smtClean="0"/>
              <a:t> Received Overhead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quarter" idx="10"/>
              </p:nvPr>
            </p:nvSpPr>
            <p:spPr>
              <a:xfrm>
                <a:off x="381000" y="1219200"/>
                <a:ext cx="8458200" cy="847155"/>
              </a:xfrm>
            </p:spPr>
            <p:txBody>
              <a:bodyPr/>
              <a:lstStyle/>
              <a:p>
                <a:r>
                  <a:rPr lang="en-US" dirty="0" smtClean="0"/>
                  <a:t>N≤256, error probability of Supercharged off the chart</a:t>
                </a:r>
              </a:p>
              <a:p>
                <a:r>
                  <a:rPr lang="en-US" dirty="0" smtClean="0"/>
                  <a:t>N&gt;256, error probability&lt;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en-US" dirty="0" smtClean="0"/>
                  <a:t> with 0 receive overhead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0"/>
              </p:nvPr>
            </p:nvSpPr>
            <p:spPr>
              <a:xfrm>
                <a:off x="381000" y="1219200"/>
                <a:ext cx="8458200" cy="847155"/>
              </a:xfrm>
              <a:blipFill rotWithShape="1">
                <a:blip r:embed="rId2"/>
                <a:stretch>
                  <a:fillRect l="-2091" t="-14388" b="-179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9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0"/>
            <a:ext cx="48768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4818003"/>
              </p:ext>
            </p:extLst>
          </p:nvPr>
        </p:nvGraphicFramePr>
        <p:xfrm>
          <a:off x="5105400" y="2255874"/>
          <a:ext cx="3505200" cy="39624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2616"/>
                <a:gridCol w="663146"/>
                <a:gridCol w="568411"/>
                <a:gridCol w="1421027"/>
              </a:tblGrid>
              <a:tr h="169158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 dirty="0">
                          <a:effectLst/>
                        </a:rPr>
                        <a:t>Number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K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N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Channel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627" marR="49627" marT="0" marB="0"/>
                </a:tc>
              </a:tr>
              <a:tr h="31610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+mn-lt"/>
                          <a:ea typeface="Times New Roman"/>
                        </a:rPr>
                        <a:t>CP11</a:t>
                      </a:r>
                      <a:endParaRPr lang="en-US" sz="9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+mn-lt"/>
                          <a:ea typeface="Times New Roman"/>
                        </a:rPr>
                        <a:t>32</a:t>
                      </a:r>
                      <a:endParaRPr lang="en-US" sz="9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+mn-lt"/>
                          <a:ea typeface="Times New Roman"/>
                        </a:rPr>
                        <a:t>34</a:t>
                      </a:r>
                      <a:endParaRPr lang="en-US" sz="9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N/A,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rand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shuffle</a:t>
                      </a:r>
                    </a:p>
                  </a:txBody>
                  <a:tcPr marL="49627" marR="49627" marT="0" marB="0"/>
                </a:tc>
              </a:tr>
              <a:tr h="31610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+mn-lt"/>
                          <a:ea typeface="Times New Roman"/>
                        </a:rPr>
                        <a:t>CP12</a:t>
                      </a:r>
                      <a:endParaRPr lang="en-US" sz="9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+mn-lt"/>
                          <a:ea typeface="Times New Roman"/>
                        </a:rPr>
                        <a:t>32</a:t>
                      </a:r>
                      <a:endParaRPr lang="en-US" sz="9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+mn-lt"/>
                          <a:ea typeface="Times New Roman"/>
                        </a:rPr>
                        <a:t>38</a:t>
                      </a:r>
                      <a:endParaRPr lang="en-US" sz="9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N/A,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rand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shuffle</a:t>
                      </a:r>
                    </a:p>
                  </a:txBody>
                  <a:tcPr marL="49627" marR="49627" marT="0" marB="0"/>
                </a:tc>
              </a:tr>
              <a:tr h="31610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+mn-lt"/>
                          <a:ea typeface="Times New Roman"/>
                        </a:rPr>
                        <a:t>CP13</a:t>
                      </a:r>
                      <a:endParaRPr lang="en-US" sz="9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+mn-lt"/>
                          <a:ea typeface="Times New Roman"/>
                        </a:rPr>
                        <a:t>32</a:t>
                      </a:r>
                      <a:endParaRPr lang="en-US" sz="9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+mn-lt"/>
                          <a:ea typeface="Times New Roman"/>
                        </a:rPr>
                        <a:t>128</a:t>
                      </a:r>
                      <a:endParaRPr lang="en-US" sz="9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N/A,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rand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shuffle</a:t>
                      </a:r>
                    </a:p>
                  </a:txBody>
                  <a:tcPr marL="49627" marR="49627" marT="0" marB="0"/>
                </a:tc>
              </a:tr>
              <a:tr h="31610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+mn-lt"/>
                          <a:ea typeface="Times New Roman"/>
                        </a:rPr>
                        <a:t>CP14</a:t>
                      </a:r>
                      <a:endParaRPr lang="en-US" sz="9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+mn-lt"/>
                          <a:ea typeface="Times New Roman"/>
                        </a:rPr>
                        <a:t>256</a:t>
                      </a:r>
                      <a:endParaRPr lang="en-US" sz="9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+mn-lt"/>
                          <a:ea typeface="Times New Roman"/>
                        </a:rPr>
                        <a:t>269</a:t>
                      </a:r>
                      <a:endParaRPr lang="en-US" sz="9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N/A,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rand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shuffle</a:t>
                      </a:r>
                    </a:p>
                  </a:txBody>
                  <a:tcPr marL="49627" marR="49627" marT="0" marB="0"/>
                </a:tc>
              </a:tr>
              <a:tr h="31610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+mn-lt"/>
                          <a:ea typeface="Times New Roman"/>
                        </a:rPr>
                        <a:t>CP15</a:t>
                      </a:r>
                      <a:endParaRPr lang="en-US" sz="9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+mn-lt"/>
                          <a:ea typeface="Times New Roman"/>
                        </a:rPr>
                        <a:t>256</a:t>
                      </a:r>
                      <a:endParaRPr lang="en-US" sz="9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+mn-lt"/>
                          <a:ea typeface="Times New Roman"/>
                        </a:rPr>
                        <a:t>307</a:t>
                      </a:r>
                      <a:endParaRPr lang="en-US" sz="9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N/A,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rand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shuffle</a:t>
                      </a:r>
                    </a:p>
                  </a:txBody>
                  <a:tcPr marL="49627" marR="49627" marT="0" marB="0"/>
                </a:tc>
              </a:tr>
              <a:tr h="31610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+mn-lt"/>
                          <a:ea typeface="Times New Roman"/>
                        </a:rPr>
                        <a:t>CP16</a:t>
                      </a:r>
                      <a:endParaRPr lang="en-US" sz="9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+mn-lt"/>
                          <a:ea typeface="Times New Roman"/>
                        </a:rPr>
                        <a:t>256</a:t>
                      </a:r>
                      <a:endParaRPr lang="en-US" sz="9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+mn-lt"/>
                          <a:ea typeface="Times New Roman"/>
                        </a:rPr>
                        <a:t>1024</a:t>
                      </a:r>
                      <a:endParaRPr lang="en-US" sz="9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N/A,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rand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shuffle</a:t>
                      </a:r>
                    </a:p>
                  </a:txBody>
                  <a:tcPr marL="49627" marR="49627" marT="0" marB="0"/>
                </a:tc>
              </a:tr>
              <a:tr h="31610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+mn-lt"/>
                          <a:ea typeface="Times New Roman"/>
                        </a:rPr>
                        <a:t>CP17</a:t>
                      </a:r>
                      <a:endParaRPr lang="en-US" sz="9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+mn-lt"/>
                          <a:ea typeface="Times New Roman"/>
                        </a:rPr>
                        <a:t>1024</a:t>
                      </a:r>
                      <a:endParaRPr lang="en-US" sz="9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+mn-lt"/>
                          <a:ea typeface="Times New Roman"/>
                        </a:rPr>
                        <a:t>1075</a:t>
                      </a:r>
                      <a:endParaRPr lang="en-US" sz="9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N/A,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rand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shuffle</a:t>
                      </a:r>
                    </a:p>
                  </a:txBody>
                  <a:tcPr marL="49627" marR="49627" marT="0" marB="0"/>
                </a:tc>
              </a:tr>
              <a:tr h="31610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+mn-lt"/>
                          <a:ea typeface="Times New Roman"/>
                        </a:rPr>
                        <a:t>CP18</a:t>
                      </a:r>
                      <a:endParaRPr lang="en-US" sz="9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+mn-lt"/>
                          <a:ea typeface="Times New Roman"/>
                        </a:rPr>
                        <a:t>1024</a:t>
                      </a:r>
                      <a:endParaRPr lang="en-US" sz="9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+mn-lt"/>
                          <a:ea typeface="Times New Roman"/>
                        </a:rPr>
                        <a:t>1229</a:t>
                      </a:r>
                      <a:endParaRPr lang="en-US" sz="9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N/A,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rand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shuffle</a:t>
                      </a:r>
                      <a:endParaRPr lang="en-US" sz="9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9627" marR="49627" marT="0" marB="0"/>
                </a:tc>
              </a:tr>
              <a:tr h="31610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+mn-lt"/>
                          <a:ea typeface="Times New Roman"/>
                        </a:rPr>
                        <a:t>CP19</a:t>
                      </a:r>
                      <a:endParaRPr lang="en-US" sz="9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+mn-lt"/>
                          <a:ea typeface="Times New Roman"/>
                        </a:rPr>
                        <a:t>1024</a:t>
                      </a:r>
                      <a:endParaRPr lang="en-US" sz="9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+mn-lt"/>
                          <a:ea typeface="Times New Roman"/>
                        </a:rPr>
                        <a:t>3072</a:t>
                      </a:r>
                      <a:endParaRPr lang="en-US" sz="9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N/A,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rand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shuffle</a:t>
                      </a:r>
                    </a:p>
                  </a:txBody>
                  <a:tcPr marL="49627" marR="49627" marT="0" marB="0"/>
                </a:tc>
              </a:tr>
              <a:tr h="31610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+mn-lt"/>
                          <a:ea typeface="Times New Roman"/>
                        </a:rPr>
                        <a:t>CP20</a:t>
                      </a:r>
                      <a:endParaRPr lang="en-US" sz="9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+mn-lt"/>
                          <a:ea typeface="Times New Roman"/>
                        </a:rPr>
                        <a:t>8192</a:t>
                      </a:r>
                      <a:endParaRPr lang="en-US" sz="9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+mn-lt"/>
                          <a:ea typeface="Times New Roman"/>
                        </a:rPr>
                        <a:t>8601</a:t>
                      </a:r>
                      <a:endParaRPr lang="en-US" sz="9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N/A,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rand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shuffle</a:t>
                      </a:r>
                    </a:p>
                  </a:txBody>
                  <a:tcPr marL="49627" marR="49627" marT="0" marB="0"/>
                </a:tc>
              </a:tr>
              <a:tr h="31610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+mn-lt"/>
                          <a:ea typeface="Times New Roman"/>
                        </a:rPr>
                        <a:t>CP21</a:t>
                      </a:r>
                      <a:endParaRPr lang="en-US" sz="9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+mn-lt"/>
                          <a:ea typeface="Times New Roman"/>
                        </a:rPr>
                        <a:t>8192</a:t>
                      </a:r>
                      <a:endParaRPr lang="en-US" sz="9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+mn-lt"/>
                          <a:ea typeface="Times New Roman"/>
                        </a:rPr>
                        <a:t>9830</a:t>
                      </a:r>
                      <a:endParaRPr lang="en-US" sz="9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N/A,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rand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shuffle</a:t>
                      </a:r>
                    </a:p>
                  </a:txBody>
                  <a:tcPr marL="49627" marR="49627" marT="0" marB="0"/>
                </a:tc>
              </a:tr>
              <a:tr h="316104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+mn-lt"/>
                          <a:ea typeface="Times New Roman"/>
                        </a:rPr>
                        <a:t>CP22</a:t>
                      </a:r>
                      <a:endParaRPr lang="en-US" sz="9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+mn-lt"/>
                          <a:ea typeface="Times New Roman"/>
                        </a:rPr>
                        <a:t>8192</a:t>
                      </a:r>
                      <a:endParaRPr lang="en-US" sz="9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+mn-lt"/>
                          <a:ea typeface="Times New Roman"/>
                        </a:rPr>
                        <a:t>30000</a:t>
                      </a:r>
                      <a:endParaRPr lang="en-US" sz="9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N/A,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rand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Times New Roman"/>
                        </a:rPr>
                        <a:t>shuffle</a:t>
                      </a:r>
                    </a:p>
                  </a:txBody>
                  <a:tcPr marL="49627" marR="4962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1550709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84047" y="1369377"/>
            <a:ext cx="8458200" cy="775597"/>
          </a:xfrm>
        </p:spPr>
        <p:txBody>
          <a:bodyPr/>
          <a:lstStyle/>
          <a:p>
            <a:r>
              <a:rPr lang="en-US" sz="2800" b="1" dirty="0" smtClean="0"/>
              <a:t>Adopt as a Reliable Multicast Transport working group draft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245757876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Appendix: Compare with RFC 6330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04800" y="1371600"/>
            <a:ext cx="8458200" cy="1620444"/>
          </a:xfrm>
        </p:spPr>
        <p:txBody>
          <a:bodyPr/>
          <a:lstStyle/>
          <a:p>
            <a:r>
              <a:rPr lang="en-US" dirty="0" smtClean="0"/>
              <a:t>Better support for small blocks, i.e. </a:t>
            </a:r>
            <a:r>
              <a:rPr lang="en-US" dirty="0"/>
              <a:t>N≤</a:t>
            </a:r>
            <a:r>
              <a:rPr lang="en-US" dirty="0" smtClean="0"/>
              <a:t>256</a:t>
            </a:r>
          </a:p>
          <a:p>
            <a:pPr lvl="1"/>
            <a:r>
              <a:rPr lang="en-US" dirty="0" smtClean="0"/>
              <a:t>Useful for streaming applications </a:t>
            </a:r>
          </a:p>
          <a:p>
            <a:r>
              <a:rPr lang="en-US" dirty="0" smtClean="0"/>
              <a:t>Better support for large blocks sizes (~20% larger)</a:t>
            </a:r>
          </a:p>
          <a:p>
            <a:r>
              <a:rPr lang="en-US" dirty="0" smtClean="0"/>
              <a:t>Comparable performance elsewhere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331176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81000" y="1295400"/>
            <a:ext cx="8458200" cy="5195268"/>
          </a:xfrm>
        </p:spPr>
        <p:txBody>
          <a:bodyPr/>
          <a:lstStyle/>
          <a:p>
            <a:r>
              <a:rPr lang="en-US" dirty="0" smtClean="0"/>
              <a:t>Broadcom Proposal for Supercharged Codes</a:t>
            </a:r>
          </a:p>
          <a:p>
            <a:endParaRPr lang="en-US" dirty="0" smtClean="0"/>
          </a:p>
          <a:p>
            <a:r>
              <a:rPr lang="en-US" dirty="0" smtClean="0"/>
              <a:t>Case for Supercharged Codes: Performance, Plug &amp; Play</a:t>
            </a:r>
          </a:p>
          <a:p>
            <a:endParaRPr lang="en-US" dirty="0" smtClean="0"/>
          </a:p>
          <a:p>
            <a:r>
              <a:rPr lang="en-US" dirty="0"/>
              <a:t>Plug &amp; </a:t>
            </a:r>
            <a:r>
              <a:rPr lang="en-US" dirty="0" smtClean="0"/>
              <a:t>Play</a:t>
            </a:r>
            <a:r>
              <a:rPr lang="en-US" dirty="0"/>
              <a:t> </a:t>
            </a:r>
            <a:r>
              <a:rPr lang="en-US" dirty="0" smtClean="0"/>
              <a:t>into protocol stack</a:t>
            </a:r>
          </a:p>
          <a:p>
            <a:endParaRPr lang="en-US" dirty="0" smtClean="0"/>
          </a:p>
          <a:p>
            <a:r>
              <a:rPr lang="en-US" dirty="0" smtClean="0"/>
              <a:t>Description of Supercharged Code</a:t>
            </a:r>
          </a:p>
          <a:p>
            <a:endParaRPr lang="en-US" dirty="0" smtClean="0"/>
          </a:p>
          <a:p>
            <a:r>
              <a:rPr lang="en-US" dirty="0" smtClean="0"/>
              <a:t>Performance Results</a:t>
            </a:r>
          </a:p>
          <a:p>
            <a:endParaRPr lang="en-US" dirty="0" smtClean="0"/>
          </a:p>
          <a:p>
            <a:r>
              <a:rPr lang="en-US" dirty="0" smtClean="0"/>
              <a:t>Recommendation to adopt as working draft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310561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84047" y="1369377"/>
            <a:ext cx="8458200" cy="3330142"/>
          </a:xfrm>
        </p:spPr>
        <p:txBody>
          <a:bodyPr/>
          <a:lstStyle/>
          <a:p>
            <a:endParaRPr lang="en-US" sz="2800" b="1" dirty="0" smtClean="0"/>
          </a:p>
          <a:p>
            <a:endParaRPr lang="en-US" sz="2800" b="1" dirty="0"/>
          </a:p>
          <a:p>
            <a:endParaRPr lang="en-US" sz="2800" b="1" dirty="0" smtClean="0"/>
          </a:p>
          <a:p>
            <a:r>
              <a:rPr lang="en-US" sz="2800" b="1" dirty="0" smtClean="0"/>
              <a:t>Supercharged codes should be adopted as an alternative technology to RFC 5053 and RFC 6330</a:t>
            </a:r>
          </a:p>
          <a:p>
            <a:endParaRPr lang="en-US" sz="2800" b="1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389002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Supercharged Codes: Improved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84047" y="1369377"/>
            <a:ext cx="8458200" cy="4879023"/>
          </a:xfrm>
        </p:spPr>
        <p:txBody>
          <a:bodyPr/>
          <a:lstStyle/>
          <a:p>
            <a:r>
              <a:rPr lang="en-US" dirty="0" smtClean="0"/>
              <a:t>Larger block sizes: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Optimal Maximum Distance Separable performance for smaller block sizes, N&lt;257, others do not come close</a:t>
            </a:r>
          </a:p>
          <a:p>
            <a:endParaRPr lang="en-US" dirty="0" smtClean="0"/>
          </a:p>
          <a:p>
            <a:r>
              <a:rPr lang="en-US" dirty="0" smtClean="0"/>
              <a:t>Error probability orders of magnitude less than RFC 5053 for same received overhead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2132257"/>
              </p:ext>
            </p:extLst>
          </p:nvPr>
        </p:nvGraphicFramePr>
        <p:xfrm>
          <a:off x="1447800" y="2133600"/>
          <a:ext cx="6096000" cy="1071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4000"/>
                <a:gridCol w="1828800"/>
                <a:gridCol w="1295400"/>
                <a:gridCol w="1447800"/>
              </a:tblGrid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Supercharged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RFC 5053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RFC 6330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Block</a:t>
                      </a:r>
                      <a:r>
                        <a:rPr lang="en-US" baseline="0" dirty="0" smtClean="0"/>
                        <a:t> Size</a:t>
                      </a:r>
                    </a:p>
                    <a:p>
                      <a:pPr algn="ctr"/>
                      <a:r>
                        <a:rPr lang="en-US" baseline="0" dirty="0" smtClean="0"/>
                        <a:t>[Symbols]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61617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8192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56403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3" y="325144"/>
            <a:ext cx="7809187" cy="366254"/>
          </a:xfrm>
        </p:spPr>
        <p:txBody>
          <a:bodyPr/>
          <a:lstStyle/>
          <a:p>
            <a:r>
              <a:rPr lang="en-US" dirty="0" smtClean="0"/>
              <a:t>Supercharged Codes are “Plug &amp; Play!”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84047" y="1369377"/>
            <a:ext cx="8458200" cy="4144211"/>
          </a:xfrm>
        </p:spPr>
        <p:txBody>
          <a:bodyPr/>
          <a:lstStyle/>
          <a:p>
            <a:r>
              <a:rPr lang="en-US" dirty="0" smtClean="0"/>
              <a:t>Works with </a:t>
            </a:r>
            <a:r>
              <a:rPr lang="en-US" dirty="0"/>
              <a:t>existing stack</a:t>
            </a:r>
          </a:p>
          <a:p>
            <a:pPr lvl="1"/>
            <a:r>
              <a:rPr lang="en-US" dirty="0" smtClean="0"/>
              <a:t>No change needed to TCP/IP</a:t>
            </a:r>
            <a:r>
              <a:rPr lang="en-US" dirty="0"/>
              <a:t>, UDP, LCT, ALC and Flute  </a:t>
            </a:r>
            <a:r>
              <a:rPr lang="en-US" dirty="0" smtClean="0"/>
              <a:t>protocols</a:t>
            </a:r>
          </a:p>
          <a:p>
            <a:pPr lvl="1"/>
            <a:endParaRPr lang="en-US" dirty="0"/>
          </a:p>
          <a:p>
            <a:r>
              <a:rPr lang="en-US" dirty="0" smtClean="0"/>
              <a:t>Retains </a:t>
            </a:r>
            <a:r>
              <a:rPr lang="en-US" dirty="0"/>
              <a:t>key benefits of RFC 5053 and RFC 6330</a:t>
            </a:r>
          </a:p>
          <a:p>
            <a:pPr lvl="1"/>
            <a:r>
              <a:rPr lang="en-US" dirty="0" smtClean="0"/>
              <a:t>Systematic</a:t>
            </a:r>
            <a:endParaRPr lang="en-US" dirty="0"/>
          </a:p>
          <a:p>
            <a:pPr lvl="1"/>
            <a:r>
              <a:rPr lang="en-US" dirty="0"/>
              <a:t>Flexibility in assignment and size of source symbols in transmit block:</a:t>
            </a:r>
          </a:p>
          <a:p>
            <a:pPr lvl="2"/>
            <a:r>
              <a:rPr lang="en-US" dirty="0"/>
              <a:t>10 to </a:t>
            </a:r>
            <a:r>
              <a:rPr lang="en-US" dirty="0" smtClean="0"/>
              <a:t>61617 </a:t>
            </a:r>
            <a:r>
              <a:rPr lang="en-US" dirty="0"/>
              <a:t>source symbols per transmit block </a:t>
            </a:r>
          </a:p>
          <a:p>
            <a:pPr lvl="2"/>
            <a:r>
              <a:rPr lang="en-US" dirty="0"/>
              <a:t>1 to 65536 bytes per symbol</a:t>
            </a:r>
          </a:p>
          <a:p>
            <a:pPr lvl="1"/>
            <a:r>
              <a:rPr lang="en-US" dirty="0"/>
              <a:t>Encoder supports wide variety of decoder cache sizes </a:t>
            </a:r>
            <a:r>
              <a:rPr lang="en-US" dirty="0" smtClean="0"/>
              <a:t>(down to </a:t>
            </a:r>
            <a:r>
              <a:rPr lang="en-US" dirty="0" err="1"/>
              <a:t>kB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Supports a range of code rates from near zero  (e.g. 1/128) to 1</a:t>
            </a:r>
          </a:p>
          <a:p>
            <a:pPr lvl="1"/>
            <a:r>
              <a:rPr lang="en-US" dirty="0"/>
              <a:t>Decoding time linear in number of transmit symbols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948530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Plug Into Protocol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84047" y="1369377"/>
            <a:ext cx="8458200" cy="4987519"/>
          </a:xfrm>
        </p:spPr>
        <p:txBody>
          <a:bodyPr/>
          <a:lstStyle/>
          <a:p>
            <a:r>
              <a:rPr lang="en-US" dirty="0" smtClean="0"/>
              <a:t>Same setup as RFC 5053</a:t>
            </a:r>
          </a:p>
          <a:p>
            <a:pPr lvl="1"/>
            <a:r>
              <a:rPr lang="en-US" dirty="0" smtClean="0"/>
              <a:t>FEC Payload unchanged: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341313" lvl="1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FEC Object Transmission Information: </a:t>
            </a:r>
          </a:p>
          <a:p>
            <a:pPr lvl="2"/>
            <a:r>
              <a:rPr lang="en-US" dirty="0" smtClean="0"/>
              <a:t>F, T, Z, N parameters unchanged</a:t>
            </a:r>
          </a:p>
          <a:p>
            <a:pPr lvl="2"/>
            <a:r>
              <a:rPr lang="en-US" dirty="0" smtClean="0"/>
              <a:t>LSB of Al parameter changed to be a flag to enable performance enhancing optimizations for small </a:t>
            </a:r>
            <a:r>
              <a:rPr lang="en-US" smtClean="0"/>
              <a:t>block sizes</a:t>
            </a:r>
            <a:endParaRPr lang="en-US" dirty="0"/>
          </a:p>
        </p:txBody>
      </p:sp>
      <p:pic>
        <p:nvPicPr>
          <p:cNvPr id="12800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6999" y="2209800"/>
            <a:ext cx="3538537" cy="2717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0145470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Supercharged </a:t>
            </a:r>
            <a:r>
              <a:rPr lang="en-US" dirty="0" smtClean="0"/>
              <a:t>Code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33016" y="1219200"/>
            <a:ext cx="8458200" cy="2960811"/>
          </a:xfrm>
        </p:spPr>
        <p:txBody>
          <a:bodyPr/>
          <a:lstStyle/>
          <a:p>
            <a:r>
              <a:rPr lang="en-US" dirty="0" smtClean="0"/>
              <a:t>Mixture of Random coding theory and Block coding theory</a:t>
            </a:r>
          </a:p>
          <a:p>
            <a:pPr lvl="1"/>
            <a:r>
              <a:rPr lang="en-US" dirty="0" smtClean="0"/>
              <a:t>Three</a:t>
            </a:r>
            <a:r>
              <a:rPr lang="en-US" dirty="0" smtClean="0"/>
              <a:t> block codes:</a:t>
            </a:r>
          </a:p>
          <a:p>
            <a:pPr marL="1027112" lvl="2" indent="-342900">
              <a:buFont typeface="+mj-lt"/>
              <a:buAutoNum type="arabicPeriod"/>
            </a:pPr>
            <a:r>
              <a:rPr lang="en-US" dirty="0" smtClean="0"/>
              <a:t>Reed-Solomon</a:t>
            </a:r>
          </a:p>
          <a:p>
            <a:pPr marL="1027112" lvl="2" indent="-342900">
              <a:buFont typeface="+mj-lt"/>
              <a:buAutoNum type="arabicPeriod"/>
            </a:pPr>
            <a:r>
              <a:rPr lang="en-US" dirty="0" smtClean="0"/>
              <a:t>Binary #1</a:t>
            </a:r>
          </a:p>
          <a:p>
            <a:pPr marL="1027112" lvl="2" indent="-342900">
              <a:buFont typeface="+mj-lt"/>
              <a:buAutoNum type="arabicPeriod"/>
            </a:pPr>
            <a:r>
              <a:rPr lang="en-US" dirty="0" smtClean="0"/>
              <a:t>Binary #2</a:t>
            </a:r>
          </a:p>
          <a:p>
            <a:pPr lvl="1"/>
            <a:r>
              <a:rPr lang="en-US" dirty="0" smtClean="0"/>
              <a:t>Repetition codes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arallel filter code: R</a:t>
            </a:r>
            <a:r>
              <a:rPr lang="en-US" dirty="0" smtClean="0"/>
              <a:t>andom </a:t>
            </a:r>
            <a:r>
              <a:rPr lang="en-US" dirty="0" err="1" smtClean="0"/>
              <a:t>interleavers</a:t>
            </a:r>
            <a:r>
              <a:rPr lang="en-US" dirty="0" smtClean="0"/>
              <a:t> and FIR filters</a:t>
            </a:r>
          </a:p>
          <a:p>
            <a:r>
              <a:rPr lang="en-US" dirty="0" smtClean="0"/>
              <a:t>Preprocessing of source symbols to guarantee systematic code</a:t>
            </a:r>
            <a:endParaRPr lang="en-US" dirty="0" smtClean="0"/>
          </a:p>
        </p:txBody>
      </p:sp>
      <p:pic>
        <p:nvPicPr>
          <p:cNvPr id="12698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302642"/>
            <a:ext cx="7767638" cy="1935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1389002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Reed-Solomon Code</a:t>
            </a:r>
            <a:endParaRPr lang="en-US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200400"/>
            <a:ext cx="8458200" cy="3038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Content Placeholder 2"/>
          <p:cNvSpPr txBox="1">
            <a:spLocks noGrp="1"/>
          </p:cNvSpPr>
          <p:nvPr>
            <p:ph sz="quarter" idx="10"/>
          </p:nvPr>
        </p:nvSpPr>
        <p:spPr>
          <a:xfrm>
            <a:off x="384047" y="1369377"/>
            <a:ext cx="8458200" cy="7909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1775" marR="0" lvl="0" indent="-231775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>
                <a:solidFill>
                  <a:schemeClr val="bg2"/>
                </a:solidFill>
                <a:cs typeface="Arial" pitchFamily="34" charset="0"/>
              </a:rPr>
              <a:t>Block Code </a:t>
            </a:r>
            <a:r>
              <a:rPr lang="en-US" sz="2400" dirty="0" smtClean="0">
                <a:solidFill>
                  <a:schemeClr val="bg2"/>
                </a:solidFill>
                <a:cs typeface="Arial" pitchFamily="34" charset="0"/>
              </a:rPr>
              <a:t>1:</a:t>
            </a:r>
            <a:endParaRPr lang="en-US" sz="2400" dirty="0" smtClean="0">
              <a:solidFill>
                <a:schemeClr val="bg2"/>
              </a:solidFill>
              <a:cs typeface="Arial" pitchFamily="34" charset="0"/>
            </a:endParaRPr>
          </a:p>
          <a:p>
            <a:pPr marL="688975" lvl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dirty="0" smtClean="0"/>
              <a:t>Non-systematic Reed-Solomon </a:t>
            </a:r>
            <a:r>
              <a:rPr lang="en-US" sz="2000" dirty="0" smtClean="0">
                <a:solidFill>
                  <a:schemeClr val="bg2"/>
                </a:solidFill>
                <a:cs typeface="Arial" pitchFamily="34" charset="0"/>
              </a:rPr>
              <a:t>Code, i.e. a</a:t>
            </a:r>
            <a:r>
              <a:rPr lang="en-US" sz="2200" dirty="0" smtClean="0">
                <a:solidFill>
                  <a:schemeClr val="bg2"/>
                </a:solidFill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chemeClr val="bg2"/>
                </a:solidFill>
                <a:cs typeface="Arial" pitchFamily="34" charset="0"/>
              </a:rPr>
              <a:t>Vandermonde</a:t>
            </a:r>
            <a:r>
              <a:rPr lang="en-US" sz="2200" dirty="0" smtClean="0">
                <a:solidFill>
                  <a:schemeClr val="bg2"/>
                </a:solidFill>
                <a:cs typeface="Arial" pitchFamily="34" charset="0"/>
              </a:rPr>
              <a:t> </a:t>
            </a:r>
            <a:r>
              <a:rPr lang="en-US" sz="2200" dirty="0" smtClean="0">
                <a:solidFill>
                  <a:schemeClr val="bg2"/>
                </a:solidFill>
                <a:cs typeface="Arial" pitchFamily="34" charset="0"/>
              </a:rPr>
              <a:t>matrix</a:t>
            </a:r>
          </a:p>
        </p:txBody>
      </p:sp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Filter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84047" y="1369377"/>
            <a:ext cx="8458200" cy="2080570"/>
          </a:xfrm>
        </p:spPr>
        <p:txBody>
          <a:bodyPr/>
          <a:lstStyle/>
          <a:p>
            <a:r>
              <a:rPr lang="en-US" dirty="0" smtClean="0"/>
              <a:t>Parallel Filter Code:</a:t>
            </a:r>
          </a:p>
          <a:p>
            <a:pPr lvl="1"/>
            <a:r>
              <a:rPr lang="en-US" dirty="0" smtClean="0"/>
              <a:t>Random </a:t>
            </a:r>
            <a:r>
              <a:rPr lang="en-US" dirty="0" err="1" smtClean="0"/>
              <a:t>interleaver</a:t>
            </a:r>
            <a:r>
              <a:rPr lang="en-US" dirty="0" smtClean="0"/>
              <a:t> </a:t>
            </a:r>
            <a:r>
              <a:rPr lang="en-US" dirty="0" smtClean="0"/>
              <a:t>followed by a FIR filter</a:t>
            </a:r>
          </a:p>
          <a:p>
            <a:pPr lvl="1"/>
            <a:r>
              <a:rPr lang="en-US" dirty="0" smtClean="0"/>
              <a:t>M</a:t>
            </a:r>
            <a:r>
              <a:rPr lang="en-US" dirty="0" smtClean="0"/>
              <a:t>ultiplexer selects </a:t>
            </a:r>
            <a:r>
              <a:rPr lang="en-US" dirty="0" smtClean="0"/>
              <a:t>the output of the FIR </a:t>
            </a:r>
            <a:r>
              <a:rPr lang="en-US" dirty="0"/>
              <a:t>filters randomly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939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7007388"/>
              </p:ext>
            </p:extLst>
          </p:nvPr>
        </p:nvGraphicFramePr>
        <p:xfrm>
          <a:off x="1143000" y="2667000"/>
          <a:ext cx="5734050" cy="164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1" name="Visio" r:id="rId3" imgW="5736742" imgH="1647058" progId="Visio.Drawing.11">
                  <p:embed/>
                </p:oleObj>
              </mc:Choice>
              <mc:Fallback>
                <p:oleObj name="Visio" r:id="rId3" imgW="5736742" imgH="1647058" progId="Visio.Drawing.11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667000"/>
                        <a:ext cx="5734050" cy="164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Broadcom Corporation Template_4x3_bg">
  <a:themeElements>
    <a:clrScheme name="broadcom colors">
      <a:dk1>
        <a:sysClr val="windowText" lastClr="000000"/>
      </a:dk1>
      <a:lt1>
        <a:sysClr val="window" lastClr="FFFFFF"/>
      </a:lt1>
      <a:dk2>
        <a:srgbClr val="C1132F"/>
      </a:dk2>
      <a:lt2>
        <a:srgbClr val="5F5F5F"/>
      </a:lt2>
      <a:accent1>
        <a:srgbClr val="0F86A9"/>
      </a:accent1>
      <a:accent2>
        <a:srgbClr val="8EAE28"/>
      </a:accent2>
      <a:accent3>
        <a:srgbClr val="FFC000"/>
      </a:accent3>
      <a:accent4>
        <a:srgbClr val="973875"/>
      </a:accent4>
      <a:accent5>
        <a:srgbClr val="969696"/>
      </a:accent5>
      <a:accent6>
        <a:srgbClr val="15CDFF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lnSpc>
            <a:spcPct val="90000"/>
          </a:lnSpc>
          <a:spcBef>
            <a:spcPts val="600"/>
          </a:spcBef>
          <a:defRPr sz="2000" b="1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 anchor="t">
        <a:spAutoFit/>
      </a:bodyPr>
      <a:lstStyle>
        <a:defPPr>
          <a:lnSpc>
            <a:spcPct val="90000"/>
          </a:lnSpc>
          <a:spcBef>
            <a:spcPts val="600"/>
          </a:spcBef>
          <a:defRPr sz="2000" dirty="0" err="1" smtClean="0">
            <a:solidFill>
              <a:schemeClr val="accent5"/>
            </a:solidFill>
          </a:defRPr>
        </a:defPPr>
      </a:lstStyle>
    </a:txDef>
  </a:objectDefaults>
  <a:extraClrSchemeLst>
    <a:extraClrScheme>
      <a:clrScheme name="broadcom colors">
        <a:dk1>
          <a:sysClr val="windowText" lastClr="000000"/>
        </a:dk1>
        <a:lt1>
          <a:sysClr val="window" lastClr="FFFFFF"/>
        </a:lt1>
        <a:dk2>
          <a:srgbClr val="C1132F"/>
        </a:dk2>
        <a:lt2>
          <a:srgbClr val="5F5F5F"/>
        </a:lt2>
        <a:accent1>
          <a:srgbClr val="0F86A9"/>
        </a:accent1>
        <a:accent2>
          <a:srgbClr val="8EAE28"/>
        </a:accent2>
        <a:accent3>
          <a:srgbClr val="FFC000"/>
        </a:accent3>
        <a:accent4>
          <a:srgbClr val="973875"/>
        </a:accent4>
        <a:accent5>
          <a:srgbClr val="969696"/>
        </a:accent5>
        <a:accent6>
          <a:srgbClr val="15CDFF"/>
        </a:accent6>
        <a:hlink>
          <a:srgbClr val="0000FF"/>
        </a:hlink>
        <a:folHlink>
          <a:srgbClr val="800080"/>
        </a:folHlink>
      </a:clrScheme>
    </a:extraClrScheme>
  </a:extraClrSchemeLst>
  <a:custClrLst>
    <a:custClr name="Lt Red">
      <a:srgbClr val="E21537"/>
    </a:custClr>
    <a:custClr name="MedDk Red">
      <a:srgbClr val="9E1026"/>
    </a:custClr>
    <a:custClr name="Dark Red">
      <a:srgbClr val="710A1B"/>
    </a:custClr>
    <a:custClr name="Lt Blue">
      <a:srgbClr val="1994B8"/>
    </a:custClr>
    <a:custClr name="MedDk Blue">
      <a:srgbClr val="05536A"/>
    </a:custClr>
    <a:custClr name="Dark Blue">
      <a:srgbClr val="033B4C"/>
    </a:custClr>
    <a:custClr name="Lt Green">
      <a:srgbClr val="A0C234"/>
    </a:custClr>
    <a:custClr name="MedDk Green">
      <a:srgbClr val="5A7503"/>
    </a:custClr>
    <a:custClr name="Dark Green">
      <a:srgbClr val="445A01"/>
    </a:custClr>
    <a:custClr name="Lt Purple">
      <a:srgbClr val="B05991"/>
    </a:custClr>
    <a:custClr name="MedDk Purple">
      <a:srgbClr val="5B0C40"/>
    </a:custClr>
    <a:custClr name="Dark Purple">
      <a:srgbClr val="40032B"/>
    </a:custClr>
  </a:custClr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BroadcomTemplate_Corp_4x3</Template>
  <TotalTime>6425</TotalTime>
  <Words>661</Words>
  <Application>Microsoft Office PowerPoint</Application>
  <PresentationFormat>On-screen Show (4:3)</PresentationFormat>
  <Paragraphs>205</Paragraphs>
  <Slides>14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Broadcom Corporation Template_4x3_bg</vt:lpstr>
      <vt:lpstr>Visio</vt:lpstr>
      <vt:lpstr>PowerPoint Presentation</vt:lpstr>
      <vt:lpstr>Outline</vt:lpstr>
      <vt:lpstr>Proposal</vt:lpstr>
      <vt:lpstr>Supercharged Codes: Improved Performance</vt:lpstr>
      <vt:lpstr>Supercharged Codes are “Plug &amp; Play!”</vt:lpstr>
      <vt:lpstr>Plug Into Protocol Stack</vt:lpstr>
      <vt:lpstr>Supercharged Code Description</vt:lpstr>
      <vt:lpstr>Reed-Solomon Code</vt:lpstr>
      <vt:lpstr>Parallel Filter Code</vt:lpstr>
      <vt:lpstr>Combining the Codes</vt:lpstr>
      <vt:lpstr>Error Probability vs Received Overhead</vt:lpstr>
      <vt:lpstr>Error Probability vs Received Overhead</vt:lpstr>
      <vt:lpstr>Recommendation</vt:lpstr>
      <vt:lpstr>Appendix: Compare with RFC 6330</vt:lpstr>
    </vt:vector>
  </TitlesOfParts>
  <Company>Broadcom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bzshen</dc:creator>
  <cp:lastModifiedBy>Stephanie Pereira</cp:lastModifiedBy>
  <cp:revision>106</cp:revision>
  <dcterms:created xsi:type="dcterms:W3CDTF">2012-02-15T18:21:37Z</dcterms:created>
  <dcterms:modified xsi:type="dcterms:W3CDTF">2012-07-27T20:54:50Z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3" name="_NewReviewCycle">
    <vt:lpwstr/>
  </property>
</Properties>
</file>