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E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1036" autoAdjust="0"/>
  </p:normalViewPr>
  <p:slideViewPr>
    <p:cSldViewPr>
      <p:cViewPr>
        <p:scale>
          <a:sx n="87" d="100"/>
          <a:sy n="87" d="100"/>
        </p:scale>
        <p:origin x="-245" y="-7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3F309-4BF4-4A37-B58E-1E65CB7D886A}" type="datetimeFigureOut">
              <a:rPr lang="en-US" smtClean="0"/>
              <a:pPr/>
              <a:t>7/24/2014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7BC96B-DED2-455A-8976-617DC875E5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685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BC96B-DED2-455A-8976-617DC875E5D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445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38339-F447-4AC1-A420-19BB7679A5BB}" type="datetimeFigureOut">
              <a:rPr lang="en-US" smtClean="0"/>
              <a:pPr/>
              <a:t>7/24/2014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77641-A47F-4F52-81AD-6DF62B198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38339-F447-4AC1-A420-19BB7679A5BB}" type="datetimeFigureOut">
              <a:rPr lang="en-US" smtClean="0"/>
              <a:pPr/>
              <a:t>7/24/2014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77641-A47F-4F52-81AD-6DF62B198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38339-F447-4AC1-A420-19BB7679A5BB}" type="datetimeFigureOut">
              <a:rPr lang="en-US" smtClean="0"/>
              <a:pPr/>
              <a:t>7/24/2014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77641-A47F-4F52-81AD-6DF62B198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38339-F447-4AC1-A420-19BB7679A5BB}" type="datetimeFigureOut">
              <a:rPr lang="en-US" smtClean="0"/>
              <a:pPr/>
              <a:t>7/24/2014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77641-A47F-4F52-81AD-6DF62B198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38339-F447-4AC1-A420-19BB7679A5BB}" type="datetimeFigureOut">
              <a:rPr lang="en-US" smtClean="0"/>
              <a:pPr/>
              <a:t>7/24/2014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77641-A47F-4F52-81AD-6DF62B198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38339-F447-4AC1-A420-19BB7679A5BB}" type="datetimeFigureOut">
              <a:rPr lang="en-US" smtClean="0"/>
              <a:pPr/>
              <a:t>7/24/2014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77641-A47F-4F52-81AD-6DF62B198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38339-F447-4AC1-A420-19BB7679A5BB}" type="datetimeFigureOut">
              <a:rPr lang="en-US" smtClean="0"/>
              <a:pPr/>
              <a:t>7/24/2014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77641-A47F-4F52-81AD-6DF62B198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38339-F447-4AC1-A420-19BB7679A5BB}" type="datetimeFigureOut">
              <a:rPr lang="en-US" smtClean="0"/>
              <a:pPr/>
              <a:t>7/24/2014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77641-A47F-4F52-81AD-6DF62B198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38339-F447-4AC1-A420-19BB7679A5BB}" type="datetimeFigureOut">
              <a:rPr lang="en-US" smtClean="0"/>
              <a:pPr/>
              <a:t>7/24/2014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77641-A47F-4F52-81AD-6DF62B198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38339-F447-4AC1-A420-19BB7679A5BB}" type="datetimeFigureOut">
              <a:rPr lang="en-US" smtClean="0"/>
              <a:pPr/>
              <a:t>7/24/2014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77641-A47F-4F52-81AD-6DF62B198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38339-F447-4AC1-A420-19BB7679A5BB}" type="datetimeFigureOut">
              <a:rPr lang="en-US" smtClean="0"/>
              <a:pPr/>
              <a:t>7/24/2014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77641-A47F-4F52-81AD-6DF62B198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38339-F447-4AC1-A420-19BB7679A5BB}" type="datetimeFigureOut">
              <a:rPr lang="en-US" smtClean="0"/>
              <a:pPr/>
              <a:t>7/24/2014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77641-A47F-4F52-81AD-6DF62B19827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ACTN </a:t>
            </a:r>
            <a:r>
              <a:rPr lang="en-US" dirty="0" smtClean="0"/>
              <a:t>Use Case </a:t>
            </a:r>
            <a:r>
              <a:rPr lang="en-US" dirty="0" smtClean="0"/>
              <a:t>for </a:t>
            </a:r>
            <a:r>
              <a:rPr lang="en-US" dirty="0" smtClean="0"/>
              <a:t>Multi </a:t>
            </a:r>
            <a:r>
              <a:rPr lang="en-US" dirty="0"/>
              <a:t>D</a:t>
            </a:r>
            <a:r>
              <a:rPr lang="en-US" dirty="0" smtClean="0"/>
              <a:t>omain </a:t>
            </a:r>
            <a:r>
              <a:rPr lang="en-US" dirty="0" smtClean="0"/>
              <a:t>Data Center </a:t>
            </a:r>
            <a:r>
              <a:rPr lang="en-US" dirty="0" smtClean="0"/>
              <a:t>Transport Interconnect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/>
              <a:t>draft-fang-actn-multidomain-dci-00.txt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962400"/>
            <a:ext cx="6400800" cy="1752600"/>
          </a:xfrm>
        </p:spPr>
        <p:txBody>
          <a:bodyPr>
            <a:normAutofit fontScale="92500" lnSpcReduction="20000"/>
          </a:bodyPr>
          <a:lstStyle/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sz="3500" dirty="0" smtClean="0">
                <a:solidFill>
                  <a:schemeClr val="tx1"/>
                </a:solidFill>
              </a:rPr>
              <a:t>Luyuan Fang, Microsoft</a:t>
            </a:r>
          </a:p>
          <a:p>
            <a:endParaRPr lang="en-US" sz="2800" dirty="0" smtClean="0">
              <a:solidFill>
                <a:schemeClr val="tx1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ACTN </a:t>
            </a:r>
            <a:r>
              <a:rPr lang="en-US" sz="2800" dirty="0" err="1" smtClean="0">
                <a:solidFill>
                  <a:schemeClr val="tx1"/>
                </a:solidFill>
              </a:rPr>
              <a:t>BoF</a:t>
            </a:r>
            <a:r>
              <a:rPr lang="en-US" sz="2800" dirty="0" smtClean="0">
                <a:solidFill>
                  <a:schemeClr val="tx1"/>
                </a:solidFill>
              </a:rPr>
              <a:t>, IETF 90, July 24, 2014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Data Center Interconnect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Font typeface="+mj-lt"/>
              <a:buAutoNum type="arabicPeriod"/>
            </a:pPr>
            <a:r>
              <a:rPr lang="en-US" sz="1800" dirty="0" smtClean="0"/>
              <a:t>Data Centers are geographically spread and homed on primarily  internal transport network domains or on trusted external provider domains. </a:t>
            </a:r>
          </a:p>
          <a:p>
            <a:pPr>
              <a:buFont typeface="+mj-lt"/>
              <a:buAutoNum type="arabicPeriod"/>
            </a:pPr>
            <a:r>
              <a:rPr lang="en-US" sz="1800" dirty="0" smtClean="0"/>
              <a:t>There may be organizational boundaries within internal domains.</a:t>
            </a:r>
          </a:p>
          <a:p>
            <a:pPr>
              <a:buFont typeface="+mj-lt"/>
              <a:buAutoNum type="arabicPeriod"/>
            </a:pPr>
            <a:r>
              <a:rPr lang="en-US" sz="1800" dirty="0" smtClean="0"/>
              <a:t>Many applications require dynamic and elastic connectivity across multi-domain networks. </a:t>
            </a:r>
          </a:p>
          <a:p>
            <a:pPr>
              <a:buFont typeface="+mj-lt"/>
              <a:buAutoNum type="arabicPeriod"/>
            </a:pPr>
            <a:r>
              <a:rPr lang="en-US" sz="1800" dirty="0" smtClean="0"/>
              <a:t>Each domain may employ different vendor equipment and/or  heterogeneous control/management technology for its domain operation (e.g., control plane, NMS-based, SDN control, etc.) </a:t>
            </a:r>
            <a:endParaRPr lang="en-US" sz="1800" dirty="0"/>
          </a:p>
        </p:txBody>
      </p:sp>
      <p:grpSp>
        <p:nvGrpSpPr>
          <p:cNvPr id="8" name="Group 7"/>
          <p:cNvGrpSpPr/>
          <p:nvPr/>
        </p:nvGrpSpPr>
        <p:grpSpPr>
          <a:xfrm>
            <a:off x="609600" y="2362200"/>
            <a:ext cx="3810000" cy="2743200"/>
            <a:chOff x="1066800" y="1600200"/>
            <a:chExt cx="6934200" cy="4343400"/>
          </a:xfrm>
        </p:grpSpPr>
        <p:sp>
          <p:nvSpPr>
            <p:cNvPr id="4" name="Oval 3"/>
            <p:cNvSpPr/>
            <p:nvPr/>
          </p:nvSpPr>
          <p:spPr>
            <a:xfrm>
              <a:off x="3352800" y="1600200"/>
              <a:ext cx="2057400" cy="1600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 smtClean="0"/>
                <a:t>Domain 2</a:t>
              </a:r>
              <a:endParaRPr lang="en-US" sz="1600" dirty="0"/>
            </a:p>
          </p:txBody>
        </p:sp>
        <p:sp>
          <p:nvSpPr>
            <p:cNvPr id="5" name="Oval 4"/>
            <p:cNvSpPr/>
            <p:nvPr/>
          </p:nvSpPr>
          <p:spPr>
            <a:xfrm>
              <a:off x="1066800" y="3124200"/>
              <a:ext cx="2057400" cy="1600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 smtClean="0"/>
                <a:t>Domain 1</a:t>
              </a:r>
              <a:endParaRPr lang="en-US" sz="1600" dirty="0"/>
            </a:p>
          </p:txBody>
        </p:sp>
        <p:sp>
          <p:nvSpPr>
            <p:cNvPr id="6" name="Oval 5"/>
            <p:cNvSpPr/>
            <p:nvPr/>
          </p:nvSpPr>
          <p:spPr>
            <a:xfrm>
              <a:off x="5943600" y="3048000"/>
              <a:ext cx="2057400" cy="1600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 smtClean="0"/>
                <a:t>Domain 3</a:t>
              </a:r>
              <a:endParaRPr lang="en-US" sz="1600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3505200" y="4343400"/>
              <a:ext cx="2057400" cy="1600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600" dirty="0" smtClean="0"/>
                <a:t>Domain 4</a:t>
              </a:r>
              <a:endParaRPr lang="en-US" sz="1600" dirty="0"/>
            </a:p>
          </p:txBody>
        </p:sp>
      </p:grpSp>
      <p:sp>
        <p:nvSpPr>
          <p:cNvPr id="15" name="Rectangle 14"/>
          <p:cNvSpPr/>
          <p:nvPr/>
        </p:nvSpPr>
        <p:spPr>
          <a:xfrm>
            <a:off x="304800" y="2819400"/>
            <a:ext cx="533400" cy="304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DC A</a:t>
            </a:r>
            <a:endParaRPr lang="en-US" sz="1400" dirty="0"/>
          </a:p>
        </p:txBody>
      </p:sp>
      <p:sp>
        <p:nvSpPr>
          <p:cNvPr id="16" name="Rectangle 15"/>
          <p:cNvSpPr/>
          <p:nvPr/>
        </p:nvSpPr>
        <p:spPr>
          <a:xfrm>
            <a:off x="381000" y="4419600"/>
            <a:ext cx="533400" cy="304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DC B</a:t>
            </a:r>
            <a:endParaRPr lang="en-US" sz="1400" dirty="0"/>
          </a:p>
        </p:txBody>
      </p:sp>
      <p:sp>
        <p:nvSpPr>
          <p:cNvPr id="17" name="Rectangle 16"/>
          <p:cNvSpPr/>
          <p:nvPr/>
        </p:nvSpPr>
        <p:spPr>
          <a:xfrm>
            <a:off x="1371600" y="2209800"/>
            <a:ext cx="533400" cy="304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DC C</a:t>
            </a:r>
            <a:endParaRPr lang="en-US" sz="1400" dirty="0"/>
          </a:p>
        </p:txBody>
      </p:sp>
      <p:sp>
        <p:nvSpPr>
          <p:cNvPr id="18" name="Rectangle 17"/>
          <p:cNvSpPr/>
          <p:nvPr/>
        </p:nvSpPr>
        <p:spPr>
          <a:xfrm>
            <a:off x="3124200" y="2209800"/>
            <a:ext cx="609600" cy="304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DC  D</a:t>
            </a:r>
            <a:endParaRPr lang="en-US" sz="1400" dirty="0"/>
          </a:p>
        </p:txBody>
      </p:sp>
      <p:sp>
        <p:nvSpPr>
          <p:cNvPr id="20" name="Rectangle 19"/>
          <p:cNvSpPr/>
          <p:nvPr/>
        </p:nvSpPr>
        <p:spPr>
          <a:xfrm>
            <a:off x="3733800" y="2819400"/>
            <a:ext cx="609600" cy="304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DC  E</a:t>
            </a:r>
            <a:endParaRPr lang="en-US" sz="1400" dirty="0"/>
          </a:p>
        </p:txBody>
      </p:sp>
      <p:sp>
        <p:nvSpPr>
          <p:cNvPr id="21" name="Rectangle 20"/>
          <p:cNvSpPr/>
          <p:nvPr/>
        </p:nvSpPr>
        <p:spPr>
          <a:xfrm>
            <a:off x="3733800" y="4495800"/>
            <a:ext cx="609600" cy="304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DC  F</a:t>
            </a:r>
            <a:endParaRPr lang="en-US" sz="1400" dirty="0"/>
          </a:p>
        </p:txBody>
      </p:sp>
      <p:cxnSp>
        <p:nvCxnSpPr>
          <p:cNvPr id="23" name="Straight Connector 22"/>
          <p:cNvCxnSpPr>
            <a:stCxn id="5" idx="7"/>
          </p:cNvCxnSpPr>
          <p:nvPr/>
        </p:nvCxnSpPr>
        <p:spPr>
          <a:xfrm flipV="1">
            <a:off x="1574491" y="3124200"/>
            <a:ext cx="406709" cy="348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6" idx="1"/>
          </p:cNvCxnSpPr>
          <p:nvPr/>
        </p:nvCxnSpPr>
        <p:spPr>
          <a:xfrm>
            <a:off x="2971800" y="3124200"/>
            <a:ext cx="482909" cy="3004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5" idx="5"/>
          </p:cNvCxnSpPr>
          <p:nvPr/>
        </p:nvCxnSpPr>
        <p:spPr>
          <a:xfrm>
            <a:off x="1574491" y="4187372"/>
            <a:ext cx="406709" cy="3084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6" idx="3"/>
          </p:cNvCxnSpPr>
          <p:nvPr/>
        </p:nvCxnSpPr>
        <p:spPr>
          <a:xfrm flipV="1">
            <a:off x="3124200" y="4139246"/>
            <a:ext cx="330509" cy="2803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4" idx="4"/>
            <a:endCxn id="7" idx="0"/>
          </p:cNvCxnSpPr>
          <p:nvPr/>
        </p:nvCxnSpPr>
        <p:spPr>
          <a:xfrm>
            <a:off x="2430864" y="3372853"/>
            <a:ext cx="83736" cy="7218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endCxn id="5" idx="1"/>
          </p:cNvCxnSpPr>
          <p:nvPr/>
        </p:nvCxnSpPr>
        <p:spPr>
          <a:xfrm>
            <a:off x="685800" y="3124200"/>
            <a:ext cx="89349" cy="348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762000" y="4267200"/>
            <a:ext cx="762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17" idx="3"/>
            <a:endCxn id="4" idx="1"/>
          </p:cNvCxnSpPr>
          <p:nvPr/>
        </p:nvCxnSpPr>
        <p:spPr>
          <a:xfrm>
            <a:off x="1905000" y="2362200"/>
            <a:ext cx="126193" cy="1480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2971800" y="2514600"/>
            <a:ext cx="1524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20" idx="2"/>
          </p:cNvCxnSpPr>
          <p:nvPr/>
        </p:nvCxnSpPr>
        <p:spPr>
          <a:xfrm flipH="1">
            <a:off x="3962400" y="3124200"/>
            <a:ext cx="762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6" idx="4"/>
            <a:endCxn id="21" idx="0"/>
          </p:cNvCxnSpPr>
          <p:nvPr/>
        </p:nvCxnSpPr>
        <p:spPr>
          <a:xfrm>
            <a:off x="3854380" y="4287253"/>
            <a:ext cx="184220" cy="208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Multi-domain DCI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VM Migration</a:t>
            </a:r>
          </a:p>
          <a:p>
            <a:r>
              <a:rPr lang="en-US" dirty="0" smtClean="0"/>
              <a:t>Global Load Balancing</a:t>
            </a:r>
          </a:p>
          <a:p>
            <a:r>
              <a:rPr lang="en-US" dirty="0" smtClean="0"/>
              <a:t>Real-time Disaster Recovery</a:t>
            </a:r>
          </a:p>
          <a:p>
            <a:r>
              <a:rPr lang="en-US" dirty="0" smtClean="0"/>
              <a:t>On-demand Virtual Connection/Circuit Services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Cloud 57"/>
          <p:cNvSpPr/>
          <p:nvPr/>
        </p:nvSpPr>
        <p:spPr>
          <a:xfrm>
            <a:off x="3551503" y="3590448"/>
            <a:ext cx="1851149" cy="981468"/>
          </a:xfrm>
          <a:prstGeom prst="cloud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Global DCI Operation/Control View</a:t>
            </a:r>
            <a:endParaRPr lang="en-US" dirty="0"/>
          </a:p>
        </p:txBody>
      </p:sp>
      <p:grpSp>
        <p:nvGrpSpPr>
          <p:cNvPr id="62" name="Group 61"/>
          <p:cNvGrpSpPr/>
          <p:nvPr/>
        </p:nvGrpSpPr>
        <p:grpSpPr>
          <a:xfrm>
            <a:off x="914400" y="1295400"/>
            <a:ext cx="7315200" cy="3733800"/>
            <a:chOff x="533400" y="1295400"/>
            <a:chExt cx="8153400" cy="4495800"/>
          </a:xfrm>
        </p:grpSpPr>
        <p:sp>
          <p:nvSpPr>
            <p:cNvPr id="99" name="Rectangle 98"/>
            <p:cNvSpPr/>
            <p:nvPr/>
          </p:nvSpPr>
          <p:spPr>
            <a:xfrm>
              <a:off x="1371600" y="1295400"/>
              <a:ext cx="6096000" cy="19050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7" name="Group 96"/>
            <p:cNvGrpSpPr/>
            <p:nvPr/>
          </p:nvGrpSpPr>
          <p:grpSpPr>
            <a:xfrm>
              <a:off x="533400" y="1524000"/>
              <a:ext cx="8153400" cy="4267200"/>
              <a:chOff x="228600" y="1524000"/>
              <a:chExt cx="8686800" cy="4724400"/>
            </a:xfrm>
          </p:grpSpPr>
          <p:cxnSp>
            <p:nvCxnSpPr>
              <p:cNvPr id="85" name="Elbow Connector 84"/>
              <p:cNvCxnSpPr>
                <a:stCxn id="49" idx="0"/>
              </p:cNvCxnSpPr>
              <p:nvPr/>
            </p:nvCxnSpPr>
            <p:spPr>
              <a:xfrm rot="16200000" flipV="1">
                <a:off x="6057900" y="2628900"/>
                <a:ext cx="3124200" cy="1828800"/>
              </a:xfrm>
              <a:prstGeom prst="bentConnector3">
                <a:avLst>
                  <a:gd name="adj1" fmla="val 50000"/>
                </a:avLst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Elbow Connector 68"/>
              <p:cNvCxnSpPr>
                <a:stCxn id="46" idx="0"/>
              </p:cNvCxnSpPr>
              <p:nvPr/>
            </p:nvCxnSpPr>
            <p:spPr>
              <a:xfrm rot="5400000" flipH="1" flipV="1">
                <a:off x="-285750" y="2838450"/>
                <a:ext cx="3429000" cy="1714500"/>
              </a:xfrm>
              <a:prstGeom prst="bentConnector3">
                <a:avLst>
                  <a:gd name="adj1" fmla="val 59552"/>
                </a:avLst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Rectangle 38"/>
              <p:cNvSpPr/>
              <p:nvPr/>
            </p:nvSpPr>
            <p:spPr>
              <a:xfrm>
                <a:off x="1828800" y="1524000"/>
                <a:ext cx="5334000" cy="457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" name="Group 122"/>
              <p:cNvGrpSpPr/>
              <p:nvPr/>
            </p:nvGrpSpPr>
            <p:grpSpPr>
              <a:xfrm>
                <a:off x="878080" y="3208242"/>
                <a:ext cx="7136644" cy="2986264"/>
                <a:chOff x="96616" y="3200400"/>
                <a:chExt cx="8496947" cy="3964406"/>
              </a:xfrm>
            </p:grpSpPr>
            <p:cxnSp>
              <p:nvCxnSpPr>
                <p:cNvPr id="12" name="直接连接符 45"/>
                <p:cNvCxnSpPr/>
                <p:nvPr/>
              </p:nvCxnSpPr>
              <p:spPr bwMode="auto">
                <a:xfrm flipV="1">
                  <a:off x="2057400" y="3200400"/>
                  <a:ext cx="1143000" cy="685800"/>
                </a:xfrm>
                <a:prstGeom prst="line">
                  <a:avLst/>
                </a:prstGeom>
                <a:noFill/>
                <a:ln w="38100" cap="flat">
                  <a:solidFill>
                    <a:srgbClr val="0070C0"/>
                  </a:solidFill>
                  <a:prstDash val="solid"/>
                  <a:miter lim="800000"/>
                  <a:headEnd type="triangle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3" name="直接连接符 45"/>
                <p:cNvCxnSpPr/>
                <p:nvPr/>
              </p:nvCxnSpPr>
              <p:spPr bwMode="auto">
                <a:xfrm flipH="1" flipV="1">
                  <a:off x="4278767" y="3251692"/>
                  <a:ext cx="390" cy="710708"/>
                </a:xfrm>
                <a:prstGeom prst="line">
                  <a:avLst/>
                </a:prstGeom>
                <a:noFill/>
                <a:ln w="38100" cap="flat">
                  <a:solidFill>
                    <a:srgbClr val="0070C0"/>
                  </a:solidFill>
                  <a:prstDash val="solid"/>
                  <a:miter lim="800000"/>
                  <a:headEnd type="triangle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4" name="直接连接符 45"/>
                <p:cNvCxnSpPr/>
                <p:nvPr/>
              </p:nvCxnSpPr>
              <p:spPr bwMode="auto">
                <a:xfrm flipH="1" flipV="1">
                  <a:off x="5322395" y="3255398"/>
                  <a:ext cx="1219200" cy="609599"/>
                </a:xfrm>
                <a:prstGeom prst="line">
                  <a:avLst/>
                </a:prstGeom>
                <a:noFill/>
                <a:ln w="38100" cap="flat">
                  <a:solidFill>
                    <a:srgbClr val="0070C0"/>
                  </a:solidFill>
                  <a:prstDash val="solid"/>
                  <a:miter lim="800000"/>
                  <a:headEnd type="triangle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7" name="Straight Connector 16"/>
                <p:cNvCxnSpPr>
                  <a:stCxn id="19" idx="1"/>
                  <a:endCxn id="18" idx="3"/>
                </p:cNvCxnSpPr>
                <p:nvPr/>
              </p:nvCxnSpPr>
              <p:spPr bwMode="auto">
                <a:xfrm flipH="1" flipV="1">
                  <a:off x="1898328" y="5095602"/>
                  <a:ext cx="1339241" cy="390799"/>
                </a:xfrm>
                <a:prstGeom prst="line">
                  <a:avLst/>
                </a:prstGeom>
                <a:noFill/>
                <a:ln w="28575" cap="flat" cmpd="sng" algn="ctr">
                  <a:solidFill>
                    <a:srgbClr val="FFFFFF">
                      <a:lumMod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18" name="Rectangle 17"/>
                <p:cNvSpPr/>
                <p:nvPr/>
              </p:nvSpPr>
              <p:spPr bwMode="auto">
                <a:xfrm>
                  <a:off x="931240" y="4933403"/>
                  <a:ext cx="967088" cy="32439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45720" tIns="45720" rIns="4572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zh-CN" sz="16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itchFamily="34" charset="0"/>
                  </a:endParaRPr>
                </a:p>
              </p:txBody>
            </p:sp>
            <p:sp>
              <p:nvSpPr>
                <p:cNvPr id="19" name="Rectangle 18"/>
                <p:cNvSpPr/>
                <p:nvPr/>
              </p:nvSpPr>
              <p:spPr bwMode="auto">
                <a:xfrm>
                  <a:off x="3237569" y="5334001"/>
                  <a:ext cx="967088" cy="304799"/>
                </a:xfrm>
                <a:prstGeom prst="rect">
                  <a:avLst/>
                </a:prstGeom>
                <a:solidFill>
                  <a:srgbClr val="00B05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45720" tIns="45720" rIns="4572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zh-CN" sz="16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itchFamily="34" charset="0"/>
                  </a:endParaRPr>
                </a:p>
              </p:txBody>
            </p:sp>
            <p:sp>
              <p:nvSpPr>
                <p:cNvPr id="20" name="Rectangle 19"/>
                <p:cNvSpPr/>
                <p:nvPr/>
              </p:nvSpPr>
              <p:spPr bwMode="auto">
                <a:xfrm>
                  <a:off x="6768733" y="4877329"/>
                  <a:ext cx="967088" cy="335843"/>
                </a:xfrm>
                <a:prstGeom prst="rect">
                  <a:avLst/>
                </a:prstGeom>
                <a:solidFill>
                  <a:srgbClr val="00B0F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45720" tIns="45720" rIns="4572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zh-CN" sz="16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itchFamily="34" charset="0"/>
                  </a:endParaRPr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 bwMode="auto">
                <a:xfrm flipH="1">
                  <a:off x="4761370" y="5668029"/>
                  <a:ext cx="1448084" cy="221993"/>
                </a:xfrm>
                <a:prstGeom prst="line">
                  <a:avLst/>
                </a:prstGeom>
                <a:noFill/>
                <a:ln w="28575" cap="flat" cmpd="sng" algn="ctr">
                  <a:solidFill>
                    <a:srgbClr val="FFFFFF">
                      <a:lumMod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22" name="Straight Connector 21"/>
                <p:cNvCxnSpPr>
                  <a:stCxn id="20" idx="1"/>
                </p:cNvCxnSpPr>
                <p:nvPr/>
              </p:nvCxnSpPr>
              <p:spPr bwMode="auto">
                <a:xfrm flipH="1">
                  <a:off x="5341048" y="5045251"/>
                  <a:ext cx="1427685" cy="307568"/>
                </a:xfrm>
                <a:prstGeom prst="line">
                  <a:avLst/>
                </a:prstGeom>
                <a:noFill/>
                <a:ln w="28575" cap="flat" cmpd="sng" algn="ctr">
                  <a:solidFill>
                    <a:srgbClr val="FFFFFF">
                      <a:lumMod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23" name="Straight Connector 22"/>
                <p:cNvCxnSpPr/>
                <p:nvPr/>
              </p:nvCxnSpPr>
              <p:spPr bwMode="auto">
                <a:xfrm flipH="1" flipV="1">
                  <a:off x="2562487" y="5690457"/>
                  <a:ext cx="1231795" cy="199565"/>
                </a:xfrm>
                <a:prstGeom prst="line">
                  <a:avLst/>
                </a:prstGeom>
                <a:noFill/>
                <a:ln w="28575" cap="flat" cmpd="sng" algn="ctr">
                  <a:solidFill>
                    <a:srgbClr val="FFFFFF">
                      <a:lumMod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sp>
              <p:nvSpPr>
                <p:cNvPr id="24" name="Rectangle 23"/>
                <p:cNvSpPr/>
                <p:nvPr/>
              </p:nvSpPr>
              <p:spPr>
                <a:xfrm>
                  <a:off x="96616" y="6019801"/>
                  <a:ext cx="2808836" cy="904754"/>
                </a:xfrm>
                <a:prstGeom prst="rect">
                  <a:avLst/>
                </a:prstGeom>
              </p:spPr>
              <p:txBody>
                <a:bodyPr wrap="square" lIns="121935" tIns="60968" rIns="121935" bIns="60968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zh-CN" sz="1600" b="1" i="0" u="none" strike="noStrike" kern="0" cap="none" spc="0" normalizeH="0" baseline="0" noProof="0" dirty="0" smtClean="0">
                      <a:ln>
                        <a:noFill/>
                      </a:ln>
                      <a:effectLst/>
                      <a:uLnTx/>
                      <a:uFillTx/>
                      <a:latin typeface="Arial Narrow" pitchFamily="34" charset="0"/>
                      <a:ea typeface="Tahoma" pitchFamily="34" charset="0"/>
                      <a:cs typeface="Arial" pitchFamily="34" charset="0"/>
                    </a:rPr>
                    <a:t>Transport 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en-US" altLang="zh-CN" sz="1600" b="1" kern="0" dirty="0" smtClean="0">
                      <a:latin typeface="Arial Narrow" pitchFamily="34" charset="0"/>
                      <a:ea typeface="Tahoma" pitchFamily="34" charset="0"/>
                      <a:cs typeface="Arial" pitchFamily="34" charset="0"/>
                    </a:rPr>
                    <a:t>Network</a:t>
                  </a:r>
                  <a:r>
                    <a:rPr kumimoji="0" lang="en-US" altLang="zh-CN" sz="1600" b="1" i="0" u="none" strike="noStrike" kern="0" cap="none" spc="0" normalizeH="0" baseline="0" noProof="0" dirty="0" smtClean="0">
                      <a:ln>
                        <a:noFill/>
                      </a:ln>
                      <a:effectLst/>
                      <a:uLnTx/>
                      <a:uFillTx/>
                      <a:latin typeface="Arial Narrow" pitchFamily="34" charset="0"/>
                      <a:ea typeface="Tahoma" pitchFamily="34" charset="0"/>
                      <a:cs typeface="Arial" pitchFamily="34" charset="0"/>
                    </a:rPr>
                    <a:t> </a:t>
                  </a:r>
                  <a:r>
                    <a:rPr lang="en-US" altLang="zh-CN" sz="1600" b="1" kern="0" dirty="0" smtClean="0">
                      <a:latin typeface="Arial Narrow" pitchFamily="34" charset="0"/>
                      <a:ea typeface="Tahoma" pitchFamily="34" charset="0"/>
                      <a:cs typeface="Arial" pitchFamily="34" charset="0"/>
                    </a:rPr>
                    <a:t>1</a:t>
                  </a:r>
                  <a:endParaRPr kumimoji="0" lang="en-US" b="1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Arial Narrow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5" name="Rectangle 24"/>
                <p:cNvSpPr/>
                <p:nvPr/>
              </p:nvSpPr>
              <p:spPr>
                <a:xfrm>
                  <a:off x="3200401" y="6260052"/>
                  <a:ext cx="2704111" cy="904754"/>
                </a:xfrm>
                <a:prstGeom prst="rect">
                  <a:avLst/>
                </a:prstGeom>
              </p:spPr>
              <p:txBody>
                <a:bodyPr wrap="square" lIns="121935" tIns="60968" rIns="121935" bIns="60968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zh-CN" sz="1600" b="1" i="0" u="none" strike="noStrike" kern="0" cap="none" spc="0" normalizeH="0" baseline="0" noProof="0" dirty="0" smtClean="0">
                      <a:ln>
                        <a:noFill/>
                      </a:ln>
                      <a:effectLst/>
                      <a:uLnTx/>
                      <a:uFillTx/>
                      <a:latin typeface="Arial Narrow" pitchFamily="34" charset="0"/>
                      <a:ea typeface="Tahoma" pitchFamily="34" charset="0"/>
                      <a:cs typeface="Arial" pitchFamily="34" charset="0"/>
                    </a:rPr>
                    <a:t>Transport  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en-US" altLang="zh-CN" sz="1600" b="1" kern="0" dirty="0" smtClean="0">
                      <a:latin typeface="Arial Narrow" pitchFamily="34" charset="0"/>
                      <a:ea typeface="Tahoma" pitchFamily="34" charset="0"/>
                      <a:cs typeface="Arial" pitchFamily="34" charset="0"/>
                    </a:rPr>
                    <a:t>Network</a:t>
                  </a:r>
                  <a:r>
                    <a:rPr kumimoji="0" lang="en-US" altLang="zh-CN" sz="1600" b="1" i="0" u="none" strike="noStrike" kern="0" cap="none" spc="0" normalizeH="0" noProof="0" dirty="0" smtClean="0">
                      <a:ln>
                        <a:noFill/>
                      </a:ln>
                      <a:effectLst/>
                      <a:uLnTx/>
                      <a:uFillTx/>
                      <a:latin typeface="Arial Narrow" pitchFamily="34" charset="0"/>
                      <a:ea typeface="Tahoma" pitchFamily="34" charset="0"/>
                      <a:cs typeface="Arial" pitchFamily="34" charset="0"/>
                    </a:rPr>
                    <a:t> </a:t>
                  </a:r>
                  <a:r>
                    <a:rPr lang="en-US" altLang="zh-CN" sz="1600" b="1" kern="0" dirty="0">
                      <a:latin typeface="Arial Narrow" pitchFamily="34" charset="0"/>
                      <a:ea typeface="Tahoma" pitchFamily="34" charset="0"/>
                      <a:cs typeface="Arial" pitchFamily="34" charset="0"/>
                    </a:rPr>
                    <a:t>2</a:t>
                  </a:r>
                  <a:endParaRPr kumimoji="0" lang="en-US" sz="1600" b="1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Arial Narrow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6" name="Rectangle 25"/>
                <p:cNvSpPr/>
                <p:nvPr/>
              </p:nvSpPr>
              <p:spPr>
                <a:xfrm>
                  <a:off x="6172200" y="6019800"/>
                  <a:ext cx="2421363" cy="904754"/>
                </a:xfrm>
                <a:prstGeom prst="rect">
                  <a:avLst/>
                </a:prstGeom>
              </p:spPr>
              <p:txBody>
                <a:bodyPr wrap="square" lIns="121935" tIns="60968" rIns="121935" bIns="60968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zh-CN" sz="1600" b="1" i="0" u="none" strike="noStrike" kern="0" cap="none" spc="0" normalizeH="0" baseline="0" noProof="0" dirty="0" smtClean="0">
                      <a:ln>
                        <a:noFill/>
                      </a:ln>
                      <a:effectLst/>
                      <a:uLnTx/>
                      <a:uFillTx/>
                      <a:latin typeface="Arial Narrow" pitchFamily="34" charset="0"/>
                      <a:ea typeface="Tahoma" pitchFamily="34" charset="0"/>
                      <a:cs typeface="Arial" pitchFamily="34" charset="0"/>
                    </a:rPr>
                    <a:t>Transport 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zh-CN" sz="1600" b="1" i="0" u="none" strike="noStrike" kern="0" cap="none" spc="0" normalizeH="0" baseline="0" noProof="0" dirty="0" smtClean="0">
                      <a:ln>
                        <a:noFill/>
                      </a:ln>
                      <a:effectLst/>
                      <a:uLnTx/>
                      <a:uFillTx/>
                      <a:latin typeface="Arial Narrow" pitchFamily="34" charset="0"/>
                      <a:ea typeface="Tahoma" pitchFamily="34" charset="0"/>
                      <a:cs typeface="Arial" pitchFamily="34" charset="0"/>
                    </a:rPr>
                    <a:t>Network 3</a:t>
                  </a:r>
                  <a:endParaRPr kumimoji="0" lang="en-US" b="1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Arial Narrow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7" name="圆角矩形 120"/>
                <p:cNvSpPr/>
                <p:nvPr/>
              </p:nvSpPr>
              <p:spPr bwMode="auto">
                <a:xfrm>
                  <a:off x="685800" y="3657040"/>
                  <a:ext cx="1302023" cy="914963"/>
                </a:xfrm>
                <a:prstGeom prst="roundRect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accent6"/>
                  </a:solidFill>
                  <a:prstDash val="solid"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/>
              </p:spPr>
              <p:txBody>
                <a:bodyPr vert="horz" wrap="squar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877547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SzTx/>
                    <a:buFontTx/>
                    <a:buNone/>
                    <a:tabLst/>
                    <a:defRPr/>
                  </a:pPr>
                  <a:r>
                    <a:rPr kumimoji="0" lang="en-US" altLang="zh-CN" sz="12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B2B2B2">
                          <a:lumMod val="20000"/>
                          <a:lumOff val="80000"/>
                        </a:srgbClr>
                      </a:solidFill>
                      <a:effectLst/>
                      <a:uLnTx/>
                      <a:uFillTx/>
                      <a:latin typeface="Arial Narrow" pitchFamily="34" charset="0"/>
                      <a:ea typeface="Tahoma" pitchFamily="34" charset="0"/>
                      <a:cs typeface="Arial" pitchFamily="34" charset="0"/>
                    </a:rPr>
                    <a:t/>
                  </a:r>
                  <a:br>
                    <a:rPr kumimoji="0" lang="en-US" altLang="zh-CN" sz="12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B2B2B2">
                          <a:lumMod val="20000"/>
                          <a:lumOff val="80000"/>
                        </a:srgbClr>
                      </a:solidFill>
                      <a:effectLst/>
                      <a:uLnTx/>
                      <a:uFillTx/>
                      <a:latin typeface="Arial Narrow" pitchFamily="34" charset="0"/>
                      <a:ea typeface="Tahoma" pitchFamily="34" charset="0"/>
                      <a:cs typeface="Arial" pitchFamily="34" charset="0"/>
                    </a:rPr>
                  </a:br>
                  <a:endParaRPr kumimoji="0" lang="en-US" altLang="zh-CN" sz="12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B2B2B2">
                        <a:lumMod val="20000"/>
                        <a:lumOff val="80000"/>
                      </a:srgbClr>
                    </a:solidFill>
                    <a:effectLst/>
                    <a:uLnTx/>
                    <a:uFillTx/>
                    <a:latin typeface="Arial Narrow" pitchFamily="34" charset="0"/>
                    <a:ea typeface="Tahoma" pitchFamily="34" charset="0"/>
                    <a:cs typeface="Arial" pitchFamily="34" charset="0"/>
                  </a:endParaRPr>
                </a:p>
                <a:p>
                  <a:pPr marL="0" marR="0" lvl="0" indent="0" algn="ctr" defTabSz="877547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SzTx/>
                    <a:buFontTx/>
                    <a:buNone/>
                    <a:tabLst/>
                    <a:defRPr/>
                  </a:pPr>
                  <a:r>
                    <a:rPr lang="en-US" altLang="zh-CN" sz="1200" b="1" kern="0" noProof="0" dirty="0" smtClean="0">
                      <a:latin typeface="Arial Narrow" pitchFamily="34" charset="0"/>
                      <a:ea typeface="Tahoma" pitchFamily="34" charset="0"/>
                      <a:cs typeface="Arial" pitchFamily="34" charset="0"/>
                    </a:rPr>
                    <a:t>Optical Network  </a:t>
                  </a:r>
                  <a:r>
                    <a:rPr lang="en-US" altLang="zh-CN" sz="1200" b="1" kern="0" noProof="0" dirty="0" smtClean="0">
                      <a:latin typeface="Arial Narrow" pitchFamily="34" charset="0"/>
                      <a:ea typeface="Tahoma" pitchFamily="34" charset="0"/>
                      <a:cs typeface="Arial" pitchFamily="34" charset="0"/>
                    </a:rPr>
                    <a:t>Control </a:t>
                  </a:r>
                  <a:r>
                    <a:rPr lang="en-US" altLang="zh-CN" sz="1200" b="1" kern="0" noProof="0" dirty="0" smtClean="0">
                      <a:latin typeface="Arial Narrow" pitchFamily="34" charset="0"/>
                      <a:ea typeface="Tahoma" pitchFamily="34" charset="0"/>
                      <a:cs typeface="Arial" pitchFamily="34" charset="0"/>
                    </a:rPr>
                    <a:t>1</a:t>
                  </a:r>
                  <a:endParaRPr kumimoji="0" lang="en-US" altLang="zh-CN" sz="1200" b="1" i="0" u="none" strike="noStrike" kern="0" cap="none" spc="0" normalizeH="0" baseline="0" noProof="0" dirty="0" smtClean="0">
                    <a:ln>
                      <a:noFill/>
                    </a:ln>
                    <a:effectLst/>
                    <a:uLnTx/>
                    <a:uFillTx/>
                    <a:latin typeface="Arial Narrow" pitchFamily="34" charset="0"/>
                    <a:ea typeface="Tahoma" pitchFamily="34" charset="0"/>
                    <a:cs typeface="Arial" pitchFamily="34" charset="0"/>
                  </a:endParaRPr>
                </a:p>
                <a:p>
                  <a:pPr marL="0" marR="0" lvl="0" indent="0" algn="ctr" defTabSz="877547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SzTx/>
                    <a:buFontTx/>
                    <a:buNone/>
                    <a:tabLst/>
                    <a:defRPr/>
                  </a:pPr>
                  <a:endParaRPr kumimoji="0" lang="en-US" altLang="zh-CN" sz="1200" b="1" i="0" u="none" strike="noStrike" kern="0" cap="none" spc="0" normalizeH="0" noProof="0" dirty="0" smtClean="0">
                    <a:ln>
                      <a:noFill/>
                    </a:ln>
                    <a:solidFill>
                      <a:srgbClr val="B2B2B2">
                        <a:lumMod val="20000"/>
                        <a:lumOff val="80000"/>
                      </a:srgbClr>
                    </a:solidFill>
                    <a:effectLst/>
                    <a:uLnTx/>
                    <a:uFillTx/>
                    <a:latin typeface="Arial Narrow" pitchFamily="34" charset="0"/>
                    <a:ea typeface="Tahoma" pitchFamily="34" charset="0"/>
                    <a:cs typeface="Arial" pitchFamily="34" charset="0"/>
                  </a:endParaRPr>
                </a:p>
                <a:p>
                  <a:pPr marL="0" marR="0" lvl="0" indent="0" algn="ctr" defTabSz="877547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CC9900"/>
                    </a:buClr>
                    <a:buSzTx/>
                    <a:buFontTx/>
                    <a:buNone/>
                    <a:tabLst/>
                    <a:defRPr/>
                  </a:pPr>
                  <a:endParaRPr kumimoji="0" lang="zh-CN" alt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B2B2B2">
                        <a:lumMod val="20000"/>
                        <a:lumOff val="80000"/>
                      </a:srgbClr>
                    </a:solidFill>
                    <a:effectLst/>
                    <a:uLnTx/>
                    <a:uFillTx/>
                    <a:latin typeface="Arial Narrow" pitchFamily="34" charset="0"/>
                    <a:ea typeface="方正兰亭黑简体" pitchFamily="2" charset="-122"/>
                    <a:cs typeface="Arial" pitchFamily="34" charset="0"/>
                  </a:endParaRPr>
                </a:p>
              </p:txBody>
            </p:sp>
            <p:sp>
              <p:nvSpPr>
                <p:cNvPr id="30" name="Rectangle 29"/>
                <p:cNvSpPr/>
                <p:nvPr/>
              </p:nvSpPr>
              <p:spPr bwMode="auto">
                <a:xfrm>
                  <a:off x="381000" y="5486400"/>
                  <a:ext cx="967088" cy="32439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45720" tIns="45720" rIns="4572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zh-CN" sz="16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itchFamily="34" charset="0"/>
                  </a:endParaRPr>
                </a:p>
              </p:txBody>
            </p:sp>
            <p:sp>
              <p:nvSpPr>
                <p:cNvPr id="31" name="Rectangle 30"/>
                <p:cNvSpPr/>
                <p:nvPr/>
              </p:nvSpPr>
              <p:spPr bwMode="auto">
                <a:xfrm>
                  <a:off x="1600200" y="5486400"/>
                  <a:ext cx="967088" cy="324397"/>
                </a:xfrm>
                <a:prstGeom prst="rect">
                  <a:avLst/>
                </a:prstGeom>
                <a:solidFill>
                  <a:srgbClr val="FFC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45720" tIns="45720" rIns="4572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zh-CN" sz="16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itchFamily="34" charset="0"/>
                  </a:endParaRPr>
                </a:p>
              </p:txBody>
            </p:sp>
            <p:sp>
              <p:nvSpPr>
                <p:cNvPr id="32" name="Rectangle 31"/>
                <p:cNvSpPr/>
                <p:nvPr/>
              </p:nvSpPr>
              <p:spPr bwMode="auto">
                <a:xfrm>
                  <a:off x="3810000" y="5715000"/>
                  <a:ext cx="967088" cy="304799"/>
                </a:xfrm>
                <a:prstGeom prst="rect">
                  <a:avLst/>
                </a:prstGeom>
                <a:solidFill>
                  <a:srgbClr val="00B05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45720" tIns="45720" rIns="4572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zh-CN" sz="16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itchFamily="34" charset="0"/>
                  </a:endParaRPr>
                </a:p>
              </p:txBody>
            </p:sp>
            <p:sp>
              <p:nvSpPr>
                <p:cNvPr id="33" name="Rectangle 32"/>
                <p:cNvSpPr/>
                <p:nvPr/>
              </p:nvSpPr>
              <p:spPr bwMode="auto">
                <a:xfrm>
                  <a:off x="4419600" y="5257800"/>
                  <a:ext cx="967088" cy="304799"/>
                </a:xfrm>
                <a:prstGeom prst="rect">
                  <a:avLst/>
                </a:prstGeom>
                <a:solidFill>
                  <a:srgbClr val="00B05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45720" tIns="45720" rIns="4572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zh-CN" sz="16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itchFamily="34" charset="0"/>
                  </a:endParaRPr>
                </a:p>
              </p:txBody>
            </p:sp>
            <p:sp>
              <p:nvSpPr>
                <p:cNvPr id="34" name="Rectangle 33"/>
                <p:cNvSpPr/>
                <p:nvPr/>
              </p:nvSpPr>
              <p:spPr bwMode="auto">
                <a:xfrm>
                  <a:off x="6248400" y="5486400"/>
                  <a:ext cx="967088" cy="304271"/>
                </a:xfrm>
                <a:prstGeom prst="rect">
                  <a:avLst/>
                </a:prstGeom>
                <a:solidFill>
                  <a:srgbClr val="00B0F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45720" tIns="45720" rIns="4572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zh-CN" sz="16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itchFamily="34" charset="0"/>
                  </a:endParaRPr>
                </a:p>
              </p:txBody>
            </p:sp>
            <p:sp>
              <p:nvSpPr>
                <p:cNvPr id="35" name="Rectangle 34"/>
                <p:cNvSpPr/>
                <p:nvPr/>
              </p:nvSpPr>
              <p:spPr bwMode="auto">
                <a:xfrm>
                  <a:off x="7467600" y="5410200"/>
                  <a:ext cx="967088" cy="304271"/>
                </a:xfrm>
                <a:prstGeom prst="rect">
                  <a:avLst/>
                </a:prstGeom>
                <a:solidFill>
                  <a:srgbClr val="00B0F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45720" tIns="45720" rIns="4572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zh-CN" sz="16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 Narrow" pitchFamily="34" charset="0"/>
                  </a:endParaRPr>
                </a:p>
              </p:txBody>
            </p:sp>
          </p:grpSp>
          <p:sp>
            <p:nvSpPr>
              <p:cNvPr id="10" name="TextBox 9"/>
              <p:cNvSpPr txBox="1"/>
              <p:nvPr/>
            </p:nvSpPr>
            <p:spPr>
              <a:xfrm>
                <a:off x="1933485" y="1524000"/>
                <a:ext cx="5158099" cy="4513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b="1" dirty="0" smtClean="0">
                    <a:solidFill>
                      <a:schemeClr val="bg1"/>
                    </a:solidFill>
                    <a:latin typeface="Arial Narrow" pitchFamily="34" charset="0"/>
                  </a:rPr>
                  <a:t>Global Data Center  Interconnect Operation Control </a:t>
                </a:r>
                <a:endParaRPr lang="en-US" sz="1600" b="1" dirty="0">
                  <a:solidFill>
                    <a:schemeClr val="bg1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304800" y="4572000"/>
                <a:ext cx="533400" cy="304800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050" dirty="0" smtClean="0"/>
                  <a:t>DC A</a:t>
                </a:r>
                <a:endParaRPr lang="en-US" sz="1050" dirty="0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8305800" y="4114800"/>
                <a:ext cx="533400" cy="304800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050" dirty="0" smtClean="0"/>
                  <a:t>DC E</a:t>
                </a:r>
                <a:endParaRPr lang="en-US" sz="1050" dirty="0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304800" y="5410200"/>
                <a:ext cx="533400" cy="304800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050" dirty="0" smtClean="0"/>
                  <a:t>DC B</a:t>
                </a:r>
                <a:endParaRPr lang="en-US" sz="1050" dirty="0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3276600" y="5943600"/>
                <a:ext cx="533400" cy="304800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050" dirty="0" smtClean="0"/>
                  <a:t>DC C</a:t>
                </a:r>
                <a:endParaRPr lang="en-US" sz="1050" dirty="0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5486400" y="5943600"/>
                <a:ext cx="609600" cy="304800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050" dirty="0" smtClean="0"/>
                  <a:t>DC  D</a:t>
                </a:r>
                <a:endParaRPr lang="en-US" sz="1050" dirty="0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8229600" y="5105400"/>
                <a:ext cx="609600" cy="304800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100" dirty="0" smtClean="0"/>
                  <a:t>DC  F</a:t>
                </a:r>
                <a:endParaRPr lang="en-US" sz="1100" dirty="0"/>
              </a:p>
            </p:txBody>
          </p:sp>
          <p:cxnSp>
            <p:nvCxnSpPr>
              <p:cNvPr id="51" name="Straight Connector 50"/>
              <p:cNvCxnSpPr>
                <a:stCxn id="44" idx="3"/>
                <a:endCxn id="18" idx="1"/>
              </p:cNvCxnSpPr>
              <p:nvPr/>
            </p:nvCxnSpPr>
            <p:spPr>
              <a:xfrm flipV="1">
                <a:off x="838200" y="4635838"/>
                <a:ext cx="740886" cy="8856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>
                <a:stCxn id="46" idx="3"/>
              </p:cNvCxnSpPr>
              <p:nvPr/>
            </p:nvCxnSpPr>
            <p:spPr>
              <a:xfrm flipV="1">
                <a:off x="838200" y="5181600"/>
                <a:ext cx="304800" cy="3810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 flipV="1">
                <a:off x="3429000" y="5029200"/>
                <a:ext cx="228600" cy="91440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4800600" y="5334000"/>
                <a:ext cx="762000" cy="6096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>
                <a:stCxn id="20" idx="3"/>
                <a:endCxn id="45" idx="1"/>
              </p:cNvCxnSpPr>
              <p:nvPr/>
            </p:nvCxnSpPr>
            <p:spPr>
              <a:xfrm flipV="1">
                <a:off x="7294300" y="4267200"/>
                <a:ext cx="1011500" cy="33071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>
                <a:stCxn id="35" idx="3"/>
                <a:endCxn id="49" idx="1"/>
              </p:cNvCxnSpPr>
              <p:nvPr/>
            </p:nvCxnSpPr>
            <p:spPr>
              <a:xfrm>
                <a:off x="7881284" y="4987414"/>
                <a:ext cx="348316" cy="27038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Elbow Connector 66"/>
              <p:cNvCxnSpPr/>
              <p:nvPr/>
            </p:nvCxnSpPr>
            <p:spPr>
              <a:xfrm rot="5400000" flipH="1" flipV="1">
                <a:off x="-38100" y="2400300"/>
                <a:ext cx="2514600" cy="1676400"/>
              </a:xfrm>
              <a:prstGeom prst="bentConnector3">
                <a:avLst>
                  <a:gd name="adj1" fmla="val 50000"/>
                </a:avLst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>
                <a:stCxn id="47" idx="1"/>
              </p:cNvCxnSpPr>
              <p:nvPr/>
            </p:nvCxnSpPr>
            <p:spPr>
              <a:xfrm flipH="1">
                <a:off x="228600" y="6096000"/>
                <a:ext cx="3048000" cy="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Elbow Connector 78"/>
              <p:cNvCxnSpPr/>
              <p:nvPr/>
            </p:nvCxnSpPr>
            <p:spPr>
              <a:xfrm rot="5400000" flipH="1" flipV="1">
                <a:off x="-1028700" y="3238500"/>
                <a:ext cx="4114800" cy="1600200"/>
              </a:xfrm>
              <a:prstGeom prst="bentConnector3">
                <a:avLst>
                  <a:gd name="adj1" fmla="val 72886"/>
                </a:avLst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Elbow Connector 86"/>
              <p:cNvCxnSpPr/>
              <p:nvPr/>
            </p:nvCxnSpPr>
            <p:spPr>
              <a:xfrm rot="16200000" flipV="1">
                <a:off x="6781800" y="2133600"/>
                <a:ext cx="2057400" cy="1752600"/>
              </a:xfrm>
              <a:prstGeom prst="bentConnector3">
                <a:avLst>
                  <a:gd name="adj1" fmla="val 32090"/>
                </a:avLst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>
                <a:stCxn id="48" idx="3"/>
              </p:cNvCxnSpPr>
              <p:nvPr/>
            </p:nvCxnSpPr>
            <p:spPr>
              <a:xfrm>
                <a:off x="6096000" y="6096000"/>
                <a:ext cx="2819400" cy="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Elbow Connector 93"/>
              <p:cNvCxnSpPr/>
              <p:nvPr/>
            </p:nvCxnSpPr>
            <p:spPr>
              <a:xfrm rot="16200000" flipV="1">
                <a:off x="5943600" y="3124200"/>
                <a:ext cx="4114800" cy="1828800"/>
              </a:xfrm>
              <a:prstGeom prst="bentConnector3">
                <a:avLst>
                  <a:gd name="adj1" fmla="val 71227"/>
                </a:avLst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8" name="直接连接符 45"/>
            <p:cNvCxnSpPr/>
            <p:nvPr/>
          </p:nvCxnSpPr>
          <p:spPr bwMode="auto">
            <a:xfrm flipH="1" flipV="1">
              <a:off x="4439931" y="1905000"/>
              <a:ext cx="307" cy="483546"/>
            </a:xfrm>
            <a:prstGeom prst="line">
              <a:avLst/>
            </a:prstGeom>
            <a:noFill/>
            <a:ln w="38100" cap="flat">
              <a:solidFill>
                <a:srgbClr val="0070C0"/>
              </a:solidFill>
              <a:prstDash val="solid"/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68" name="TextBox 67"/>
          <p:cNvSpPr txBox="1"/>
          <p:nvPr/>
        </p:nvSpPr>
        <p:spPr>
          <a:xfrm>
            <a:off x="609600" y="5181600"/>
            <a:ext cx="854836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Need a hierarchical operation/control </a:t>
            </a:r>
            <a:r>
              <a:rPr lang="en-US" dirty="0" smtClean="0"/>
              <a:t>of optical transport network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Building on top of existing network control technologies/domains to be able to E2E</a:t>
            </a:r>
          </a:p>
          <a:p>
            <a:r>
              <a:rPr lang="en-US" dirty="0" smtClean="0"/>
              <a:t>   network control to help global DCI </a:t>
            </a:r>
            <a:r>
              <a:rPr lang="en-US" dirty="0" smtClean="0"/>
              <a:t>transport operation/control  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Need standard-based abstraction/APIs and protocols for E2E network control and global</a:t>
            </a:r>
          </a:p>
          <a:p>
            <a:r>
              <a:rPr lang="en-US" dirty="0" smtClean="0"/>
              <a:t>  DCI operation control. </a:t>
            </a:r>
            <a:endParaRPr lang="en-US" dirty="0"/>
          </a:p>
        </p:txBody>
      </p:sp>
      <p:sp>
        <p:nvSpPr>
          <p:cNvPr id="60" name="圆角矩形 120"/>
          <p:cNvSpPr/>
          <p:nvPr/>
        </p:nvSpPr>
        <p:spPr bwMode="auto">
          <a:xfrm>
            <a:off x="3955892" y="3167161"/>
            <a:ext cx="920908" cy="517004"/>
          </a:xfrm>
          <a:prstGeom prst="roundRect">
            <a:avLst/>
          </a:prstGeom>
          <a:solidFill>
            <a:srgbClr val="00B050"/>
          </a:solidFill>
          <a:ln w="9525" cap="flat" cmpd="sng" algn="ctr">
            <a:solidFill>
              <a:schemeClr val="accent3">
                <a:lumMod val="50000"/>
              </a:schemeClr>
            </a:solidFill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877547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FontTx/>
              <a:buNone/>
              <a:tabLst/>
              <a:defRPr/>
            </a:pPr>
            <a:r>
              <a:rPr kumimoji="0" lang="en-US" altLang="zh-CN" sz="1200" b="1" i="0" u="none" strike="noStrike" kern="0" cap="none" spc="0" normalizeH="0" baseline="0" noProof="0" dirty="0">
                <a:ln>
                  <a:noFill/>
                </a:ln>
                <a:solidFill>
                  <a:srgbClr val="B2B2B2">
                    <a:lumMod val="20000"/>
                    <a:lumOff val="80000"/>
                  </a:srgbClr>
                </a:solidFill>
                <a:effectLst/>
                <a:uLnTx/>
                <a:uFillTx/>
                <a:latin typeface="Arial Narrow" pitchFamily="34" charset="0"/>
                <a:ea typeface="Tahoma" pitchFamily="34" charset="0"/>
                <a:cs typeface="Arial" pitchFamily="34" charset="0"/>
              </a:rPr>
              <a:t/>
            </a:r>
            <a:br>
              <a:rPr kumimoji="0" lang="en-US" altLang="zh-CN" sz="1200" b="1" i="0" u="none" strike="noStrike" kern="0" cap="none" spc="0" normalizeH="0" baseline="0" noProof="0" dirty="0">
                <a:ln>
                  <a:noFill/>
                </a:ln>
                <a:solidFill>
                  <a:srgbClr val="B2B2B2">
                    <a:lumMod val="20000"/>
                    <a:lumOff val="80000"/>
                  </a:srgbClr>
                </a:solidFill>
                <a:effectLst/>
                <a:uLnTx/>
                <a:uFillTx/>
                <a:latin typeface="Arial Narrow" pitchFamily="34" charset="0"/>
                <a:ea typeface="Tahoma" pitchFamily="34" charset="0"/>
                <a:cs typeface="Arial" pitchFamily="34" charset="0"/>
              </a:rPr>
            </a:br>
            <a:endParaRPr kumimoji="0" lang="en-US" altLang="zh-CN" sz="1200" b="1" i="0" u="none" strike="noStrike" kern="0" cap="none" spc="0" normalizeH="0" baseline="0" noProof="0" dirty="0" smtClean="0">
              <a:ln>
                <a:noFill/>
              </a:ln>
              <a:solidFill>
                <a:srgbClr val="B2B2B2">
                  <a:lumMod val="20000"/>
                  <a:lumOff val="80000"/>
                </a:srgbClr>
              </a:solidFill>
              <a:effectLst/>
              <a:uLnTx/>
              <a:uFillTx/>
              <a:latin typeface="Arial Narrow" pitchFamily="34" charset="0"/>
              <a:ea typeface="Tahoma" pitchFamily="34" charset="0"/>
              <a:cs typeface="Arial" pitchFamily="34" charset="0"/>
            </a:endParaRPr>
          </a:p>
          <a:p>
            <a:pPr marL="0" marR="0" lvl="0" indent="0" algn="ctr" defTabSz="877547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FontTx/>
              <a:buNone/>
              <a:tabLst/>
              <a:defRPr/>
            </a:pPr>
            <a:r>
              <a:rPr lang="en-US" altLang="zh-CN" sz="1200" b="1" kern="0" noProof="0" dirty="0" smtClean="0">
                <a:latin typeface="Arial Narrow" pitchFamily="34" charset="0"/>
                <a:ea typeface="Tahoma" pitchFamily="34" charset="0"/>
                <a:cs typeface="Arial" pitchFamily="34" charset="0"/>
              </a:rPr>
              <a:t>Optical Network  </a:t>
            </a:r>
            <a:r>
              <a:rPr lang="en-US" altLang="zh-CN" sz="1200" b="1" kern="0" noProof="0" dirty="0" smtClean="0">
                <a:latin typeface="Arial Narrow" pitchFamily="34" charset="0"/>
                <a:ea typeface="Tahoma" pitchFamily="34" charset="0"/>
                <a:cs typeface="Arial" pitchFamily="34" charset="0"/>
              </a:rPr>
              <a:t>Control </a:t>
            </a:r>
            <a:r>
              <a:rPr lang="en-US" altLang="zh-CN" sz="1200" b="1" kern="0" noProof="0" dirty="0" smtClean="0">
                <a:latin typeface="Arial Narrow" pitchFamily="34" charset="0"/>
                <a:ea typeface="Tahoma" pitchFamily="34" charset="0"/>
                <a:cs typeface="Arial" pitchFamily="34" charset="0"/>
              </a:rPr>
              <a:t>2</a:t>
            </a:r>
            <a:endParaRPr kumimoji="0" lang="en-US" altLang="zh-CN" sz="12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 Narrow" pitchFamily="34" charset="0"/>
              <a:ea typeface="Tahoma" pitchFamily="34" charset="0"/>
              <a:cs typeface="Arial" pitchFamily="34" charset="0"/>
            </a:endParaRPr>
          </a:p>
          <a:p>
            <a:pPr marL="0" marR="0" lvl="0" indent="0" algn="ctr" defTabSz="877547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FontTx/>
              <a:buNone/>
              <a:tabLst/>
              <a:defRPr/>
            </a:pPr>
            <a:endParaRPr kumimoji="0" lang="en-US" altLang="zh-CN" sz="1200" b="1" i="0" u="none" strike="noStrike" kern="0" cap="none" spc="0" normalizeH="0" noProof="0" dirty="0" smtClean="0">
              <a:ln>
                <a:noFill/>
              </a:ln>
              <a:solidFill>
                <a:srgbClr val="B2B2B2">
                  <a:lumMod val="20000"/>
                  <a:lumOff val="80000"/>
                </a:srgbClr>
              </a:solidFill>
              <a:effectLst/>
              <a:uLnTx/>
              <a:uFillTx/>
              <a:latin typeface="Arial Narrow" pitchFamily="34" charset="0"/>
              <a:ea typeface="Tahoma" pitchFamily="34" charset="0"/>
              <a:cs typeface="Arial" pitchFamily="34" charset="0"/>
            </a:endParaRPr>
          </a:p>
          <a:p>
            <a:pPr marL="0" marR="0" lvl="0" indent="0" algn="ctr" defTabSz="877547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FontTx/>
              <a:buNone/>
              <a:tabLst/>
              <a:defRPr/>
            </a:pPr>
            <a:endParaRPr kumimoji="0" lang="zh-CN" altLang="en-US" sz="1200" b="1" i="0" u="none" strike="noStrike" kern="0" cap="none" spc="0" normalizeH="0" baseline="0" noProof="0" dirty="0">
              <a:ln>
                <a:noFill/>
              </a:ln>
              <a:solidFill>
                <a:srgbClr val="B2B2B2">
                  <a:lumMod val="20000"/>
                  <a:lumOff val="80000"/>
                </a:srgbClr>
              </a:solidFill>
              <a:effectLst/>
              <a:uLnTx/>
              <a:uFillTx/>
              <a:latin typeface="Arial Narrow" pitchFamily="34" charset="0"/>
              <a:ea typeface="方正兰亭黑简体" pitchFamily="2" charset="-122"/>
              <a:cs typeface="Arial" pitchFamily="34" charset="0"/>
            </a:endParaRPr>
          </a:p>
        </p:txBody>
      </p:sp>
      <p:sp>
        <p:nvSpPr>
          <p:cNvPr id="63" name="圆角矩形 120"/>
          <p:cNvSpPr/>
          <p:nvPr/>
        </p:nvSpPr>
        <p:spPr bwMode="auto">
          <a:xfrm>
            <a:off x="6064576" y="3007058"/>
            <a:ext cx="920908" cy="517004"/>
          </a:xfrm>
          <a:prstGeom prst="roundRect">
            <a:avLst/>
          </a:prstGeom>
          <a:solidFill>
            <a:srgbClr val="00B0F0"/>
          </a:solidFill>
          <a:ln w="9525" cap="flat" cmpd="sng" algn="ctr">
            <a:solidFill>
              <a:srgbClr val="0070C0"/>
            </a:solidFill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877547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FontTx/>
              <a:buNone/>
              <a:tabLst/>
              <a:defRPr/>
            </a:pPr>
            <a:r>
              <a:rPr kumimoji="0" lang="en-US" altLang="zh-CN" sz="1200" b="1" i="0" u="none" strike="noStrike" kern="0" cap="none" spc="0" normalizeH="0" baseline="0" noProof="0" dirty="0">
                <a:ln>
                  <a:noFill/>
                </a:ln>
                <a:solidFill>
                  <a:srgbClr val="B2B2B2">
                    <a:lumMod val="20000"/>
                    <a:lumOff val="80000"/>
                  </a:srgbClr>
                </a:solidFill>
                <a:effectLst/>
                <a:uLnTx/>
                <a:uFillTx/>
                <a:latin typeface="Arial Narrow" pitchFamily="34" charset="0"/>
                <a:ea typeface="Tahoma" pitchFamily="34" charset="0"/>
                <a:cs typeface="Arial" pitchFamily="34" charset="0"/>
              </a:rPr>
              <a:t/>
            </a:r>
            <a:br>
              <a:rPr kumimoji="0" lang="en-US" altLang="zh-CN" sz="1200" b="1" i="0" u="none" strike="noStrike" kern="0" cap="none" spc="0" normalizeH="0" baseline="0" noProof="0" dirty="0">
                <a:ln>
                  <a:noFill/>
                </a:ln>
                <a:solidFill>
                  <a:srgbClr val="B2B2B2">
                    <a:lumMod val="20000"/>
                    <a:lumOff val="80000"/>
                  </a:srgbClr>
                </a:solidFill>
                <a:effectLst/>
                <a:uLnTx/>
                <a:uFillTx/>
                <a:latin typeface="Arial Narrow" pitchFamily="34" charset="0"/>
                <a:ea typeface="Tahoma" pitchFamily="34" charset="0"/>
                <a:cs typeface="Arial" pitchFamily="34" charset="0"/>
              </a:rPr>
            </a:br>
            <a:endParaRPr kumimoji="0" lang="en-US" altLang="zh-CN" sz="1200" b="1" i="0" u="none" strike="noStrike" kern="0" cap="none" spc="0" normalizeH="0" baseline="0" noProof="0" dirty="0" smtClean="0">
              <a:ln>
                <a:noFill/>
              </a:ln>
              <a:solidFill>
                <a:srgbClr val="B2B2B2">
                  <a:lumMod val="20000"/>
                  <a:lumOff val="80000"/>
                </a:srgbClr>
              </a:solidFill>
              <a:effectLst/>
              <a:uLnTx/>
              <a:uFillTx/>
              <a:latin typeface="Arial Narrow" pitchFamily="34" charset="0"/>
              <a:ea typeface="Tahoma" pitchFamily="34" charset="0"/>
              <a:cs typeface="Arial" pitchFamily="34" charset="0"/>
            </a:endParaRPr>
          </a:p>
          <a:p>
            <a:pPr marL="0" marR="0" lvl="0" indent="0" algn="ctr" defTabSz="877547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FontTx/>
              <a:buNone/>
              <a:tabLst/>
              <a:defRPr/>
            </a:pPr>
            <a:r>
              <a:rPr lang="en-US" altLang="zh-CN" sz="1200" b="1" kern="0" noProof="0" dirty="0" smtClean="0">
                <a:latin typeface="Arial Narrow" pitchFamily="34" charset="0"/>
                <a:ea typeface="Tahoma" pitchFamily="34" charset="0"/>
                <a:cs typeface="Arial" pitchFamily="34" charset="0"/>
              </a:rPr>
              <a:t>Optical Network  </a:t>
            </a:r>
            <a:r>
              <a:rPr lang="en-US" altLang="zh-CN" sz="1200" b="1" kern="0" noProof="0" dirty="0" smtClean="0">
                <a:latin typeface="Arial Narrow" pitchFamily="34" charset="0"/>
                <a:ea typeface="Tahoma" pitchFamily="34" charset="0"/>
                <a:cs typeface="Arial" pitchFamily="34" charset="0"/>
              </a:rPr>
              <a:t>Control </a:t>
            </a:r>
            <a:r>
              <a:rPr lang="en-US" altLang="zh-CN" sz="1200" b="1" kern="0" dirty="0">
                <a:latin typeface="Arial Narrow" pitchFamily="34" charset="0"/>
                <a:ea typeface="Tahoma" pitchFamily="34" charset="0"/>
                <a:cs typeface="Arial" pitchFamily="34" charset="0"/>
              </a:rPr>
              <a:t>3</a:t>
            </a:r>
            <a:endParaRPr kumimoji="0" lang="en-US" altLang="zh-CN" sz="12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 Narrow" pitchFamily="34" charset="0"/>
              <a:ea typeface="Tahoma" pitchFamily="34" charset="0"/>
              <a:cs typeface="Arial" pitchFamily="34" charset="0"/>
            </a:endParaRPr>
          </a:p>
          <a:p>
            <a:pPr marL="0" marR="0" lvl="0" indent="0" algn="ctr" defTabSz="877547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FontTx/>
              <a:buNone/>
              <a:tabLst/>
              <a:defRPr/>
            </a:pPr>
            <a:endParaRPr kumimoji="0" lang="en-US" altLang="zh-CN" sz="1200" b="1" i="0" u="none" strike="noStrike" kern="0" cap="none" spc="0" normalizeH="0" noProof="0" dirty="0" smtClean="0">
              <a:ln>
                <a:noFill/>
              </a:ln>
              <a:solidFill>
                <a:srgbClr val="B2B2B2">
                  <a:lumMod val="20000"/>
                  <a:lumOff val="80000"/>
                </a:srgbClr>
              </a:solidFill>
              <a:effectLst/>
              <a:uLnTx/>
              <a:uFillTx/>
              <a:latin typeface="Arial Narrow" pitchFamily="34" charset="0"/>
              <a:ea typeface="Tahoma" pitchFamily="34" charset="0"/>
              <a:cs typeface="Arial" pitchFamily="34" charset="0"/>
            </a:endParaRPr>
          </a:p>
          <a:p>
            <a:pPr marL="0" marR="0" lvl="0" indent="0" algn="ctr" defTabSz="877547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FontTx/>
              <a:buNone/>
              <a:tabLst/>
              <a:defRPr/>
            </a:pPr>
            <a:endParaRPr kumimoji="0" lang="zh-CN" altLang="en-US" sz="1200" b="1" i="0" u="none" strike="noStrike" kern="0" cap="none" spc="0" normalizeH="0" baseline="0" noProof="0" dirty="0">
              <a:ln>
                <a:noFill/>
              </a:ln>
              <a:solidFill>
                <a:srgbClr val="B2B2B2">
                  <a:lumMod val="20000"/>
                  <a:lumOff val="80000"/>
                </a:srgbClr>
              </a:solidFill>
              <a:effectLst/>
              <a:uLnTx/>
              <a:uFillTx/>
              <a:latin typeface="Arial Narrow" pitchFamily="34" charset="0"/>
              <a:ea typeface="方正兰亭黑简体" pitchFamily="2" charset="-122"/>
              <a:cs typeface="Arial" pitchFamily="34" charset="0"/>
            </a:endParaRPr>
          </a:p>
        </p:txBody>
      </p:sp>
      <p:sp>
        <p:nvSpPr>
          <p:cNvPr id="64" name="Cloud 63"/>
          <p:cNvSpPr/>
          <p:nvPr/>
        </p:nvSpPr>
        <p:spPr>
          <a:xfrm>
            <a:off x="1505309" y="3532931"/>
            <a:ext cx="1851149" cy="981468"/>
          </a:xfrm>
          <a:prstGeom prst="cloud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Cloud 64"/>
          <p:cNvSpPr/>
          <p:nvPr/>
        </p:nvSpPr>
        <p:spPr>
          <a:xfrm>
            <a:off x="5618045" y="3476723"/>
            <a:ext cx="1851149" cy="981468"/>
          </a:xfrm>
          <a:prstGeom prst="cloud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圆角矩形 120"/>
          <p:cNvSpPr/>
          <p:nvPr/>
        </p:nvSpPr>
        <p:spPr bwMode="auto">
          <a:xfrm>
            <a:off x="3704117" y="2274732"/>
            <a:ext cx="1401283" cy="54466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9525" cap="flat" cmpd="sng" algn="ctr">
            <a:solidFill>
              <a:srgbClr val="7030A0"/>
            </a:solidFill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877547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FontTx/>
              <a:buNone/>
              <a:tabLst/>
              <a:defRPr/>
            </a:pPr>
            <a:r>
              <a:rPr kumimoji="0" lang="en-US" altLang="zh-CN" sz="1200" b="1" i="0" u="none" strike="noStrike" kern="0" cap="none" spc="0" normalizeH="0" baseline="0" noProof="0" dirty="0">
                <a:ln>
                  <a:noFill/>
                </a:ln>
                <a:solidFill>
                  <a:srgbClr val="B2B2B2">
                    <a:lumMod val="20000"/>
                    <a:lumOff val="80000"/>
                  </a:srgbClr>
                </a:solidFill>
                <a:effectLst/>
                <a:uLnTx/>
                <a:uFillTx/>
                <a:latin typeface="Arial Narrow" pitchFamily="34" charset="0"/>
                <a:ea typeface="Tahoma" pitchFamily="34" charset="0"/>
                <a:cs typeface="Arial" pitchFamily="34" charset="0"/>
              </a:rPr>
              <a:t/>
            </a:r>
            <a:br>
              <a:rPr kumimoji="0" lang="en-US" altLang="zh-CN" sz="1200" b="1" i="0" u="none" strike="noStrike" kern="0" cap="none" spc="0" normalizeH="0" baseline="0" noProof="0" dirty="0">
                <a:ln>
                  <a:noFill/>
                </a:ln>
                <a:solidFill>
                  <a:srgbClr val="B2B2B2">
                    <a:lumMod val="20000"/>
                    <a:lumOff val="80000"/>
                  </a:srgbClr>
                </a:solidFill>
                <a:effectLst/>
                <a:uLnTx/>
                <a:uFillTx/>
                <a:latin typeface="Arial Narrow" pitchFamily="34" charset="0"/>
                <a:ea typeface="Tahoma" pitchFamily="34" charset="0"/>
                <a:cs typeface="Arial" pitchFamily="34" charset="0"/>
              </a:rPr>
            </a:br>
            <a:endParaRPr kumimoji="0" lang="en-US" altLang="zh-CN" sz="1200" b="1" i="0" u="none" strike="noStrike" kern="0" cap="none" spc="0" normalizeH="0" baseline="0" noProof="0" dirty="0" smtClean="0">
              <a:ln>
                <a:noFill/>
              </a:ln>
              <a:solidFill>
                <a:srgbClr val="B2B2B2">
                  <a:lumMod val="20000"/>
                  <a:lumOff val="80000"/>
                </a:srgbClr>
              </a:solidFill>
              <a:effectLst/>
              <a:uLnTx/>
              <a:uFillTx/>
              <a:latin typeface="Arial Narrow" pitchFamily="34" charset="0"/>
              <a:ea typeface="Tahoma" pitchFamily="34" charset="0"/>
              <a:cs typeface="Arial" pitchFamily="34" charset="0"/>
            </a:endParaRPr>
          </a:p>
          <a:p>
            <a:pPr marL="0" marR="0" lvl="0" indent="0" algn="ctr" defTabSz="877547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FontTx/>
              <a:buNone/>
              <a:tabLst/>
              <a:defRPr/>
            </a:pPr>
            <a:r>
              <a:rPr lang="en-US" altLang="zh-CN" sz="1200" b="1" kern="0" noProof="0" dirty="0" smtClean="0">
                <a:latin typeface="Arial Narrow" pitchFamily="34" charset="0"/>
                <a:ea typeface="Tahoma" pitchFamily="34" charset="0"/>
                <a:cs typeface="Arial" pitchFamily="34" charset="0"/>
              </a:rPr>
              <a:t>E2E Optical Network Control</a:t>
            </a:r>
            <a:endParaRPr kumimoji="0" lang="en-US" altLang="zh-CN" sz="12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 Narrow" pitchFamily="34" charset="0"/>
              <a:ea typeface="Tahoma" pitchFamily="34" charset="0"/>
              <a:cs typeface="Arial" pitchFamily="34" charset="0"/>
            </a:endParaRPr>
          </a:p>
          <a:p>
            <a:pPr marL="0" marR="0" lvl="0" indent="0" algn="ctr" defTabSz="877547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FontTx/>
              <a:buNone/>
              <a:tabLst/>
              <a:defRPr/>
            </a:pPr>
            <a:endParaRPr kumimoji="0" lang="en-US" altLang="zh-CN" sz="1200" b="1" i="0" u="none" strike="noStrike" kern="0" cap="none" spc="0" normalizeH="0" noProof="0" dirty="0" smtClean="0">
              <a:ln>
                <a:noFill/>
              </a:ln>
              <a:solidFill>
                <a:srgbClr val="B2B2B2">
                  <a:lumMod val="20000"/>
                  <a:lumOff val="80000"/>
                </a:srgbClr>
              </a:solidFill>
              <a:effectLst/>
              <a:uLnTx/>
              <a:uFillTx/>
              <a:latin typeface="Arial Narrow" pitchFamily="34" charset="0"/>
              <a:ea typeface="Tahoma" pitchFamily="34" charset="0"/>
              <a:cs typeface="Arial" pitchFamily="34" charset="0"/>
            </a:endParaRPr>
          </a:p>
          <a:p>
            <a:pPr marL="0" marR="0" lvl="0" indent="0" algn="ctr" defTabSz="877547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C9900"/>
              </a:buClr>
              <a:buSzTx/>
              <a:buFontTx/>
              <a:buNone/>
              <a:tabLst/>
              <a:defRPr/>
            </a:pPr>
            <a:endParaRPr kumimoji="0" lang="zh-CN" altLang="en-US" sz="1200" b="1" i="0" u="none" strike="noStrike" kern="0" cap="none" spc="0" normalizeH="0" baseline="0" noProof="0" dirty="0">
              <a:ln>
                <a:noFill/>
              </a:ln>
              <a:solidFill>
                <a:srgbClr val="B2B2B2">
                  <a:lumMod val="20000"/>
                  <a:lumOff val="80000"/>
                </a:srgbClr>
              </a:solidFill>
              <a:effectLst/>
              <a:uLnTx/>
              <a:uFillTx/>
              <a:latin typeface="Arial Narrow" pitchFamily="34" charset="0"/>
              <a:ea typeface="方正兰亭黑简体" pitchFamily="2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en-US" sz="2400" dirty="0" smtClean="0"/>
              <a:t> The interfaces between the Data Center Operation and each transport network  domain SHOULD support standards-based abstraction with a common information/data model.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/>
          </a:p>
          <a:p>
            <a:pPr marL="0" indent="0">
              <a:spcBef>
                <a:spcPts val="0"/>
              </a:spcBef>
            </a:pPr>
            <a:r>
              <a:rPr lang="en-US" sz="2400" dirty="0" smtClean="0"/>
              <a:t> Network Query (Pull Model) capability from the Data Center Operation to each transport network domain to collect potential resource availability (e.g., BW availability, latency range, etc.) between a few data center locations and the negotiation capability on the abstraction level. 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/>
          </a:p>
          <a:p>
            <a:pPr marL="0" indent="0">
              <a:spcBef>
                <a:spcPts val="0"/>
              </a:spcBef>
            </a:pPr>
            <a:r>
              <a:rPr lang="en-US" sz="2400" dirty="0" smtClean="0"/>
              <a:t> Network Path Computation Request from the Data Center Operation to each transport network domain to estimate the path availability.</a:t>
            </a:r>
          </a:p>
          <a:p>
            <a:pPr>
              <a:buNone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</a:t>
            </a:r>
            <a:r>
              <a:rPr lang="en-US" dirty="0" smtClean="0"/>
              <a:t>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en-US" sz="2400" dirty="0" smtClean="0"/>
              <a:t> Network Virtual Connections/Circuits Request from the Data Center Operation to each transport domain to establish an end-to-end virtual connections/circuits.</a:t>
            </a:r>
          </a:p>
          <a:p>
            <a:pPr marL="0" indent="0">
              <a:spcBef>
                <a:spcPts val="0"/>
              </a:spcBef>
            </a:pPr>
            <a:endParaRPr lang="en-US" sz="2400" dirty="0" smtClean="0"/>
          </a:p>
          <a:p>
            <a:pPr marL="0" indent="0">
              <a:spcBef>
                <a:spcPts val="0"/>
              </a:spcBef>
            </a:pPr>
            <a:r>
              <a:rPr lang="en-US" sz="2400" dirty="0" smtClean="0"/>
              <a:t> Network Virtual Connections/Circuits Modification Request from the Data Center Operation to each transport domain to change </a:t>
            </a:r>
            <a:r>
              <a:rPr lang="en-US" sz="2400" dirty="0" err="1" smtClean="0"/>
              <a:t>QoS</a:t>
            </a:r>
            <a:r>
              <a:rPr lang="en-US" sz="2400" dirty="0" smtClean="0"/>
              <a:t>/SLA, protection schemes of the existing connections/circuits.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/>
          </a:p>
          <a:p>
            <a:pPr marL="0" indent="0">
              <a:spcBef>
                <a:spcPts val="0"/>
              </a:spcBef>
            </a:pPr>
            <a:r>
              <a:rPr lang="en-US" sz="2400" dirty="0" smtClean="0"/>
              <a:t> Network Abnormality Report (Push Model) from each transport domain to the Data Center Operation indicating the service impacting network conditions or the potential degradation indications of the existing virtual connections/circuits.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Summary/Next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Refine the requirements</a:t>
            </a:r>
          </a:p>
          <a:p>
            <a:pPr lvl="1"/>
            <a:r>
              <a:rPr lang="en-US" dirty="0" smtClean="0"/>
              <a:t>Security requirements need to be added. </a:t>
            </a:r>
          </a:p>
          <a:p>
            <a:r>
              <a:rPr lang="en-US" dirty="0" smtClean="0"/>
              <a:t>Comments are always welcome.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      Thanks You!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412</Words>
  <Application>Microsoft Office PowerPoint</Application>
  <PresentationFormat>On-screen Show (4:3)</PresentationFormat>
  <Paragraphs>71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宋体</vt:lpstr>
      <vt:lpstr>Arial</vt:lpstr>
      <vt:lpstr>Arial Narrow</vt:lpstr>
      <vt:lpstr>Calibri</vt:lpstr>
      <vt:lpstr>Tahoma</vt:lpstr>
      <vt:lpstr>方正兰亭黑简体</vt:lpstr>
      <vt:lpstr>Office Theme</vt:lpstr>
      <vt:lpstr>ACTN Use Case for Multi Domain Data Center Transport Interconnect  draft-fang-actn-multidomain-dci-00.txt</vt:lpstr>
      <vt:lpstr>Global Data Center Interconnect</vt:lpstr>
      <vt:lpstr>Multi-domain DCI Applications</vt:lpstr>
      <vt:lpstr>Global DCI Operation/Control View</vt:lpstr>
      <vt:lpstr>Requirements</vt:lpstr>
      <vt:lpstr>Requirements (Cont.)</vt:lpstr>
      <vt:lpstr>Summary/Next Steps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ACTN Use-case for Multi-domain Data Center Interconnect  draft-fang-actn-multidomain-dci-00.txt</dc:title>
  <dc:creator>Fang</dc:creator>
  <cp:lastModifiedBy>Luyuan Fang</cp:lastModifiedBy>
  <cp:revision>8</cp:revision>
  <dcterms:created xsi:type="dcterms:W3CDTF">2014-07-11T19:15:11Z</dcterms:created>
  <dcterms:modified xsi:type="dcterms:W3CDTF">2014-07-24T14:22:38Z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1405367698</vt:lpwstr>
  </property>
  <property fmtid="{D5CDD505-2E9C-101B-9397-08002B2CF9AE}" pid="3" name="_new_ms_pID_72543">
    <vt:lpwstr>(3)1Hi8iQIO6dJJgv7klcpIKDrQ1bBAPUMlE0CCzV715cnTSZF6i+nn2fKdk2+H7a6FLAt++Z28
61SR4Hfp6vp3If7TJ4Kc7u8g13E3ppXYlEqIcswEoQqro7PukjgLCIEvbBWqxamsDTvtebw1
P7YWb70HXo/Sr7cFGaJmFqtmU3hMqK/qGAeTBgfXf3IgrfnqXYQqfb8fdoHa/7ukOtHE1c4Y
W1kNpuB34jasBfVzqJ</vt:lpwstr>
  </property>
  <property fmtid="{D5CDD505-2E9C-101B-9397-08002B2CF9AE}" pid="4" name="_new_ms_pID_725431">
    <vt:lpwstr>7Gx7ukRsoLS/fj8gwT8jrAGobmCQhMRkXWGdOtAtovslKhMKrT7pLq
9NO9sel4/rYHLlRWgC8YfHqxG/ALjyEFAC5eXgINfuBK8wj/VujNx7hMFxKWSWfFzc3H/bjB
bv7UMFlAHeZqXO/4lOry9SGbE553iVcWp9Xvq+cOwdDmoD2vnXJfXn0UMJWCuJizjxVTZ3V8
uiiHEQyotHC7U95crYw/yJxtMFrh/sKGhJMc</vt:lpwstr>
  </property>
  <property fmtid="{D5CDD505-2E9C-101B-9397-08002B2CF9AE}" pid="5" name="_new_ms_pID_725432">
    <vt:lpwstr>Fx+0V0bmOc/T6Mm71bL3VwugCka0sEZy5FQ2
G0TVsyfycZFrWgQlxT0OuQvCsXvmMqb0aN19QjhTp6N01E90Xs6tZX0qjxvCFe5T5gf0UMuV
mltqoUp1bOrU4wcoTtTSBXDdjeEmbsrp9WkB4aTMBDPhno+0q/CIFsIa4QU1cwg3</vt:lpwstr>
  </property>
</Properties>
</file>