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6" r:id="rId4"/>
  </p:sldIdLst>
  <p:sldSz cx="10080625" cy="7559675"/>
  <p:notesSz cx="7559675" cy="10691813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22" y="16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14" y="4198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Times New Roman" pitchFamily="-1" charset="0"/>
              <a:buNone/>
              <a:defRPr sz="1200">
                <a:latin typeface="Arial" pitchFamily="-1" charset="0"/>
                <a:ea typeface="Arial Unicode MS" pitchFamily="-1" charset="0"/>
                <a:cs typeface="Arial Unicode MS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5C038CA4-F10D-499E-B0F1-5C54DC8AC18C}" type="datetime1">
              <a:rPr lang="en-US"/>
              <a:pPr/>
              <a:t>7/21/2014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Times New Roman" pitchFamily="-1" charset="0"/>
              <a:buNone/>
              <a:defRPr sz="1200">
                <a:latin typeface="Arial" pitchFamily="-1" charset="0"/>
                <a:ea typeface="Arial Unicode MS" pitchFamily="-1" charset="0"/>
                <a:cs typeface="Arial Unicode MS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21B4CAEE-7688-4401-8045-AD037D6510D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4EE3F1F0-40FD-49F4-A9D4-F6A39EF8241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ヒラギノ角ゴ Pro W3" pitchFamily="-1" charset="-128"/>
        <a:cs typeface="ヒラギノ角ゴ Pro W3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ヒラギノ角ゴ Pro W3" pitchFamily="-1" charset="-128"/>
        <a:cs typeface="ヒラギノ角ゴ Pro W3" charset="0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ヒラギノ角ゴ Pro W3" pitchFamily="-1" charset="-128"/>
        <a:cs typeface="ヒラギノ角ゴ Pro W3" charset="0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ヒラギノ角ゴ Pro W3" pitchFamily="-1" charset="-128"/>
        <a:cs typeface="ヒラギノ角ゴ Pro W3" charset="0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ヒラギノ角ゴ Pro W3" pitchFamily="-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E4D39FCC-BF98-4F3B-A01A-C22B06041476}" type="slidenum">
              <a:rPr lang="en-US">
                <a:ea typeface="ＭＳ Ｐゴシック" pitchFamily="34" charset="-128"/>
              </a:rPr>
              <a:pPr/>
              <a:t>1</a:t>
            </a:fld>
            <a:endParaRPr lang="en-US">
              <a:ea typeface="ＭＳ Ｐゴシック" pitchFamily="34" charset="-128"/>
            </a:endParaRPr>
          </a:p>
        </p:txBody>
      </p:sp>
      <p:sp>
        <p:nvSpPr>
          <p:cNvPr id="1843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6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7AE3853B-1519-44E6-8D8B-19B9BAFB8CF9}" type="slidenum">
              <a:rPr lang="en-US">
                <a:ea typeface="ＭＳ Ｐゴシック" pitchFamily="34" charset="-128"/>
              </a:rPr>
              <a:pPr/>
              <a:t>2</a:t>
            </a:fld>
            <a:endParaRPr lang="en-US">
              <a:ea typeface="ＭＳ Ｐゴシック" pitchFamily="34" charset="-128"/>
            </a:endParaRPr>
          </a:p>
        </p:txBody>
      </p:sp>
      <p:sp>
        <p:nvSpPr>
          <p:cNvPr id="2048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0F763797-04A4-4433-BB98-87C7CBACE1E9}" type="slidenum">
              <a:rPr lang="en-US">
                <a:ea typeface="ＭＳ Ｐゴシック" pitchFamily="34" charset="-128"/>
              </a:rPr>
              <a:pPr/>
              <a:t>3</a:t>
            </a:fld>
            <a:endParaRPr lang="en-US">
              <a:ea typeface="ＭＳ Ｐゴシック" pitchFamily="34" charset="-128"/>
            </a:endParaRPr>
          </a:p>
        </p:txBody>
      </p:sp>
      <p:sp>
        <p:nvSpPr>
          <p:cNvPr id="2253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532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C1A99-8EDB-4F51-8C74-332880C5BD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018532-DC76-4886-B3BF-A1F6505DE8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4466D-6C8E-4A98-8FE6-01DBC494B5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482432-DF5A-437A-A7A0-1BA0AF55BC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9069387" cy="2417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4338638"/>
            <a:ext cx="9069387" cy="24177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EBFD56-AA2E-4553-98EF-555D596521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BA0428-1958-4281-A839-835AD6D852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873902-CB5A-420D-9FB1-A3DBEAB084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42063E-14D3-428E-BBCC-21A91065B7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BBD95-CD05-4656-9D20-971983871C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EBAD27-0B4C-4DA6-95D3-88C08ED4CE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4BF9AD-12D7-4BE2-A38F-4EA3FA4E08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69880D-11EA-4CA8-ACDE-1AA213C0A1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513692-E791-4A8B-BE59-1AC938AA36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8" charset="0"/>
              <a:buNone/>
              <a:defRPr sz="1400" smtClean="0">
                <a:solidFill>
                  <a:srgbClr val="008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/>
              <a:t>7/24/14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buFont typeface="Times New Roman" pitchFamily="18" charset="0"/>
              <a:buNone/>
              <a:defRPr sz="1400" smtClean="0">
                <a:solidFill>
                  <a:srgbClr val="008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/>
              <a:t>BMWG@IETF90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8000"/>
                </a:solidFill>
                <a:latin typeface="Times New Roman" pitchFamily="18" charset="0"/>
                <a:ea typeface="Arial Unicode MS" pitchFamily="34" charset="-128"/>
              </a:defRPr>
            </a:lvl1pPr>
          </a:lstStyle>
          <a:p>
            <a:fld id="{476A7AB7-6C78-4B8D-9D7A-AFF88ECD5C0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8000"/>
          </a:solidFill>
          <a:latin typeface="+mj-lt"/>
          <a:ea typeface="ＭＳ Ｐゴシック" charset="0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8000"/>
          </a:solidFill>
          <a:latin typeface="Linux Biolinum O" charset="0"/>
          <a:ea typeface="ＭＳ Ｐゴシック" charset="0"/>
          <a:cs typeface="Arial Unicode MS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8000"/>
          </a:solidFill>
          <a:latin typeface="Linux Biolinum O" charset="0"/>
          <a:ea typeface="ＭＳ Ｐゴシック" charset="0"/>
          <a:cs typeface="Arial Unicode MS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8000"/>
          </a:solidFill>
          <a:latin typeface="Linux Biolinum O" charset="0"/>
          <a:ea typeface="ＭＳ Ｐゴシック" charset="0"/>
          <a:cs typeface="Arial Unicode MS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8000"/>
          </a:solidFill>
          <a:latin typeface="Linux Biolinum O" charset="0"/>
          <a:ea typeface="ＭＳ Ｐゴシック" charset="0"/>
          <a:cs typeface="Arial Unicode MS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008000"/>
          </a:solidFill>
          <a:latin typeface="Linux Biolinum O" charset="0"/>
          <a:cs typeface="Arial Unicode MS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008000"/>
          </a:solidFill>
          <a:latin typeface="Linux Biolinum O" charset="0"/>
          <a:cs typeface="Arial Unicode MS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008000"/>
          </a:solidFill>
          <a:latin typeface="Linux Biolinum O" charset="0"/>
          <a:cs typeface="Arial Unicode MS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008000"/>
          </a:solidFill>
          <a:latin typeface="Linux Biolinum O" charset="0"/>
          <a:cs typeface="Arial Unicode MS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ＭＳ Ｐゴシック" charset="0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Arial Unicode MS" pitchFamily="34" charset="-128"/>
          <a:cs typeface="+mn-cs"/>
        </a:defRPr>
      </a:lvl2pPr>
      <a:lvl3pPr marL="11430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Arial Unicode MS" pitchFamily="34" charset="-128"/>
          <a:cs typeface="+mn-cs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ea typeface="ＭＳ Ｐゴシック" pitchFamily="34" charset="-128"/>
              </a:rPr>
              <a:t>7/24/14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US">
                <a:ea typeface="ＭＳ Ｐゴシック" pitchFamily="34" charset="-128"/>
              </a:rPr>
              <a:t>BMWG@IETF90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fld id="{27BF000E-ED7E-4C9E-9B21-EB9597E646DD}" type="slidenum">
              <a:rPr lang="en-US">
                <a:ea typeface="ＭＳ Ｐゴシック" pitchFamily="34" charset="-128"/>
              </a:rPr>
              <a:pPr>
                <a:tabLst>
                  <a:tab pos="723900" algn="l"/>
                  <a:tab pos="1447800" algn="l"/>
                  <a:tab pos="2171700" algn="l"/>
                </a:tabLst>
              </a:pPr>
              <a:t>1</a:t>
            </a:fld>
            <a:endParaRPr lang="en-US">
              <a:ea typeface="ＭＳ Ｐゴシック" pitchFamily="34" charset="-128"/>
            </a:endParaRPr>
          </a:p>
        </p:txBody>
      </p:sp>
      <p:sp>
        <p:nvSpPr>
          <p:cNvPr id="17413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3" y="1417638"/>
            <a:ext cx="8567737" cy="1620837"/>
          </a:xfrm>
        </p:spPr>
        <p:txBody>
          <a:bodyPr lIns="90000" tIns="46800" rIns="90000" bIns="46800"/>
          <a:lstStyle/>
          <a:p>
            <a:pPr eaLnBrk="1">
              <a:lnSpc>
                <a:spcPct val="100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mtClean="0">
                <a:ea typeface="ＭＳ Ｐゴシック" pitchFamily="34" charset="-128"/>
              </a:rPr>
              <a:t>BGP Data-Plane Benchmarking</a:t>
            </a:r>
            <a:br>
              <a:rPr lang="en-US" smtClean="0">
                <a:ea typeface="ＭＳ Ｐゴシック" pitchFamily="34" charset="-128"/>
              </a:rPr>
            </a:br>
            <a:endParaRPr lang="en-US" smtClean="0">
              <a:ea typeface="ＭＳ Ｐゴシック" pitchFamily="34" charset="-128"/>
            </a:endParaRPr>
          </a:p>
        </p:txBody>
      </p:sp>
      <p:sp>
        <p:nvSpPr>
          <p:cNvPr id="1741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82713" y="3475038"/>
            <a:ext cx="7056437" cy="2286000"/>
          </a:xfrm>
        </p:spPr>
        <p:txBody>
          <a:bodyPr lIns="90000" tIns="46800" rIns="90000" bIns="46800"/>
          <a:lstStyle/>
          <a:p>
            <a:pPr marL="0" indent="0" algn="ctr" eaLnBrk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400" smtClean="0">
                <a:latin typeface="Arial" pitchFamily="34" charset="0"/>
                <a:ea typeface="ＭＳ Ｐゴシック" pitchFamily="34" charset="-128"/>
              </a:rPr>
              <a:t>Rajiv Papneja</a:t>
            </a:r>
          </a:p>
          <a:p>
            <a:pPr marL="0" indent="0" algn="ctr" eaLnBrk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400" smtClean="0">
                <a:latin typeface="Arial" pitchFamily="34" charset="0"/>
                <a:ea typeface="ＭＳ Ｐゴシック" pitchFamily="34" charset="-128"/>
              </a:rPr>
              <a:t>Bhavani Parise</a:t>
            </a:r>
          </a:p>
          <a:p>
            <a:pPr marL="0" indent="0" algn="ctr" eaLnBrk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400" smtClean="0">
                <a:latin typeface="Arial" pitchFamily="34" charset="0"/>
                <a:ea typeface="ＭＳ Ｐゴシック" pitchFamily="34" charset="-128"/>
              </a:rPr>
              <a:t>Sue Hares</a:t>
            </a:r>
          </a:p>
          <a:p>
            <a:pPr marL="0" indent="0" algn="ctr" eaLnBrk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400" smtClean="0">
                <a:latin typeface="Arial" pitchFamily="34" charset="0"/>
                <a:ea typeface="ＭＳ Ｐゴシック" pitchFamily="34" charset="-128"/>
              </a:rPr>
              <a:t>Dean Lee </a:t>
            </a:r>
          </a:p>
          <a:p>
            <a:pPr marL="0" indent="0" algn="ctr" eaLnBrk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2400" smtClean="0">
                <a:latin typeface="Arial" pitchFamily="34" charset="0"/>
                <a:ea typeface="ＭＳ Ｐゴシック" pitchFamily="34" charset="-128"/>
              </a:rPr>
              <a:t>Ilya Varlashkin </a:t>
            </a:r>
            <a:endParaRPr lang="en-US" sz="2400" smtClean="0">
              <a:latin typeface="Arial" pitchFamily="34" charset="0"/>
              <a:ea typeface="ＭＳ Ｐゴシック" pitchFamily="34" charset="-128"/>
            </a:endParaRPr>
          </a:p>
          <a:p>
            <a:pPr marL="0" indent="0" algn="ctr" eaLnBrk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40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ea typeface="ＭＳ Ｐゴシック" pitchFamily="34" charset="-128"/>
              </a:rPr>
              <a:t>7/24/14</a:t>
            </a:r>
          </a:p>
        </p:txBody>
      </p:sp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US">
                <a:ea typeface="ＭＳ Ｐゴシック" pitchFamily="34" charset="-128"/>
              </a:rPr>
              <a:t>BMWG@IETF90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fld id="{9B6395C0-8165-4FD1-A24F-4A8A061D24A7}" type="slidenum">
              <a:rPr lang="en-US">
                <a:ea typeface="ＭＳ Ｐゴシック" pitchFamily="34" charset="-128"/>
              </a:rPr>
              <a:pPr>
                <a:tabLst>
                  <a:tab pos="723900" algn="l"/>
                  <a:tab pos="1447800" algn="l"/>
                  <a:tab pos="2171700" algn="l"/>
                </a:tabLst>
              </a:pPr>
              <a:t>2</a:t>
            </a:fld>
            <a:endParaRPr lang="en-US">
              <a:ea typeface="ＭＳ Ｐゴシック" pitchFamily="34" charset="-128"/>
            </a:endParaRPr>
          </a:p>
        </p:txBody>
      </p:sp>
      <p:sp>
        <p:nvSpPr>
          <p:cNvPr id="1946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>
                <a:ea typeface="ＭＳ Ｐゴシック" pitchFamily="34" charset="-128"/>
              </a:rPr>
              <a:t>Background</a:t>
            </a: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341438"/>
            <a:ext cx="9070975" cy="4953000"/>
          </a:xfrm>
        </p:spPr>
        <p:txBody>
          <a:bodyPr/>
          <a:lstStyle/>
          <a:p>
            <a:pPr marL="0" indent="0" eaLnBrk="1" hangingPunct="1">
              <a:buFont typeface="Times New Roman" charset="0"/>
              <a:buNone/>
              <a:defRPr/>
            </a:pPr>
            <a:r>
              <a:rPr lang="en-US" sz="2100" dirty="0" smtClean="0">
                <a:ea typeface="MS PGothic" charset="0"/>
                <a:cs typeface="MS PGothic" charset="0"/>
              </a:rPr>
              <a:t> </a:t>
            </a:r>
          </a:p>
          <a:p>
            <a:pPr marL="457200" indent="-457200" eaLnBrk="1" hangingPunct="1">
              <a:lnSpc>
                <a:spcPct val="65000"/>
              </a:lnSpc>
              <a:buFont typeface="Arial" charset="0"/>
              <a:buChar char="•"/>
              <a:defRPr/>
            </a:pPr>
            <a:r>
              <a:rPr lang="en-US" sz="2100" dirty="0" smtClean="0"/>
              <a:t>Draft Evolution</a:t>
            </a:r>
          </a:p>
          <a:p>
            <a:pPr marL="857250" lvl="1" indent="-457200" eaLnBrk="1" hangingPunct="1">
              <a:lnSpc>
                <a:spcPct val="65000"/>
              </a:lnSpc>
              <a:buFont typeface="Arial" charset="0"/>
              <a:buChar char="•"/>
              <a:defRPr/>
            </a:pPr>
            <a:r>
              <a:rPr lang="en-US" sz="1900" dirty="0" smtClean="0">
                <a:ea typeface="Arial Unicode MS" charset="0"/>
              </a:rPr>
              <a:t>Initial draft presented to BMWG in IETF80 </a:t>
            </a:r>
          </a:p>
          <a:p>
            <a:pPr marL="859536" lvl="1" indent="-457200" eaLnBrk="1" hangingPunct="1">
              <a:lnSpc>
                <a:spcPct val="85000"/>
              </a:lnSpc>
              <a:spcBef>
                <a:spcPts val="300"/>
              </a:spcBef>
              <a:buFont typeface="Arial" charset="0"/>
              <a:buChar char="•"/>
              <a:defRPr/>
            </a:pPr>
            <a:r>
              <a:rPr lang="en-US" sz="1900" dirty="0" smtClean="0">
                <a:ea typeface="Arial Unicode MS" charset="0"/>
              </a:rPr>
              <a:t>addressed comments from various reviewers in WG IETF meetings &amp; mailing list</a:t>
            </a:r>
          </a:p>
          <a:p>
            <a:pPr marL="857250" lvl="1" indent="-457200" eaLnBrk="1" hangingPunct="1">
              <a:lnSpc>
                <a:spcPct val="65000"/>
              </a:lnSpc>
              <a:buFont typeface="Arial" charset="0"/>
              <a:buChar char="•"/>
              <a:defRPr/>
            </a:pPr>
            <a:r>
              <a:rPr lang="en-US" sz="1900" dirty="0" smtClean="0">
                <a:ea typeface="Arial Unicode MS" charset="0"/>
              </a:rPr>
              <a:t>extensive </a:t>
            </a:r>
            <a:r>
              <a:rPr lang="en-US" sz="1900" dirty="0" smtClean="0">
                <a:ea typeface="Arial Unicode MS" charset="0"/>
              </a:rPr>
              <a:t>review comments from IDR chair</a:t>
            </a:r>
          </a:p>
          <a:p>
            <a:pPr marL="857250" lvl="1" indent="-457200" eaLnBrk="1" hangingPunct="1">
              <a:lnSpc>
                <a:spcPct val="65000"/>
              </a:lnSpc>
              <a:buFont typeface="Arial" charset="0"/>
              <a:buChar char="•"/>
              <a:defRPr/>
            </a:pPr>
            <a:r>
              <a:rPr lang="en-US" sz="1900" dirty="0" smtClean="0">
                <a:ea typeface="Arial Unicode MS" charset="0"/>
              </a:rPr>
              <a:t>positive feedback </a:t>
            </a:r>
            <a:r>
              <a:rPr lang="en-US" sz="1900" dirty="0" smtClean="0">
                <a:ea typeface="Arial Unicode MS" charset="0"/>
              </a:rPr>
              <a:t>from SPs</a:t>
            </a:r>
          </a:p>
          <a:p>
            <a:pPr marL="857250" lvl="1" indent="-457200" eaLnBrk="1" hangingPunct="1">
              <a:lnSpc>
                <a:spcPct val="65000"/>
              </a:lnSpc>
              <a:buFont typeface="Arial" charset="0"/>
              <a:buChar char="•"/>
              <a:defRPr/>
            </a:pPr>
            <a:r>
              <a:rPr lang="en-US" sz="1900" b="1" dirty="0" smtClean="0">
                <a:ea typeface="Arial Unicode MS" charset="0"/>
              </a:rPr>
              <a:t>went into WG LC after IETF89</a:t>
            </a:r>
            <a:endParaRPr lang="en-US" sz="2100" b="1" dirty="0" smtClean="0">
              <a:ea typeface="MS PGothic" charset="0"/>
              <a:cs typeface="MS PGothic" charset="0"/>
            </a:endParaRPr>
          </a:p>
          <a:p>
            <a:pPr marL="457200" indent="-457200" eaLnBrk="1" hangingPunct="1">
              <a:buFont typeface="Arial" charset="0"/>
              <a:buChar char="•"/>
              <a:defRPr/>
            </a:pPr>
            <a:r>
              <a:rPr lang="en-US" sz="2100" dirty="0" smtClean="0">
                <a:latin typeface="Arial" charset="0"/>
                <a:ea typeface="Arial Unicode MS" charset="0"/>
              </a:rPr>
              <a:t>Broad </a:t>
            </a:r>
            <a:r>
              <a:rPr lang="en-US" sz="2100" dirty="0" smtClean="0"/>
              <a:t>review </a:t>
            </a:r>
            <a:r>
              <a:rPr lang="en-US" sz="2100" dirty="0"/>
              <a:t>and comments from the WG, positive feedback from operators and NEMs (ATT, Verizon, Cisco, Compass-</a:t>
            </a:r>
            <a:r>
              <a:rPr lang="en-US" sz="2100" dirty="0" err="1"/>
              <a:t>EoS</a:t>
            </a:r>
            <a:r>
              <a:rPr lang="en-US" sz="2100" dirty="0"/>
              <a:t>, Brocade etc)</a:t>
            </a:r>
          </a:p>
          <a:p>
            <a:pPr marL="457200" indent="-457200" eaLnBrk="1">
              <a:lnSpc>
                <a:spcPct val="85000"/>
              </a:lnSpc>
              <a:buSzPct val="45000"/>
              <a:buFont typeface="Wingdings" charset="0"/>
              <a:buChar char=""/>
              <a:defRPr/>
            </a:pPr>
            <a:r>
              <a:rPr lang="en-US" sz="2100" dirty="0"/>
              <a:t>Contributions and Support from IDR Chair to the draft. Presented and solicited feedback from IDR at IETF-83</a:t>
            </a:r>
          </a:p>
          <a:p>
            <a:pPr marL="457200" indent="-457200" eaLnBrk="1">
              <a:lnSpc>
                <a:spcPct val="85000"/>
              </a:lnSpc>
              <a:buSzPct val="45000"/>
              <a:buFont typeface="Wingdings" charset="0"/>
              <a:buChar char=""/>
              <a:defRPr/>
            </a:pPr>
            <a:r>
              <a:rPr lang="en-US" sz="2100" dirty="0"/>
              <a:t>Performed Benchmarking tests based on the methodology from the draft and Presented the Results to BMWG and also at MPLS Ethernet World Conference</a:t>
            </a:r>
          </a:p>
          <a:p>
            <a:pPr marL="857250" lvl="1" indent="-457200" eaLnBrk="1">
              <a:lnSpc>
                <a:spcPct val="85000"/>
              </a:lnSpc>
              <a:buSzPct val="45000"/>
              <a:buFont typeface="Wingdings" charset="0"/>
              <a:buChar char=""/>
              <a:defRPr/>
            </a:pPr>
            <a:endParaRPr lang="en-US" sz="2100" dirty="0">
              <a:ea typeface="Arial Unicode MS" charset="0"/>
            </a:endParaRPr>
          </a:p>
          <a:p>
            <a:pPr marL="857250" lvl="1" indent="-457200" eaLnBrk="1" hangingPunct="1">
              <a:lnSpc>
                <a:spcPct val="65000"/>
              </a:lnSpc>
              <a:buFont typeface="Arial" charset="0"/>
              <a:buChar char="•"/>
              <a:defRPr/>
            </a:pPr>
            <a:endParaRPr lang="en-US" sz="2200" dirty="0">
              <a:ea typeface="Arial Unicode MS" charset="0"/>
            </a:endParaRPr>
          </a:p>
          <a:p>
            <a:pPr marL="1714500" lvl="3" indent="-457200" eaLnBrk="1" hangingPunct="1">
              <a:lnSpc>
                <a:spcPct val="65000"/>
              </a:lnSpc>
              <a:buFont typeface="Arial" charset="0"/>
              <a:buChar char="•"/>
              <a:defRPr/>
            </a:pPr>
            <a:endParaRPr lang="en-US" sz="1400" dirty="0">
              <a:latin typeface="Arial" charset="0"/>
              <a:ea typeface="Arial Unicode MS" charset="0"/>
            </a:endParaRPr>
          </a:p>
          <a:p>
            <a:pPr marL="1257300" lvl="2" indent="-457200" eaLnBrk="1" hangingPunct="1">
              <a:lnSpc>
                <a:spcPct val="65000"/>
              </a:lnSpc>
              <a:buFont typeface="Arial" charset="0"/>
              <a:buChar char="•"/>
              <a:defRPr/>
            </a:pPr>
            <a:endParaRPr lang="en-US" sz="1900" dirty="0">
              <a:ea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ea typeface="ＭＳ Ｐゴシック" pitchFamily="34" charset="-128"/>
              </a:rPr>
              <a:t>7/24/14</a:t>
            </a:r>
          </a:p>
        </p:txBody>
      </p:sp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US">
                <a:ea typeface="ＭＳ Ｐゴシック" pitchFamily="34" charset="-128"/>
              </a:rPr>
              <a:t>BMWG@IETF90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fld id="{2D9567F8-BAF8-40ED-A044-326B2CBD26E5}" type="slidenum">
              <a:rPr lang="en-US">
                <a:ea typeface="ＭＳ Ｐゴシック" pitchFamily="34" charset="-128"/>
              </a:rPr>
              <a:pPr>
                <a:tabLst>
                  <a:tab pos="723900" algn="l"/>
                  <a:tab pos="1447800" algn="l"/>
                  <a:tab pos="2171700" algn="l"/>
                </a:tabLst>
              </a:pPr>
              <a:t>3</a:t>
            </a:fld>
            <a:endParaRPr lang="en-US">
              <a:ea typeface="ＭＳ Ｐゴシック" pitchFamily="34" charset="-128"/>
            </a:endParaRPr>
          </a:p>
        </p:txBody>
      </p:sp>
      <p:sp>
        <p:nvSpPr>
          <p:cNvPr id="2150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>
                <a:ea typeface="ＭＳ Ｐゴシック" pitchFamily="34" charset="-128"/>
              </a:rPr>
              <a:t>Current Status</a:t>
            </a: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341438"/>
            <a:ext cx="9070975" cy="5257800"/>
          </a:xfrm>
        </p:spPr>
        <p:txBody>
          <a:bodyPr/>
          <a:lstStyle/>
          <a:p>
            <a:pPr marL="457200" indent="-457200" eaLnBrk="1" hangingPunct="1">
              <a:buFont typeface="Arial" pitchFamily="34" charset="0"/>
              <a:buChar char="•"/>
            </a:pPr>
            <a:r>
              <a:rPr lang="en-US" sz="2100" smtClean="0">
                <a:ea typeface="ＭＳ Ｐゴシック" pitchFamily="34" charset="-128"/>
              </a:rPr>
              <a:t>Went into WG LC after IETF89</a:t>
            </a:r>
          </a:p>
          <a:p>
            <a:pPr marL="457200" indent="-457200" eaLnBrk="1" hangingPunct="1">
              <a:buFont typeface="Arial" pitchFamily="34" charset="0"/>
              <a:buChar char="•"/>
            </a:pPr>
            <a:r>
              <a:rPr lang="en-US" sz="2100" smtClean="0">
                <a:ea typeface="ＭＳ Ｐゴシック" pitchFamily="34" charset="-128"/>
              </a:rPr>
              <a:t>Multiple reviewers provided comments &amp; feedback during the LC process. Thanks to Sarah Banks, Fernando Calabria, James Uttaro, Terry Manderson for the review</a:t>
            </a:r>
            <a:r>
              <a:rPr lang="en-US" sz="2400" smtClean="0">
                <a:ea typeface="ＭＳ Ｐゴシック" pitchFamily="34" charset="-128"/>
              </a:rPr>
              <a:t>.</a:t>
            </a:r>
            <a:endParaRPr lang="en-US" sz="2100" smtClean="0">
              <a:ea typeface="ＭＳ Ｐゴシック" pitchFamily="34" charset="-128"/>
            </a:endParaRPr>
          </a:p>
          <a:p>
            <a:pPr marL="457200" indent="-457200" eaLnBrk="1" hangingPunct="1">
              <a:buFont typeface="Arial" pitchFamily="34" charset="0"/>
              <a:buChar char="•"/>
            </a:pPr>
            <a:r>
              <a:rPr lang="en-US" sz="2100" smtClean="0">
                <a:ea typeface="ＭＳ Ｐゴシック" pitchFamily="34" charset="-128"/>
              </a:rPr>
              <a:t>New version of BGP Data Plane convergence posted addressing all these comments from WG LC</a:t>
            </a:r>
          </a:p>
          <a:p>
            <a:pPr marL="857250" lvl="1" indent="-457200" eaLnBrk="1" hangingPunct="1">
              <a:lnSpc>
                <a:spcPct val="65000"/>
              </a:lnSpc>
              <a:buFont typeface="Arial" pitchFamily="34" charset="0"/>
              <a:buChar char="•"/>
            </a:pPr>
            <a:r>
              <a:rPr lang="en-US" sz="1800" smtClean="0">
                <a:ea typeface="ＭＳ Ｐゴシック" pitchFamily="34" charset="-128"/>
              </a:rPr>
              <a:t>draft-ietf-bmwg-bgp-basic-convergence-02</a:t>
            </a:r>
          </a:p>
          <a:p>
            <a:pPr marL="1714500" lvl="3" indent="-457200" eaLnBrk="1" hangingPunct="1">
              <a:lnSpc>
                <a:spcPct val="65000"/>
              </a:lnSpc>
              <a:buFont typeface="Arial" pitchFamily="34" charset="0"/>
              <a:buChar char="•"/>
            </a:pPr>
            <a:r>
              <a:rPr lang="en-US" sz="1400" smtClean="0">
                <a:ea typeface="ＭＳ Ｐゴシック" pitchFamily="34" charset="-128"/>
              </a:rPr>
              <a:t>Author team: Rajiv Papneja, </a:t>
            </a:r>
            <a:r>
              <a:rPr lang="en-US" sz="1400" smtClean="0">
                <a:latin typeface="Arial" pitchFamily="34" charset="0"/>
              </a:rPr>
              <a:t>Bhavani Parise, Sue Hares, Dean Lee, Ilya </a:t>
            </a:r>
            <a:r>
              <a:rPr lang="en-GB" sz="1400" smtClean="0">
                <a:latin typeface="Arial" pitchFamily="34" charset="0"/>
              </a:rPr>
              <a:t>Varlashkin</a:t>
            </a:r>
          </a:p>
          <a:p>
            <a:pPr marL="857250" lvl="1" indent="-457200" eaLnBrk="1">
              <a:lnSpc>
                <a:spcPct val="85000"/>
              </a:lnSpc>
              <a:buSzPct val="45000"/>
            </a:pPr>
            <a:endParaRPr lang="en-US" sz="2100" smtClean="0"/>
          </a:p>
          <a:p>
            <a:pPr marL="857250" lvl="1" indent="-457200" eaLnBrk="1" hangingPunct="1">
              <a:lnSpc>
                <a:spcPct val="65000"/>
              </a:lnSpc>
              <a:buFont typeface="Arial" pitchFamily="34" charset="0"/>
              <a:buChar char="•"/>
            </a:pPr>
            <a:endParaRPr lang="en-US" sz="2200" smtClean="0"/>
          </a:p>
          <a:p>
            <a:pPr marL="1714500" lvl="3" indent="-457200" eaLnBrk="1" hangingPunct="1">
              <a:lnSpc>
                <a:spcPct val="65000"/>
              </a:lnSpc>
              <a:buFont typeface="Arial" pitchFamily="34" charset="0"/>
              <a:buChar char="•"/>
            </a:pPr>
            <a:endParaRPr lang="en-US" sz="1400" smtClean="0">
              <a:latin typeface="Arial" pitchFamily="34" charset="0"/>
            </a:endParaRPr>
          </a:p>
          <a:p>
            <a:pPr marL="1257300" lvl="2" indent="-457200" eaLnBrk="1" hangingPunct="1">
              <a:lnSpc>
                <a:spcPct val="65000"/>
              </a:lnSpc>
              <a:buFont typeface="Arial" pitchFamily="34" charset="0"/>
              <a:buChar char="•"/>
            </a:pPr>
            <a:endParaRPr lang="en-US" sz="1900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Linux Biolinum O"/>
        <a:ea typeface=""/>
        <a:cs typeface="Arial Unicode MS"/>
      </a:majorFont>
      <a:minorFont>
        <a:latin typeface="Linux Biolinum O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45680</TotalTime>
  <Words>200</Words>
  <Application>Microsoft Office PowerPoint</Application>
  <PresentationFormat>Custom</PresentationFormat>
  <Paragraphs>39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ＭＳ Ｐゴシック</vt:lpstr>
      <vt:lpstr>Times New Roman</vt:lpstr>
      <vt:lpstr>Linux Biolinum O</vt:lpstr>
      <vt:lpstr>Arial Unicode MS</vt:lpstr>
      <vt:lpstr>ヒラギノ角ゴ Pro W3</vt:lpstr>
      <vt:lpstr>Wingdings</vt:lpstr>
      <vt:lpstr>ＭＳ Ｐゴシック</vt:lpstr>
      <vt:lpstr>Office Theme</vt:lpstr>
      <vt:lpstr>BGP Data-Plane Benchmarking </vt:lpstr>
      <vt:lpstr>Background</vt:lpstr>
      <vt:lpstr>Current Status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BGP Data-Plane Benchmarking Applicable to Modern Routers</dc:title>
  <dc:creator>Rajiv Papneja</dc:creator>
  <cp:lastModifiedBy>R00726023</cp:lastModifiedBy>
  <cp:revision>25</cp:revision>
  <dcterms:modified xsi:type="dcterms:W3CDTF">2014-07-21T21:03:19Z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1405975488</vt:lpwstr>
  </property>
  <property fmtid="{D5CDD505-2E9C-101B-9397-08002B2CF9AE}" pid="3" name="_new_ms_pID_72543">
    <vt:lpwstr>(3)74EAyDaqPmRVrOBh1pP9UOpyB4qz4Ue+/3uc22DXsRgSX1o8vHWleI4Jr7jGUk56p5k7Hxqn
dghLeDQCukPYxMyolbgren0fWv1Q6GvSinkAvv6VYGAB+Ia5mS3pXgA1BLFtENaXz8AcC+cI
y81tlnvROVswzFj/LXYwc0gWBB+/V+WUv0SwRv3LUEmFKQ3nebHbDAPL5vmQ5ImoOR3FI6Z/
2/P0WTq9gejPiKcXs1</vt:lpwstr>
  </property>
  <property fmtid="{D5CDD505-2E9C-101B-9397-08002B2CF9AE}" pid="4" name="_new_ms_pID_725431">
    <vt:lpwstr>zslfvjVYR/311dUHTqPDBjYILG/FEQWRvoZ3JeK9vqhCBbC3joDGOw
ItZfZEtnY2BmNNqJpJuKf99lbweciRZ8GHfb8/pbTEHYEWKCD5lroI5eN8zvxYdb6g7zWCLn
Kkn1TFdmJZ6erizXoPJaGz9wi4VsQEP8m67Gw2P/FpRXRPeL4l4jmRg0SXPZ6EqN5k5YSt/q
IbFVeopW4XH8OY2Hg+nlN8v3c41H+6/sUW+v</vt:lpwstr>
  </property>
  <property fmtid="{D5CDD505-2E9C-101B-9397-08002B2CF9AE}" pid="5" name="_new_ms_pID_725432">
    <vt:lpwstr>8/a622KK+z2ucO5jSA92iPV9FUBxPnVt5Fty
+Z7jrNp+1q9MOjUEs5WJuiCn8305Nw==</vt:lpwstr>
  </property>
</Properties>
</file>