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2" r:id="rId2"/>
    <p:sldId id="292" r:id="rId3"/>
    <p:sldId id="293" r:id="rId4"/>
    <p:sldId id="295" r:id="rId5"/>
    <p:sldId id="294" r:id="rId6"/>
    <p:sldId id="296" r:id="rId7"/>
    <p:sldId id="297" r:id="rId8"/>
    <p:sldId id="298" r:id="rId9"/>
    <p:sldId id="290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69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88526DB-7D96-4C89-98E0-3498256B0993}" type="datetimeFigureOut">
              <a:rPr lang="en-US" altLang="zh-CN"/>
              <a:pPr/>
              <a:t>16/07/14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76F6618-B538-4B47-AC9D-E405881D8FD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33404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C562344-13FD-4F8F-AFDF-82522F658E0D}" type="datetimeFigureOut">
              <a:rPr lang="en-US" altLang="zh-CN"/>
              <a:pPr/>
              <a:t>16/07/14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C0555AB-4876-4705-B8E6-158CA82BB7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7111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04B6D-63AE-44BB-BA7F-7BEBA04BABC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B1B0C-DC59-41CB-BE3B-B856611EE7C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5D256-3906-430A-A474-09908ADEEA7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96C67D-83AB-4BB4-B489-BBF114A6F16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99BEC-243C-425A-9281-3EB1B88426F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41151-CACD-4D6D-BA31-70A2A17BBE4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D3664-71A2-4EBA-BE97-528DABE235A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9906C-94A2-405A-89FC-FD394800E2D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10FDB-24C2-4472-9D8B-D3D6DF96F12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02B47-C477-4E94-AB63-3D9F552B217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FCD18-3FC1-4056-A039-CB2C7064853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2B4159-E26A-4B79-85D4-CCB163DA790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287338" y="376238"/>
            <a:ext cx="8613775" cy="2798762"/>
          </a:xfrm>
        </p:spPr>
        <p:txBody>
          <a:bodyPr/>
          <a:lstStyle/>
          <a:p>
            <a:pPr eaLnBrk="1" hangingPunct="1"/>
            <a:r>
              <a:rPr lang="en-US" altLang="zh-CN" sz="3600" dirty="0" smtClean="0">
                <a:ea typeface="宋体" pitchFamily="2" charset="-122"/>
              </a:rPr>
              <a:t>Information Model &amp; Encoding </a:t>
            </a:r>
            <a:br>
              <a:rPr lang="en-US" altLang="zh-CN" sz="3600" dirty="0" smtClean="0">
                <a:ea typeface="宋体" pitchFamily="2" charset="-122"/>
              </a:rPr>
            </a:br>
            <a:r>
              <a:rPr lang="en-US" altLang="zh-CN" sz="3600" dirty="0" smtClean="0">
                <a:ea typeface="宋体" pitchFamily="2" charset="-122"/>
              </a:rPr>
              <a:t>for WSON Impairments Validation</a:t>
            </a:r>
            <a:br>
              <a:rPr lang="en-US" altLang="zh-CN" sz="3600" dirty="0" smtClean="0">
                <a:ea typeface="宋体" pitchFamily="2" charset="-122"/>
              </a:rPr>
            </a:br>
            <a:r>
              <a:rPr lang="en-US" altLang="zh-CN" sz="3600" dirty="0" smtClean="0">
                <a:ea typeface="宋体" pitchFamily="2" charset="-122"/>
              </a:rPr>
              <a:t/>
            </a:r>
            <a:br>
              <a:rPr lang="en-US" altLang="zh-CN" sz="3600" dirty="0" smtClean="0">
                <a:ea typeface="宋体" pitchFamily="2" charset="-122"/>
              </a:rPr>
            </a:br>
            <a:r>
              <a:rPr lang="en-US" altLang="zh-CN" sz="3600" b="1" dirty="0" smtClean="0">
                <a:ea typeface="宋体" pitchFamily="2" charset="-122"/>
              </a:rPr>
              <a:t>draft-martinelli-ccamp-wson-iv-info-04</a:t>
            </a:r>
            <a:br>
              <a:rPr lang="en-US" altLang="zh-CN" sz="3600" b="1" dirty="0" smtClean="0">
                <a:ea typeface="宋体" pitchFamily="2" charset="-122"/>
              </a:rPr>
            </a:br>
            <a:r>
              <a:rPr lang="en-US" altLang="zh-CN" sz="3600" b="1" dirty="0" smtClean="0">
                <a:ea typeface="宋体" pitchFamily="2" charset="-122"/>
              </a:rPr>
              <a:t>draft-martinelli-ccamp-wson-iv-encode-04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July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IETF90 - Toronto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F2386C-A6F3-4EC5-BDDE-1C3B52936251}" type="slidenum">
              <a:rPr lang="en-US" altLang="zh-CN"/>
              <a:pPr/>
              <a:t>1</a:t>
            </a:fld>
            <a:endParaRPr lang="en-US" altLang="zh-CN" dirty="0"/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000125" y="3675063"/>
            <a:ext cx="7142163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buFont typeface="Arial" pitchFamily="34" charset="0"/>
              <a:buNone/>
              <a:defRPr/>
            </a:pP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  <a:cs typeface="+mn-cs"/>
              </a:rPr>
              <a:t>Ed: Giovanni Martinelli (Cisco)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  <a:cs typeface="+mn-cs"/>
              </a:rPr>
              <a:t>Ed:  Xian Zhang (Huawei)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912813" y="4922838"/>
            <a:ext cx="73564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"/>
            <a:r>
              <a:rPr lang="en-US" altLang="zh-CN" dirty="0"/>
              <a:t>Authors:</a:t>
            </a:r>
          </a:p>
          <a:p>
            <a:pPr marL="57150"/>
            <a:r>
              <a:rPr lang="en-US" altLang="zh-CN" dirty="0"/>
              <a:t>Gabriele </a:t>
            </a:r>
            <a:r>
              <a:rPr lang="en-US" altLang="zh-CN" dirty="0" err="1"/>
              <a:t>Galimberti</a:t>
            </a:r>
            <a:r>
              <a:rPr lang="en-US" altLang="zh-CN" dirty="0"/>
              <a:t> (Cisco)</a:t>
            </a:r>
          </a:p>
          <a:p>
            <a:pPr marL="57150"/>
            <a:r>
              <a:rPr lang="en-US" altLang="zh-CN" dirty="0"/>
              <a:t>Young </a:t>
            </a:r>
            <a:r>
              <a:rPr lang="en-US" altLang="zh-CN" dirty="0" smtClean="0"/>
              <a:t>Lee,  </a:t>
            </a:r>
            <a:r>
              <a:rPr lang="en-US" altLang="zh-CN" dirty="0" err="1"/>
              <a:t>Fatai</a:t>
            </a:r>
            <a:r>
              <a:rPr lang="en-US" altLang="zh-CN" dirty="0"/>
              <a:t> Zhang (Huawei),  </a:t>
            </a:r>
          </a:p>
          <a:p>
            <a:pPr marL="57150"/>
            <a:r>
              <a:rPr lang="en-US" altLang="zh-CN" dirty="0"/>
              <a:t>Andrea </a:t>
            </a:r>
            <a:r>
              <a:rPr lang="en-US" altLang="zh-CN" dirty="0" err="1"/>
              <a:t>Zanardi</a:t>
            </a:r>
            <a:r>
              <a:rPr lang="en-US" altLang="zh-CN" dirty="0"/>
              <a:t>, </a:t>
            </a:r>
            <a:r>
              <a:rPr lang="en-US" altLang="zh-CN" dirty="0" err="1"/>
              <a:t>Domenico</a:t>
            </a:r>
            <a:r>
              <a:rPr lang="en-US" altLang="zh-CN" dirty="0"/>
              <a:t> </a:t>
            </a:r>
            <a:r>
              <a:rPr lang="en-US" altLang="zh-CN" dirty="0" err="1" smtClean="0"/>
              <a:t>Siracusa</a:t>
            </a:r>
            <a:r>
              <a:rPr lang="en-US" altLang="zh-CN" dirty="0" smtClean="0"/>
              <a:t>, </a:t>
            </a:r>
            <a:r>
              <a:rPr lang="en-US" altLang="zh-CN" dirty="0"/>
              <a:t>Federico </a:t>
            </a:r>
            <a:r>
              <a:rPr lang="en-US" altLang="zh-CN" dirty="0" err="1"/>
              <a:t>Pederzolli</a:t>
            </a:r>
            <a:r>
              <a:rPr lang="en-US" altLang="zh-CN" dirty="0"/>
              <a:t> (Create-Net)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8375"/>
          </a:xfrm>
        </p:spPr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370013"/>
            <a:ext cx="8229600" cy="4986337"/>
          </a:xfrm>
        </p:spPr>
        <p:txBody>
          <a:bodyPr/>
          <a:lstStyle/>
          <a:p>
            <a:r>
              <a:rPr lang="en-US" dirty="0" smtClean="0"/>
              <a:t>Provide updates on the information model. </a:t>
            </a:r>
          </a:p>
          <a:p>
            <a:r>
              <a:rPr lang="en-US" dirty="0" smtClean="0"/>
              <a:t>The encoding draft just presented </a:t>
            </a:r>
            <a:r>
              <a:rPr lang="en-US" dirty="0" smtClean="0"/>
              <a:t>as a consequence </a:t>
            </a:r>
            <a:r>
              <a:rPr lang="en-US" dirty="0" smtClean="0"/>
              <a:t>of info-model updates.</a:t>
            </a:r>
          </a:p>
          <a:p>
            <a:r>
              <a:rPr lang="en-US" dirty="0" smtClean="0"/>
              <a:t>Iv-Info list of changes:</a:t>
            </a:r>
          </a:p>
          <a:p>
            <a:pPr lvl="1"/>
            <a:r>
              <a:rPr lang="en-US" dirty="0" smtClean="0"/>
              <a:t>Section 2.1 </a:t>
            </a:r>
            <a:r>
              <a:rPr lang="en-US" altLang="en-US" dirty="0" smtClean="0"/>
              <a:t>“</a:t>
            </a:r>
            <a:r>
              <a:rPr lang="en-US" dirty="0" smtClean="0"/>
              <a:t>Definitions</a:t>
            </a:r>
            <a:r>
              <a:rPr lang="en-US" altLang="en-US" dirty="0" smtClean="0"/>
              <a:t>”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Section 3 </a:t>
            </a:r>
            <a:r>
              <a:rPr lang="en-US" altLang="en-US" dirty="0" smtClean="0"/>
              <a:t>“”</a:t>
            </a:r>
            <a:r>
              <a:rPr lang="en-US" dirty="0" smtClean="0"/>
              <a:t>ITU-T List Of Optical Parameters</a:t>
            </a:r>
            <a:r>
              <a:rPr lang="en-US" altLang="en-US" dirty="0" smtClean="0"/>
              <a:t>”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Appendix A. </a:t>
            </a:r>
            <a:r>
              <a:rPr lang="en-US" altLang="en-US" dirty="0" smtClean="0"/>
              <a:t>“</a:t>
            </a:r>
            <a:r>
              <a:rPr lang="en-US" dirty="0" smtClean="0"/>
              <a:t>FAQ</a:t>
            </a:r>
            <a:r>
              <a:rPr lang="en-US" altLang="en-US" dirty="0" smtClean="0"/>
              <a:t>”</a:t>
            </a:r>
            <a:r>
              <a:rPr lang="en-US" dirty="0" smtClean="0"/>
              <a:t>.  Added.</a:t>
            </a:r>
          </a:p>
          <a:p>
            <a:r>
              <a:rPr lang="en-US" dirty="0" smtClean="0"/>
              <a:t>Iv-encode list of changes:</a:t>
            </a:r>
          </a:p>
          <a:p>
            <a:pPr lvl="1"/>
            <a:r>
              <a:rPr lang="en-US" dirty="0" smtClean="0"/>
              <a:t>Section 2.1 </a:t>
            </a:r>
            <a:r>
              <a:rPr lang="en-US" altLang="en-US" dirty="0" smtClean="0"/>
              <a:t>“</a:t>
            </a:r>
            <a:r>
              <a:rPr lang="en-US" dirty="0" smtClean="0"/>
              <a:t>Optical Parameter</a:t>
            </a:r>
            <a:r>
              <a:rPr lang="en-US" altLang="en-US" dirty="0" smtClean="0"/>
              <a:t>”</a:t>
            </a:r>
            <a:r>
              <a:rPr lang="en-US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34ED65-DBAB-4FA6-9AD3-A9E33242A452}" type="slidenum">
              <a:rPr lang="en-US" altLang="zh-CN"/>
              <a:pPr/>
              <a:t>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 iv-info Editorial Changes: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Section 2.1 </a:t>
            </a:r>
            <a:r>
              <a:rPr lang="en-US" altLang="en-US" smtClean="0"/>
              <a:t>“</a:t>
            </a:r>
            <a:r>
              <a:rPr lang="en-US" smtClean="0"/>
              <a:t>Definitions</a:t>
            </a:r>
            <a:r>
              <a:rPr lang="en-US" altLang="en-US" smtClean="0"/>
              <a:t>”</a:t>
            </a:r>
            <a:endParaRPr lang="en-US" smtClean="0"/>
          </a:p>
          <a:p>
            <a:pPr lvl="1"/>
            <a:r>
              <a:rPr lang="en-US" smtClean="0"/>
              <a:t>Added the </a:t>
            </a:r>
            <a:r>
              <a:rPr lang="en-US" altLang="en-US" smtClean="0"/>
              <a:t>“</a:t>
            </a:r>
            <a:r>
              <a:rPr lang="en-US" smtClean="0"/>
              <a:t>DWDM Line Segment</a:t>
            </a:r>
            <a:r>
              <a:rPr lang="en-US" altLang="en-US" smtClean="0"/>
              <a:t>”</a:t>
            </a:r>
            <a:r>
              <a:rPr lang="en-US" smtClean="0"/>
              <a:t> since introduced by G.680 and useful for other considerations.</a:t>
            </a:r>
          </a:p>
          <a:p>
            <a:r>
              <a:rPr lang="en-US" smtClean="0"/>
              <a:t>Appendix with FAQ</a:t>
            </a:r>
          </a:p>
          <a:p>
            <a:pPr lvl="1"/>
            <a:r>
              <a:rPr lang="en-US" smtClean="0"/>
              <a:t>Application Codes</a:t>
            </a:r>
          </a:p>
          <a:p>
            <a:pPr lvl="1"/>
            <a:r>
              <a:rPr lang="en-US" smtClean="0"/>
              <a:t>Multivendor </a:t>
            </a:r>
          </a:p>
          <a:p>
            <a:r>
              <a:rPr lang="en-US" smtClean="0"/>
              <a:t>Some Clean up in remaining sections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50E342-6452-4E18-A000-006D5179F0E8}" type="slidenum">
              <a:rPr lang="en-US" altLang="zh-CN"/>
              <a:pPr/>
              <a:t>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2800" cy="1143000"/>
          </a:xfrm>
        </p:spPr>
        <p:txBody>
          <a:bodyPr/>
          <a:lstStyle/>
          <a:p>
            <a:r>
              <a:rPr lang="en-US" smtClean="0"/>
              <a:t>2a. iv-info Sec 3, List of Parameters: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5775"/>
            <a:ext cx="8229600" cy="4370388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smtClean="0">
                <a:ea typeface="ＭＳ Ｐゴシック" charset="0"/>
              </a:rPr>
              <a:t>Draft initially considered only content of G.680 computational model.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smtClean="0">
                <a:ea typeface="ＭＳ Ｐゴシック" charset="0"/>
              </a:rPr>
              <a:t>CCAMP received a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</a:rPr>
              <a:t>liaison </a:t>
            </a:r>
            <a:r>
              <a:rPr lang="en-US" dirty="0" smtClean="0">
                <a:ea typeface="ＭＳ Ｐゴシック" charset="0"/>
              </a:rPr>
              <a:t>(LS78) with a full list of parameters required </a:t>
            </a:r>
            <a:r>
              <a:rPr lang="en-US" smtClean="0">
                <a:ea typeface="ＭＳ Ｐゴシック" charset="0"/>
              </a:rPr>
              <a:t>to </a:t>
            </a:r>
            <a:r>
              <a:rPr lang="en-US" smtClean="0">
                <a:ea typeface="ＭＳ Ｐゴシック" charset="0"/>
              </a:rPr>
              <a:t>apply.</a:t>
            </a:r>
            <a:endParaRPr lang="en-US" dirty="0" smtClean="0">
              <a:ea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dirty="0" smtClean="0">
                <a:ea typeface="ＭＳ Ｐゴシック" charset="0"/>
              </a:rPr>
              <a:t>This draft version: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smtClean="0">
                <a:ea typeface="ＭＳ Ｐゴシック" charset="0"/>
              </a:rPr>
              <a:t>We put the two list together and providing a minimum set of parameters. 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July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IETF90 - Toronto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8150C3-86F8-4554-A532-EE0733D7D2CC}" type="slidenum">
              <a:rPr lang="en-US" altLang="zh-CN"/>
              <a:pPr/>
              <a:t>4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139700"/>
            <a:ext cx="8229600" cy="873125"/>
          </a:xfrm>
        </p:spPr>
        <p:txBody>
          <a:bodyPr/>
          <a:lstStyle/>
          <a:p>
            <a:r>
              <a:rPr lang="en-US" dirty="0" smtClean="0"/>
              <a:t>2b. iv-info Sec 3, List of Parameters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July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IETF90 - Toronto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04357D-407D-4D4B-B83D-2D06FED5A055}" type="slidenum">
              <a:rPr lang="en-US" altLang="zh-CN"/>
              <a:pPr/>
              <a:t>5</a:t>
            </a:fld>
            <a:endParaRPr lang="en-US" altLang="zh-CN" dirty="0"/>
          </a:p>
        </p:txBody>
      </p:sp>
      <p:sp>
        <p:nvSpPr>
          <p:cNvPr id="21509" name="Content Placeholder 2"/>
          <p:cNvSpPr txBox="1">
            <a:spLocks/>
          </p:cNvSpPr>
          <p:nvPr/>
        </p:nvSpPr>
        <p:spPr bwMode="auto">
          <a:xfrm>
            <a:off x="361950" y="1419225"/>
            <a:ext cx="2028825" cy="20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G-1 OSNR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G-2 CD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G-3 PMD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G-4 PDL</a:t>
            </a:r>
          </a:p>
        </p:txBody>
      </p:sp>
      <p:sp>
        <p:nvSpPr>
          <p:cNvPr id="21510" name="Content Placeholder 2"/>
          <p:cNvSpPr txBox="1">
            <a:spLocks/>
          </p:cNvSpPr>
          <p:nvPr/>
        </p:nvSpPr>
        <p:spPr bwMode="auto">
          <a:xfrm>
            <a:off x="4325938" y="1417638"/>
            <a:ext cx="4010025" cy="493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 Channel </a:t>
            </a:r>
            <a:r>
              <a:rPr lang="en-US" dirty="0" err="1">
                <a:latin typeface="Calibri" pitchFamily="34" charset="0"/>
                <a:ea typeface="MS PGothic" pitchFamily="34" charset="-128"/>
              </a:rPr>
              <a:t>Freq</a:t>
            </a:r>
            <a:r>
              <a:rPr lang="en-US" dirty="0">
                <a:latin typeface="Calibri" pitchFamily="34" charset="0"/>
                <a:ea typeface="MS PGothic" pitchFamily="34" charset="-128"/>
              </a:rPr>
              <a:t> Range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L-2 Modulation Format and Rate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L-3 Channel Power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L-4 Ripple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L-5 Channel ASE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L-6 Channel Chromatic Disp.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L-7 Channel Local Chromatic Disp.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L-8 DGD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L-9 PMD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L-10 PDL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L-11 Reflectance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L-12 Isolation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L-13 Channel extinction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L-14 Attenuation Coefficient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ea typeface="MS PGothic" pitchFamily="34" charset="-128"/>
              </a:rPr>
              <a:t>L-15 Non Linear coefficient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21511" name="TextBox 9"/>
          <p:cNvSpPr txBox="1">
            <a:spLocks noChangeArrowheads="1"/>
          </p:cNvSpPr>
          <p:nvPr/>
        </p:nvSpPr>
        <p:spPr bwMode="auto">
          <a:xfrm>
            <a:off x="122238" y="835025"/>
            <a:ext cx="1301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G.680</a:t>
            </a:r>
          </a:p>
        </p:txBody>
      </p:sp>
      <p:sp>
        <p:nvSpPr>
          <p:cNvPr id="21512" name="TextBox 10"/>
          <p:cNvSpPr txBox="1">
            <a:spLocks noChangeArrowheads="1"/>
          </p:cNvSpPr>
          <p:nvPr/>
        </p:nvSpPr>
        <p:spPr bwMode="auto">
          <a:xfrm>
            <a:off x="7570788" y="1127125"/>
            <a:ext cx="11652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LS78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61950" y="1419225"/>
            <a:ext cx="1773238" cy="1498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325938" y="2066925"/>
            <a:ext cx="2984500" cy="10128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25938" y="4772025"/>
            <a:ext cx="3244850" cy="123983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325938" y="3756025"/>
            <a:ext cx="2984500" cy="40481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41300" y="4337050"/>
            <a:ext cx="336708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Minimum Set of</a:t>
            </a:r>
          </a:p>
          <a:p>
            <a:r>
              <a:rPr lang="en-US" sz="3200">
                <a:solidFill>
                  <a:srgbClr val="FF0000"/>
                </a:solidFill>
              </a:rPr>
              <a:t>Parameters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 iv-encode Changes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Version 03 had only the initial G.680 set of parameters, and reuse</a:t>
            </a:r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dirty="0" smtClean="0"/>
              <a:t> the encoding by G.697 appendix V.</a:t>
            </a:r>
          </a:p>
          <a:p>
            <a:r>
              <a:rPr lang="en-US" dirty="0" smtClean="0"/>
              <a:t>New parameters are required as per info-model.</a:t>
            </a:r>
          </a:p>
          <a:p>
            <a:r>
              <a:rPr lang="en-US" dirty="0" smtClean="0"/>
              <a:t>Room as been provided using the existing encoding schema.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5C664F-0D15-4392-B00D-A7D59319981B}" type="slidenum">
              <a:rPr lang="en-US" altLang="zh-CN"/>
              <a:pPr/>
              <a:t>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Details: Sec. 2.1 Optical Parameter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4337050"/>
            <a:ext cx="8229600" cy="178911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rgbClr val="FF0000"/>
                </a:solidFill>
                <a:ea typeface="ＭＳ Ｐゴシック" charset="0"/>
              </a:rPr>
              <a:t>ParamSource</a:t>
            </a:r>
            <a:r>
              <a:rPr lang="en-US" dirty="0" smtClean="0">
                <a:ea typeface="ＭＳ Ｐゴシック" charset="0"/>
              </a:rPr>
              <a:t>: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>
                <a:ea typeface="ＭＳ Ｐゴシック" charset="0"/>
              </a:rPr>
              <a:t>1</a:t>
            </a:r>
            <a:r>
              <a:rPr lang="en-US" dirty="0">
                <a:ea typeface="ＭＳ Ｐゴシック" charset="0"/>
              </a:rPr>
              <a:t>:</a:t>
            </a:r>
            <a:r>
              <a:rPr lang="en-US" dirty="0" smtClean="0">
                <a:ea typeface="ＭＳ Ｐゴシック" charset="0"/>
              </a:rPr>
              <a:t> means G.697.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b="1" dirty="0" smtClean="0">
                <a:solidFill>
                  <a:srgbClr val="FF0000"/>
                </a:solidFill>
                <a:ea typeface="ＭＳ Ｐゴシック" charset="0"/>
              </a:rPr>
              <a:t>0</a:t>
            </a:r>
            <a:r>
              <a:rPr lang="en-US" dirty="0" smtClean="0">
                <a:ea typeface="ＭＳ Ｐゴシック" charset="0"/>
              </a:rPr>
              <a:t>: current list of LS78 parameters (value 0, TBD)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E457445-5B2E-4B65-8C2E-79574AC57286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134938" y="1658938"/>
            <a:ext cx="85582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 0                   1                   2                   3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 0 1 2 3 4 5 6 7 8 9 0 1 2 3 4 5 6 7 8 9 0 1 2 3 4 5 6 7 8 9 0 1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|S|</a:t>
            </a:r>
            <a:r>
              <a:rPr lang="da-DK" sz="16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da-DK" sz="1600" b="1">
                <a:latin typeface="Courier New" pitchFamily="49" charset="0"/>
                <a:cs typeface="Courier New" pitchFamily="49" charset="0"/>
              </a:rPr>
              <a:t>|      Reserved             |  </a:t>
            </a:r>
            <a:r>
              <a:rPr lang="da-DK" sz="16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ParamSource</a:t>
            </a:r>
            <a:r>
              <a:rPr lang="da-DK" sz="1600" b="1">
                <a:latin typeface="Courier New" pitchFamily="49" charset="0"/>
                <a:cs typeface="Courier New" pitchFamily="49" charset="0"/>
              </a:rPr>
              <a:t>  |    ParamID    |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|                            Value                              |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</a:t>
            </a:r>
            <a:r>
              <a:rPr lang="da-DK" sz="16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|</a:t>
            </a:r>
            <a:r>
              <a:rPr lang="da-DK" sz="16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da-DK" sz="1600" b="1">
                <a:latin typeface="Courier New" pitchFamily="49" charset="0"/>
                <a:cs typeface="Courier New" pitchFamily="49" charset="0"/>
              </a:rPr>
              <a:t>Variance (Optional)</a:t>
            </a:r>
            <a:r>
              <a:rPr lang="da-DK" sz="16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da-DK" sz="1600" b="1">
                <a:latin typeface="Courier New" pitchFamily="49" charset="0"/>
                <a:cs typeface="Courier New" pitchFamily="49" charset="0"/>
              </a:rPr>
              <a:t>|</a:t>
            </a:r>
          </a:p>
          <a:p>
            <a:r>
              <a:rPr lang="da-DK" sz="1600" b="1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Details: Sec. 2.1 Optical Parameter 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7878763" cy="736600"/>
          </a:xfrm>
        </p:spPr>
        <p:txBody>
          <a:bodyPr/>
          <a:lstStyle/>
          <a:p>
            <a:r>
              <a:rPr lang="en-US" smtClean="0"/>
              <a:t>ParamSource = 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IETF90 - Toronto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8650FEA-6EBC-407D-83E6-03539FD17D8A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57175" y="2159000"/>
            <a:ext cx="87280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" charset="0"/>
              </a:rPr>
              <a:t> ParamID.</a:t>
            </a:r>
          </a:p>
          <a:p>
            <a:r>
              <a:rPr lang="en-US">
                <a:latin typeface="Courier" charset="0"/>
              </a:rPr>
              <a:t>         . . .</a:t>
            </a:r>
          </a:p>
          <a:p>
            <a:r>
              <a:rPr lang="en-US">
                <a:latin typeface="Courier" charset="0"/>
              </a:rPr>
              <a:t>         1.  Ripple (dBm).  L-4 in ...</a:t>
            </a:r>
          </a:p>
          <a:p>
            <a:endParaRPr lang="en-US">
              <a:latin typeface="Courier" charset="0"/>
            </a:endParaRPr>
          </a:p>
          <a:p>
            <a:r>
              <a:rPr lang="en-US">
                <a:latin typeface="Courier" charset="0"/>
              </a:rPr>
              <a:t>         2.  Channel signal-spontaneous noise figure.  L-5 ...</a:t>
            </a:r>
          </a:p>
          <a:p>
            <a:endParaRPr lang="en-US">
              <a:latin typeface="Courier" charset="0"/>
            </a:endParaRPr>
          </a:p>
          <a:p>
            <a:r>
              <a:rPr lang="en-US">
                <a:latin typeface="Courier" charset="0"/>
              </a:rPr>
              <a:t>         3.  DGD, Differential Group Delay.  L-8 in ...</a:t>
            </a:r>
          </a:p>
          <a:p>
            <a:endParaRPr lang="en-US">
              <a:latin typeface="Courier" charset="0"/>
            </a:endParaRPr>
          </a:p>
          <a:p>
            <a:r>
              <a:rPr lang="en-US">
                <a:latin typeface="Courier" charset="0"/>
              </a:rPr>
              <a:t>         4.  Reflectance.  L-11 in ...</a:t>
            </a:r>
          </a:p>
          <a:p>
            <a:endParaRPr lang="en-US">
              <a:latin typeface="Courier" charset="0"/>
            </a:endParaRPr>
          </a:p>
          <a:p>
            <a:r>
              <a:rPr lang="en-US">
                <a:latin typeface="Courier" charset="0"/>
              </a:rPr>
              <a:t>         5.  Isolation.  L-12 in ...</a:t>
            </a:r>
          </a:p>
          <a:p>
            <a:endParaRPr lang="en-US">
              <a:latin typeface="Courier" charset="0"/>
            </a:endParaRPr>
          </a:p>
          <a:p>
            <a:r>
              <a:rPr lang="en-US">
                <a:latin typeface="Courier" charset="0"/>
              </a:rPr>
              <a:t>         6.  Channel extintion.  L-13 in ...</a:t>
            </a:r>
          </a:p>
          <a:p>
            <a:endParaRPr lang="en-US">
              <a:latin typeface="Courier" charset="0"/>
            </a:endParaRPr>
          </a:p>
          <a:p>
            <a:r>
              <a:rPr lang="en-US">
                <a:latin typeface="Courier" charset="0"/>
              </a:rPr>
              <a:t>         7.  Attenuation Coefficient.  L-14 in 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7410" name="Subtitle 9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3736239"/>
          </a:xfrm>
        </p:spPr>
        <p:txBody>
          <a:bodyPr/>
          <a:lstStyle/>
          <a:p>
            <a:r>
              <a:rPr lang="en-US" dirty="0" smtClean="0"/>
              <a:t>With latest updates both </a:t>
            </a:r>
            <a:r>
              <a:rPr lang="en-US" dirty="0" smtClean="0">
                <a:solidFill>
                  <a:srgbClr val="000000"/>
                </a:solidFill>
              </a:rPr>
              <a:t>drafts are in good shape.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Authors </a:t>
            </a:r>
            <a:r>
              <a:rPr lang="en-US" dirty="0" smtClean="0"/>
              <a:t>think drafts</a:t>
            </a:r>
            <a:r>
              <a:rPr lang="en-US" dirty="0" smtClean="0">
                <a:solidFill>
                  <a:srgbClr val="000000"/>
                </a:solidFill>
              </a:rPr>
              <a:t> are</a:t>
            </a:r>
            <a:r>
              <a:rPr lang="en-US" dirty="0" smtClean="0"/>
              <a:t> ready for WG adoption.</a:t>
            </a:r>
          </a:p>
          <a:p>
            <a:pPr lvl="1"/>
            <a:r>
              <a:rPr lang="en-US" dirty="0" smtClean="0"/>
              <a:t>Natural evolution of existing </a:t>
            </a:r>
            <a:r>
              <a:rPr lang="en-US" dirty="0" err="1" smtClean="0"/>
              <a:t>wson</a:t>
            </a:r>
            <a:r>
              <a:rPr lang="en-US" dirty="0" smtClean="0"/>
              <a:t> document</a:t>
            </a:r>
          </a:p>
          <a:p>
            <a:pPr lvl="1"/>
            <a:r>
              <a:rPr lang="en-US" dirty="0" smtClean="0"/>
              <a:t>Will continue to evolve according to WG inputs and future ITU Liaisons.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IETF90 - Toronto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20AD3C-4D9C-4B7F-8663-A23CAAB561B1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17414" name="TextBox 1"/>
          <p:cNvSpPr txBox="1">
            <a:spLocks noChangeArrowheads="1"/>
          </p:cNvSpPr>
          <p:nvPr/>
        </p:nvSpPr>
        <p:spPr bwMode="auto">
          <a:xfrm>
            <a:off x="3124200" y="5502308"/>
            <a:ext cx="3309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etf_meeting_prez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ietf_meeting_prezo.potx</Template>
  <TotalTime>2188</TotalTime>
  <Words>949</Words>
  <Application>Microsoft Macintosh PowerPoint</Application>
  <PresentationFormat>On-screen Show (4:3)</PresentationFormat>
  <Paragraphs>119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ietf_meeting_prezo</vt:lpstr>
      <vt:lpstr>Information Model &amp; Encoding  for WSON Impairments Validation  draft-martinelli-ccamp-wson-iv-info-04 draft-martinelli-ccamp-wson-iv-encode-04</vt:lpstr>
      <vt:lpstr>Outline</vt:lpstr>
      <vt:lpstr>1. iv-info Editorial Changes:</vt:lpstr>
      <vt:lpstr>2a. iv-info Sec 3, List of Parameters: RECAP</vt:lpstr>
      <vt:lpstr>2b. iv-info Sec 3, List of Parameters</vt:lpstr>
      <vt:lpstr>1. iv-encode Changes</vt:lpstr>
      <vt:lpstr>Details: Sec. 2.1 Optical Parameter </vt:lpstr>
      <vt:lpstr>Details: Sec. 2.1 Optical Parameter </vt:lpstr>
      <vt:lpstr>Conclusion</vt:lpstr>
    </vt:vector>
  </TitlesOfParts>
  <Company>Cisco Systems, Inc.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IETF86 WSON IV Info Model</dc:title>
  <dc:creator>Giovannu Martinelli</dc:creator>
  <cp:lastModifiedBy>Giovanni Martinelli</cp:lastModifiedBy>
  <cp:revision>123</cp:revision>
  <dcterms:created xsi:type="dcterms:W3CDTF">2012-03-23T06:58:42Z</dcterms:created>
  <dcterms:modified xsi:type="dcterms:W3CDTF">2014-07-16T15:06:03Z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1405356430</vt:lpwstr>
  </property>
  <property fmtid="{D5CDD505-2E9C-101B-9397-08002B2CF9AE}" pid="3" name="_new_ms_pID_72543">
    <vt:lpwstr>(3)c9GbgNkthcrYlZ18NvJyK9+sqnTt563tU4DyQpM/0oZP2PjqM+yitzBvUaZoyNAB+wc1jzcP_x000d_
hlPhjQVRWXXpmeY8SXEwqFr5PUKCXN1VBq0D8qpOAnQSbONx2Zl2IMiqiWXFflnieW+PN2En_x000d_
vRD+9hCnKHmp1mrbYiLluuwOjxD0gb6DFjJMdNNatwLXZmI4ys1SVpulqQqV7owBdj4FN1Og_x000d_
ah7WXvNEsN0mhap4uz</vt:lpwstr>
  </property>
  <property fmtid="{D5CDD505-2E9C-101B-9397-08002B2CF9AE}" pid="4" name="_new_ms_pID_725431">
    <vt:lpwstr>byfZkeeDl4lNAbEqyqbCvJMskOScFh/jt/iSXKAssXYUkHu9XKTC2T_x000d_
mzkSnDH/5o9MFqh2oK+z3xpkhs6hhREXYRAro0IdYXn/x1MeXNT6WvLEb5wIB2eXWoMzQ9ki_x000d_
zJ4Pzx67lrtpTcmLE+8vVX4Ww0KOY7dww3AEN80DluGa1Qim1ZhToe/ec6bbNBWb5LFZLg5u_x000d_
Nm6SNu5VQzDZlbfckyEy8zsXQC3AJrgeI4ko</vt:lpwstr>
  </property>
  <property fmtid="{D5CDD505-2E9C-101B-9397-08002B2CF9AE}" pid="5" name="_new_ms_pID_725432">
    <vt:lpwstr>SPE/sX42+q+CsTrezK0QIf4=</vt:lpwstr>
  </property>
</Properties>
</file>