
<file path=[Content_Types].xml><?xml version="1.0" encoding="utf-8"?>
<Types xmlns="http://schemas.openxmlformats.org/package/2006/content-types">
  <Default Extension="xml" ContentType="application/xml"/>
  <Default Extension="rels" ContentType="application/vnd.openxmlformats-package.relationships+xml"/>
  <Default Extension="bin" ContentType="application/vnd.openxmlformats-officedocument.presentationml.printerSettings"/>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
  </p:notesMasterIdLst>
  <p:handoutMasterIdLst>
    <p:handoutMasterId r:id="rId10"/>
  </p:handoutMasterIdLst>
  <p:sldIdLst>
    <p:sldId id="256" r:id="rId2"/>
    <p:sldId id="288" r:id="rId3"/>
    <p:sldId id="283" r:id="rId4"/>
    <p:sldId id="285" r:id="rId5"/>
    <p:sldId id="268" r:id="rId6"/>
    <p:sldId id="275" r:id="rId7"/>
    <p:sldId id="287"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457200" rtl="0" eaLnBrk="1" latinLnBrk="0" hangingPunct="1">
      <a:defRPr kern="1200">
        <a:solidFill>
          <a:schemeClr val="tx1"/>
        </a:solidFill>
        <a:latin typeface="Arial" charset="0"/>
        <a:ea typeface="+mn-ea"/>
        <a:cs typeface="+mn-cs"/>
      </a:defRPr>
    </a:lvl6pPr>
    <a:lvl7pPr marL="2743200" algn="l" defTabSz="457200" rtl="0" eaLnBrk="1" latinLnBrk="0" hangingPunct="1">
      <a:defRPr kern="1200">
        <a:solidFill>
          <a:schemeClr val="tx1"/>
        </a:solidFill>
        <a:latin typeface="Arial" charset="0"/>
        <a:ea typeface="+mn-ea"/>
        <a:cs typeface="+mn-cs"/>
      </a:defRPr>
    </a:lvl7pPr>
    <a:lvl8pPr marL="3200400" algn="l" defTabSz="457200" rtl="0" eaLnBrk="1" latinLnBrk="0" hangingPunct="1">
      <a:defRPr kern="1200">
        <a:solidFill>
          <a:schemeClr val="tx1"/>
        </a:solidFill>
        <a:latin typeface="Arial" charset="0"/>
        <a:ea typeface="+mn-ea"/>
        <a:cs typeface="+mn-cs"/>
      </a:defRPr>
    </a:lvl8pPr>
    <a:lvl9pPr marL="3657600" algn="l" defTabSz="4572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FF"/>
    <a:srgbClr val="FF0000"/>
    <a:srgbClr val="969696"/>
    <a:srgbClr val="B2B2B2"/>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425" autoAdjust="0"/>
  </p:normalViewPr>
  <p:slideViewPr>
    <p:cSldViewPr>
      <p:cViewPr varScale="1">
        <p:scale>
          <a:sx n="101" d="100"/>
          <a:sy n="101" d="100"/>
        </p:scale>
        <p:origin x="-1168"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9A8899F-EA74-9D40-9EC3-A093D4AD1F00}" type="datetimeFigureOut">
              <a:rPr lang="en-US" smtClean="0"/>
              <a:pPr/>
              <a:t>21/07/2014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5AD5C2B-658C-E94C-ADDE-877B6EDD5448}" type="slidenum">
              <a:rPr lang="en-US" smtClean="0"/>
              <a:pPr/>
              <a:t>‹#›</a:t>
            </a:fld>
            <a:endParaRPr lang="en-US"/>
          </a:p>
        </p:txBody>
      </p:sp>
    </p:spTree>
    <p:extLst>
      <p:ext uri="{BB962C8B-B14F-4D97-AF65-F5344CB8AC3E}">
        <p14:creationId xmlns:p14="http://schemas.microsoft.com/office/powerpoint/2010/main" val="11331188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111" charset="0"/>
              </a:defRPr>
            </a:lvl1pPr>
          </a:lstStyle>
          <a:p>
            <a:pPr>
              <a:defRPr/>
            </a:pPr>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111"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111" charset="0"/>
              </a:defRPr>
            </a:lvl1pPr>
          </a:lstStyle>
          <a:p>
            <a:pPr>
              <a:defRPr/>
            </a:pPr>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111" charset="0"/>
              </a:defRPr>
            </a:lvl1pPr>
          </a:lstStyle>
          <a:p>
            <a:pPr>
              <a:defRPr/>
            </a:pPr>
            <a:fld id="{C0FCBA1B-BBA7-8B4B-B76F-564E78E6A426}" type="slidenum">
              <a:rPr lang="en-US"/>
              <a:pPr>
                <a:defRPr/>
              </a:pPr>
              <a:t>‹#›</a:t>
            </a:fld>
            <a:endParaRPr lang="en-US"/>
          </a:p>
        </p:txBody>
      </p:sp>
    </p:spTree>
    <p:extLst>
      <p:ext uri="{BB962C8B-B14F-4D97-AF65-F5344CB8AC3E}">
        <p14:creationId xmlns:p14="http://schemas.microsoft.com/office/powerpoint/2010/main" val="114850709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ＭＳ Ｐゴシック" pitchFamily="-111" charset="-128"/>
      </a:defRPr>
    </a:lvl1pPr>
    <a:lvl2pPr marL="4572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2pPr>
    <a:lvl3pPr marL="9144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3pPr>
    <a:lvl4pPr marL="13716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4pPr>
    <a:lvl5pPr marL="1828800" algn="l" rtl="0" eaLnBrk="0" fontAlgn="base" hangingPunct="0">
      <a:spcBef>
        <a:spcPct val="30000"/>
      </a:spcBef>
      <a:spcAft>
        <a:spcPct val="0"/>
      </a:spcAft>
      <a:defRPr sz="1200" kern="1200">
        <a:solidFill>
          <a:schemeClr val="tx1"/>
        </a:solidFill>
        <a:latin typeface="Arial" pitchFamily="-111" charset="0"/>
        <a:ea typeface="ＭＳ Ｐゴシック" pitchFamily="-11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978E8458-272E-CE41-A2DD-49163B98EB91}" type="slidenum">
              <a:rPr lang="en-US">
                <a:latin typeface="Arial" charset="0"/>
              </a:rPr>
              <a:pPr/>
              <a:t>1</a:t>
            </a:fld>
            <a:endParaRPr lang="en-US">
              <a:latin typeface="Arial" charset="0"/>
            </a:endParaRPr>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442B0CE9-C11D-1B49-96F8-076387722CC6}" type="slidenum">
              <a:rPr lang="en-US" sz="1200"/>
              <a:pPr/>
              <a:t>4</a:t>
            </a:fld>
            <a:endParaRPr lang="en-US" sz="1200"/>
          </a:p>
        </p:txBody>
      </p:sp>
      <p:sp>
        <p:nvSpPr>
          <p:cNvPr id="10242" name="Rectangle 2"/>
          <p:cNvSpPr>
            <a:spLocks noGrp="1" noRot="1" noChangeAspect="1" noChangeArrowheads="1" noTextEdit="1"/>
          </p:cNvSpPr>
          <p:nvPr>
            <p:ph type="sldImg"/>
          </p:nvPr>
        </p:nvSpPr>
        <p:spPr>
          <a:xfrm>
            <a:off x="1154113" y="693738"/>
            <a:ext cx="4556125" cy="3416300"/>
          </a:xfrm>
          <a:solidFill>
            <a:srgbClr val="FFFFFF"/>
          </a:solidFill>
          <a:ln/>
          <a:extLst>
            <a:ext uri="{FAA26D3D-D897-4be2-8F04-BA451C77F1D7}">
              <ma14:placeholderFlag xmlns:ma14="http://schemas.microsoft.com/office/mac/drawingml/2011/main" val="1"/>
            </a:ext>
          </a:extLst>
        </p:spPr>
      </p:sp>
      <p:sp>
        <p:nvSpPr>
          <p:cNvPr id="17411" name="Rectangle 3"/>
          <p:cNvSpPr>
            <a:spLocks noGrp="1" noChangeArrowheads="1"/>
          </p:cNvSpPr>
          <p:nvPr>
            <p:ph type="body" idx="1"/>
          </p:nvPr>
        </p:nvSpPr>
        <p:spPr>
          <a:xfrm>
            <a:off x="914400" y="4341813"/>
            <a:ext cx="5029200" cy="4116387"/>
          </a:xfrm>
          <a:solidFill>
            <a:srgbClr val="FFFFFF"/>
          </a:solidFill>
          <a:ln>
            <a:solidFill>
              <a:srgbClr val="000000"/>
            </a:solidFill>
            <a:miter lim="800000"/>
            <a:headEnd/>
            <a:tailEnd/>
          </a:ln>
        </p:spPr>
        <p:txBody>
          <a:bodyPr lIns="86493" tIns="43247" rIns="86493" bIns="43247"/>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65E17889-6042-8A4B-8A8D-42D7C37B4649}" type="slidenum">
              <a:rPr lang="en-US">
                <a:latin typeface="Arial" charset="0"/>
              </a:rPr>
              <a:pPr/>
              <a:t>5</a:t>
            </a:fld>
            <a:endParaRPr lang="en-US">
              <a:latin typeface="Arial"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B4781F7-267A-CC4C-86A7-5D42ED02D06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69E131-14E4-044A-A346-20E21BF6F4B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3AC019-4F37-4543-9D2A-3AF30115EDF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60C99E-FAC1-3447-AA7C-6A6F8065DE1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CEF9F0-9958-8647-92B1-9CC08A523E4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B5159EB-6BC0-3C47-8870-5D07E1BF0B2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8021A55-BB17-EC44-983F-A6E31A2EBBC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4C97ED2-E9A5-6A4A-8824-EB4FFC4DDA7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E3E4302-3453-6A4C-A287-02D33C503EF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1A991E3-417D-6E4D-8D60-1841A2677F2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D530C9A-82DF-4148-A4AC-B38C86C4B33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11"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11"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pitchFamily="-111" charset="0"/>
              </a:defRPr>
            </a:lvl1pPr>
          </a:lstStyle>
          <a:p>
            <a:pPr>
              <a:defRPr/>
            </a:pPr>
            <a:fld id="{15AFE59F-C0AD-A946-B3F5-DBEBADDE660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a:solidFill>
            <a:schemeClr val="tx2"/>
          </a:solidFill>
          <a:latin typeface="+mj-lt"/>
          <a:ea typeface="ＭＳ Ｐゴシック" pitchFamily="-111" charset="-128"/>
          <a:cs typeface="ＭＳ Ｐゴシック" pitchFamily="-111" charset="-128"/>
        </a:defRPr>
      </a:lvl1pPr>
      <a:lvl2pPr algn="ctr"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2pPr>
      <a:lvl3pPr algn="ctr"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3pPr>
      <a:lvl4pPr algn="ctr"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4pPr>
      <a:lvl5pPr algn="ctr" rtl="0" eaLnBrk="0" fontAlgn="base" hangingPunct="0">
        <a:spcBef>
          <a:spcPct val="0"/>
        </a:spcBef>
        <a:spcAft>
          <a:spcPct val="0"/>
        </a:spcAft>
        <a:defRPr sz="4400">
          <a:solidFill>
            <a:schemeClr val="tx2"/>
          </a:solidFill>
          <a:latin typeface="Arial" pitchFamily="-111" charset="0"/>
          <a:ea typeface="ＭＳ Ｐゴシック" pitchFamily="-111" charset="-128"/>
          <a:cs typeface="ＭＳ Ｐゴシック" pitchFamily="-111" charset="-128"/>
        </a:defRPr>
      </a:lvl5pPr>
      <a:lvl6pPr marL="457200" algn="ctr" rtl="0" fontAlgn="base">
        <a:spcBef>
          <a:spcPct val="0"/>
        </a:spcBef>
        <a:spcAft>
          <a:spcPct val="0"/>
        </a:spcAft>
        <a:defRPr sz="4400">
          <a:solidFill>
            <a:schemeClr val="tx2"/>
          </a:solidFill>
          <a:latin typeface="Arial" pitchFamily="-111" charset="0"/>
        </a:defRPr>
      </a:lvl6pPr>
      <a:lvl7pPr marL="914400" algn="ctr" rtl="0" fontAlgn="base">
        <a:spcBef>
          <a:spcPct val="0"/>
        </a:spcBef>
        <a:spcAft>
          <a:spcPct val="0"/>
        </a:spcAft>
        <a:defRPr sz="4400">
          <a:solidFill>
            <a:schemeClr val="tx2"/>
          </a:solidFill>
          <a:latin typeface="Arial" pitchFamily="-111" charset="0"/>
        </a:defRPr>
      </a:lvl7pPr>
      <a:lvl8pPr marL="1371600" algn="ctr" rtl="0" fontAlgn="base">
        <a:spcBef>
          <a:spcPct val="0"/>
        </a:spcBef>
        <a:spcAft>
          <a:spcPct val="0"/>
        </a:spcAft>
        <a:defRPr sz="4400">
          <a:solidFill>
            <a:schemeClr val="tx2"/>
          </a:solidFill>
          <a:latin typeface="Arial" pitchFamily="-111" charset="0"/>
        </a:defRPr>
      </a:lvl8pPr>
      <a:lvl9pPr marL="1828800" algn="ctr" rtl="0" fontAlgn="base">
        <a:spcBef>
          <a:spcPct val="0"/>
        </a:spcBef>
        <a:spcAft>
          <a:spcPct val="0"/>
        </a:spcAft>
        <a:defRPr sz="4400">
          <a:solidFill>
            <a:schemeClr val="tx2"/>
          </a:solidFill>
          <a:latin typeface="Arial" pitchFamily="-111"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pitchFamily="-111" charset="-128"/>
          <a:cs typeface="ＭＳ Ｐゴシック" pitchFamily="-111"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pitchFamily="-111"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pitchFamily="-111"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pitchFamily="-111"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pitchFamily="-111" charset="-128"/>
        </a:defRPr>
      </a:lvl5pPr>
      <a:lvl6pPr marL="2514600" indent="-228600" algn="l" rtl="0" fontAlgn="base">
        <a:spcBef>
          <a:spcPct val="20000"/>
        </a:spcBef>
        <a:spcAft>
          <a:spcPct val="0"/>
        </a:spcAft>
        <a:buChar char="»"/>
        <a:defRPr sz="2000">
          <a:solidFill>
            <a:schemeClr val="tx1"/>
          </a:solidFill>
          <a:latin typeface="+mn-lt"/>
          <a:ea typeface="ＭＳ Ｐゴシック" pitchFamily="-111" charset="-128"/>
        </a:defRPr>
      </a:lvl6pPr>
      <a:lvl7pPr marL="2971800" indent="-228600" algn="l" rtl="0" fontAlgn="base">
        <a:spcBef>
          <a:spcPct val="20000"/>
        </a:spcBef>
        <a:spcAft>
          <a:spcPct val="0"/>
        </a:spcAft>
        <a:buChar char="»"/>
        <a:defRPr sz="2000">
          <a:solidFill>
            <a:schemeClr val="tx1"/>
          </a:solidFill>
          <a:latin typeface="+mn-lt"/>
          <a:ea typeface="ＭＳ Ｐゴシック" pitchFamily="-111" charset="-128"/>
        </a:defRPr>
      </a:lvl7pPr>
      <a:lvl8pPr marL="3429000" indent="-228600" algn="l" rtl="0" fontAlgn="base">
        <a:spcBef>
          <a:spcPct val="20000"/>
        </a:spcBef>
        <a:spcAft>
          <a:spcPct val="0"/>
        </a:spcAft>
        <a:buChar char="»"/>
        <a:defRPr sz="2000">
          <a:solidFill>
            <a:schemeClr val="tx1"/>
          </a:solidFill>
          <a:latin typeface="+mn-lt"/>
          <a:ea typeface="ＭＳ Ｐゴシック" pitchFamily="-111" charset="-128"/>
        </a:defRPr>
      </a:lvl8pPr>
      <a:lvl9pPr marL="3886200" indent="-228600" algn="l" rtl="0" fontAlgn="base">
        <a:spcBef>
          <a:spcPct val="20000"/>
        </a:spcBef>
        <a:spcAft>
          <a:spcPct val="0"/>
        </a:spcAft>
        <a:buChar char="»"/>
        <a:defRPr sz="2000">
          <a:solidFill>
            <a:schemeClr val="tx1"/>
          </a:solidFill>
          <a:latin typeface="+mn-lt"/>
          <a:ea typeface="ＭＳ Ｐゴシック" pitchFamily="-11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p:txBody>
          <a:bodyPr/>
          <a:lstStyle/>
          <a:p>
            <a:pPr eaLnBrk="1" hangingPunct="1"/>
            <a:r>
              <a:rPr lang="en-US">
                <a:ea typeface="ＭＳ Ｐゴシック" charset="-128"/>
                <a:cs typeface="ＭＳ Ｐゴシック" charset="-128"/>
              </a:rPr>
              <a:t>L2VPN WG Meeting</a:t>
            </a:r>
          </a:p>
        </p:txBody>
      </p:sp>
      <p:sp>
        <p:nvSpPr>
          <p:cNvPr id="14339" name="Rectangle 3"/>
          <p:cNvSpPr>
            <a:spLocks noGrp="1" noChangeArrowheads="1"/>
          </p:cNvSpPr>
          <p:nvPr>
            <p:ph type="subTitle" idx="1"/>
          </p:nvPr>
        </p:nvSpPr>
        <p:spPr/>
        <p:txBody>
          <a:bodyPr/>
          <a:lstStyle/>
          <a:p>
            <a:pPr eaLnBrk="1" hangingPunct="1"/>
            <a:r>
              <a:rPr lang="en-US" dirty="0">
                <a:ea typeface="ＭＳ Ｐゴシック" charset="-128"/>
                <a:cs typeface="ＭＳ Ｐゴシック" charset="-128"/>
              </a:rPr>
              <a:t>IETF</a:t>
            </a:r>
            <a:r>
              <a:rPr lang="en-US" dirty="0" smtClean="0">
                <a:ea typeface="ＭＳ Ｐゴシック" charset="-128"/>
                <a:cs typeface="ＭＳ Ｐゴシック" charset="-128"/>
              </a:rPr>
              <a:t> 90</a:t>
            </a:r>
          </a:p>
          <a:p>
            <a:pPr eaLnBrk="1" hangingPunct="1"/>
            <a:r>
              <a:rPr lang="en-US" dirty="0" smtClean="0">
                <a:ea typeface="ＭＳ Ｐゴシック" charset="-128"/>
                <a:cs typeface="ＭＳ Ｐゴシック" charset="-128"/>
              </a:rPr>
              <a:t>Toronto, Canada</a:t>
            </a:r>
            <a:endParaRPr lang="en-US" dirty="0">
              <a:ea typeface="ＭＳ Ｐゴシック" charset="-128"/>
              <a:cs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EVPN</a:t>
            </a:r>
            <a:endParaRPr lang="en-US" dirty="0"/>
          </a:p>
        </p:txBody>
      </p:sp>
      <p:sp>
        <p:nvSpPr>
          <p:cNvPr id="3" name="Content Placeholder 2"/>
          <p:cNvSpPr>
            <a:spLocks noGrp="1"/>
          </p:cNvSpPr>
          <p:nvPr>
            <p:ph idx="1"/>
          </p:nvPr>
        </p:nvSpPr>
        <p:spPr>
          <a:xfrm>
            <a:off x="457200" y="1524000"/>
            <a:ext cx="8458200" cy="5181600"/>
          </a:xfrm>
        </p:spPr>
        <p:txBody>
          <a:bodyPr/>
          <a:lstStyle/>
          <a:p>
            <a:pPr>
              <a:spcBef>
                <a:spcPts val="600"/>
              </a:spcBef>
              <a:spcAft>
                <a:spcPts val="600"/>
              </a:spcAft>
            </a:pPr>
            <a:r>
              <a:rPr lang="en-US" sz="2800" dirty="0" smtClean="0"/>
              <a:t>Note Well &amp; WG Status (Chairs)</a:t>
            </a:r>
          </a:p>
          <a:p>
            <a:pPr>
              <a:spcBef>
                <a:spcPts val="600"/>
              </a:spcBef>
              <a:spcAft>
                <a:spcPts val="600"/>
              </a:spcAft>
            </a:pPr>
            <a:r>
              <a:rPr lang="en-US" sz="2800" dirty="0" smtClean="0"/>
              <a:t>Integrated Routing and Bridging in EVPN (Ali)</a:t>
            </a:r>
            <a:endParaRPr lang="en-US" sz="2800" dirty="0"/>
          </a:p>
          <a:p>
            <a:pPr>
              <a:spcBef>
                <a:spcPts val="600"/>
              </a:spcBef>
              <a:spcAft>
                <a:spcPts val="600"/>
              </a:spcAft>
            </a:pPr>
            <a:r>
              <a:rPr lang="en-US" sz="2800" dirty="0" smtClean="0"/>
              <a:t>VPWS Support in EVPN (Sami)</a:t>
            </a:r>
          </a:p>
          <a:p>
            <a:pPr>
              <a:spcBef>
                <a:spcPts val="600"/>
              </a:spcBef>
              <a:spcAft>
                <a:spcPts val="600"/>
              </a:spcAft>
            </a:pPr>
            <a:r>
              <a:rPr lang="en-US" sz="2800" dirty="0" smtClean="0"/>
              <a:t>VXLAN DCI using EVPN (Sami)</a:t>
            </a:r>
          </a:p>
          <a:p>
            <a:pPr>
              <a:spcBef>
                <a:spcPts val="600"/>
              </a:spcBef>
              <a:spcAft>
                <a:spcPts val="600"/>
              </a:spcAft>
            </a:pPr>
            <a:r>
              <a:rPr lang="en-US" sz="2800" dirty="0" smtClean="0"/>
              <a:t>Network Virtualization Overlay using EVPN (Ali)</a:t>
            </a:r>
          </a:p>
          <a:p>
            <a:pPr>
              <a:spcBef>
                <a:spcPts val="600"/>
              </a:spcBef>
              <a:spcAft>
                <a:spcPts val="600"/>
              </a:spcAft>
            </a:pPr>
            <a:r>
              <a:rPr lang="en-US" sz="2800" dirty="0" smtClean="0"/>
              <a:t>Usage and Applicability of EVPN (Jorge)</a:t>
            </a:r>
          </a:p>
          <a:p>
            <a:pPr>
              <a:spcBef>
                <a:spcPts val="600"/>
              </a:spcBef>
              <a:spcAft>
                <a:spcPts val="600"/>
              </a:spcAft>
            </a:pPr>
            <a:r>
              <a:rPr lang="en-US" sz="2800" dirty="0" smtClean="0"/>
              <a:t>IP </a:t>
            </a:r>
            <a:r>
              <a:rPr lang="en-US" sz="2800" dirty="0"/>
              <a:t>P</a:t>
            </a:r>
            <a:r>
              <a:rPr lang="en-US" sz="2800" dirty="0" smtClean="0"/>
              <a:t>refix Advertisement in EVPN (Jorge)</a:t>
            </a:r>
          </a:p>
          <a:p>
            <a:pPr>
              <a:spcBef>
                <a:spcPts val="600"/>
              </a:spcBef>
              <a:spcAft>
                <a:spcPts val="600"/>
              </a:spcAft>
            </a:pPr>
            <a:r>
              <a:rPr lang="en-US" sz="2800" dirty="0" smtClean="0"/>
              <a:t>Using BGP between PE and CE in EVPN (Vincent)</a:t>
            </a:r>
          </a:p>
        </p:txBody>
      </p:sp>
    </p:spTree>
    <p:extLst>
      <p:ext uri="{BB962C8B-B14F-4D97-AF65-F5344CB8AC3E}">
        <p14:creationId xmlns:p14="http://schemas.microsoft.com/office/powerpoint/2010/main" val="261969306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(including EVPN)</a:t>
            </a:r>
            <a:endParaRPr lang="en-US" dirty="0"/>
          </a:p>
        </p:txBody>
      </p:sp>
      <p:sp>
        <p:nvSpPr>
          <p:cNvPr id="3" name="Content Placeholder 2"/>
          <p:cNvSpPr>
            <a:spLocks noGrp="1"/>
          </p:cNvSpPr>
          <p:nvPr>
            <p:ph idx="1"/>
          </p:nvPr>
        </p:nvSpPr>
        <p:spPr>
          <a:xfrm>
            <a:off x="457200" y="1524000"/>
            <a:ext cx="8458200" cy="5181600"/>
          </a:xfrm>
        </p:spPr>
        <p:txBody>
          <a:bodyPr/>
          <a:lstStyle/>
          <a:p>
            <a:pPr>
              <a:spcBef>
                <a:spcPts val="600"/>
              </a:spcBef>
              <a:spcAft>
                <a:spcPts val="600"/>
              </a:spcAft>
            </a:pPr>
            <a:r>
              <a:rPr lang="en-US" sz="2800" dirty="0" smtClean="0"/>
              <a:t>Processing of Control Flags for BGP-VPLS (Ravi)</a:t>
            </a:r>
          </a:p>
          <a:p>
            <a:pPr>
              <a:spcBef>
                <a:spcPts val="600"/>
              </a:spcBef>
              <a:spcAft>
                <a:spcPts val="600"/>
              </a:spcAft>
            </a:pPr>
            <a:r>
              <a:rPr lang="en-US" sz="2800" dirty="0" smtClean="0"/>
              <a:t>Extensions to BGP-</a:t>
            </a:r>
            <a:r>
              <a:rPr lang="en-US" sz="2800" dirty="0" err="1" smtClean="0"/>
              <a:t>Signalled</a:t>
            </a:r>
            <a:r>
              <a:rPr lang="en-US" sz="2800" dirty="0" smtClean="0"/>
              <a:t> </a:t>
            </a:r>
            <a:r>
              <a:rPr lang="en-US" sz="2800" dirty="0" err="1"/>
              <a:t>P</a:t>
            </a:r>
            <a:r>
              <a:rPr lang="en-US" sz="2800" dirty="0" err="1" smtClean="0"/>
              <a:t>seudowires</a:t>
            </a:r>
            <a:r>
              <a:rPr lang="en-US" sz="2800" dirty="0" smtClean="0"/>
              <a:t> to support Flow-Aware </a:t>
            </a:r>
            <a:r>
              <a:rPr lang="en-US" sz="2800" smtClean="0"/>
              <a:t>Transport Labels </a:t>
            </a:r>
            <a:r>
              <a:rPr lang="en-US" sz="2800" dirty="0" smtClean="0"/>
              <a:t>(Sami)</a:t>
            </a:r>
          </a:p>
          <a:p>
            <a:pPr>
              <a:spcBef>
                <a:spcPts val="600"/>
              </a:spcBef>
              <a:spcAft>
                <a:spcPts val="600"/>
              </a:spcAft>
            </a:pPr>
            <a:r>
              <a:rPr lang="en-US" sz="2800" dirty="0" smtClean="0"/>
              <a:t>Inter-AS Option B between NVO3 and MPLS EVPN (</a:t>
            </a:r>
            <a:r>
              <a:rPr lang="en-US" sz="2800" dirty="0" err="1" smtClean="0"/>
              <a:t>Weiguo</a:t>
            </a:r>
            <a:r>
              <a:rPr lang="en-US" sz="2800" dirty="0" smtClean="0"/>
              <a:t>)</a:t>
            </a:r>
          </a:p>
          <a:p>
            <a:pPr>
              <a:spcBef>
                <a:spcPts val="600"/>
              </a:spcBef>
              <a:spcAft>
                <a:spcPts val="600"/>
              </a:spcAft>
            </a:pPr>
            <a:r>
              <a:rPr lang="en-US" sz="2800" dirty="0" smtClean="0"/>
              <a:t>Optimized Ingress Replication for EVPN (Jorge)</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984250" y="304800"/>
            <a:ext cx="7162800" cy="533400"/>
          </a:xfrm>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defRPr/>
            </a:pPr>
            <a:r>
              <a:rPr lang="en-US" sz="2800" b="1" dirty="0" smtClean="0"/>
              <a:t>Note Well</a:t>
            </a:r>
            <a:endParaRPr lang="en-US" dirty="0" smtClean="0"/>
          </a:p>
        </p:txBody>
      </p:sp>
      <p:sp>
        <p:nvSpPr>
          <p:cNvPr id="9219" name="Rectangle 3"/>
          <p:cNvSpPr>
            <a:spLocks noGrp="1" noChangeArrowheads="1"/>
          </p:cNvSpPr>
          <p:nvPr>
            <p:ph type="body" idx="1"/>
          </p:nvPr>
        </p:nvSpPr>
        <p:spPr>
          <a:xfrm>
            <a:off x="457200" y="838200"/>
            <a:ext cx="8159750" cy="4495800"/>
          </a:xfrm>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0" indent="0" eaLnBrk="1" hangingPunct="1">
              <a:lnSpc>
                <a:spcPct val="85000"/>
              </a:lnSpc>
              <a:spcBef>
                <a:spcPct val="5000"/>
              </a:spcBef>
              <a:spcAft>
                <a:spcPct val="5000"/>
              </a:spcAft>
              <a:buFontTx/>
              <a:buNone/>
              <a:defRPr/>
            </a:pPr>
            <a:r>
              <a:rPr lang="en-US" sz="1500" dirty="0" smtClean="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 </a:t>
            </a:r>
          </a:p>
          <a:p>
            <a:pPr marL="0" indent="0" eaLnBrk="1" hangingPunct="1">
              <a:lnSpc>
                <a:spcPct val="85000"/>
              </a:lnSpc>
              <a:spcBef>
                <a:spcPct val="5000"/>
              </a:spcBef>
              <a:spcAft>
                <a:spcPct val="5000"/>
              </a:spcAft>
              <a:buFontTx/>
              <a:buNone/>
              <a:defRPr/>
            </a:pPr>
            <a:endParaRPr lang="en-US" sz="1500" dirty="0" smtClean="0"/>
          </a:p>
          <a:p>
            <a:pPr lvl="1" eaLnBrk="1" hangingPunct="1">
              <a:spcBef>
                <a:spcPts val="0"/>
              </a:spcBef>
              <a:defRPr/>
            </a:pPr>
            <a:r>
              <a:rPr lang="en-US" sz="1500" dirty="0" smtClean="0"/>
              <a:t>The IETF plenary session</a:t>
            </a:r>
          </a:p>
          <a:p>
            <a:pPr lvl="1" eaLnBrk="1" hangingPunct="1">
              <a:spcBef>
                <a:spcPts val="0"/>
              </a:spcBef>
              <a:defRPr/>
            </a:pPr>
            <a:r>
              <a:rPr lang="en-US" sz="1500" dirty="0" smtClean="0"/>
              <a:t>The IESG, or any member thereof on behalf of the IESG</a:t>
            </a:r>
          </a:p>
          <a:p>
            <a:pPr lvl="1" eaLnBrk="1" hangingPunct="1">
              <a:spcBef>
                <a:spcPts val="0"/>
              </a:spcBef>
              <a:defRPr/>
            </a:pPr>
            <a:r>
              <a:rPr lang="en-US" sz="1500" dirty="0" smtClean="0"/>
              <a:t>Any IETF mailing list, including the IETF list itself, any working group or design team list, or any other list functioning under IETF auspices</a:t>
            </a:r>
          </a:p>
          <a:p>
            <a:pPr lvl="1" eaLnBrk="1" hangingPunct="1">
              <a:spcBef>
                <a:spcPts val="0"/>
              </a:spcBef>
              <a:defRPr/>
            </a:pPr>
            <a:r>
              <a:rPr lang="en-US" sz="1500" dirty="0" smtClean="0"/>
              <a:t>Any IETF working group or portion thereof</a:t>
            </a:r>
          </a:p>
          <a:p>
            <a:pPr lvl="1" eaLnBrk="1" hangingPunct="1">
              <a:spcBef>
                <a:spcPts val="0"/>
              </a:spcBef>
              <a:defRPr/>
            </a:pPr>
            <a:r>
              <a:rPr lang="en-US" sz="1500" dirty="0" smtClean="0"/>
              <a:t>Any Birds of a Feather (BOF) session</a:t>
            </a:r>
          </a:p>
          <a:p>
            <a:pPr lvl="1" eaLnBrk="1" hangingPunct="1">
              <a:spcBef>
                <a:spcPts val="0"/>
              </a:spcBef>
              <a:defRPr/>
            </a:pPr>
            <a:r>
              <a:rPr lang="en-US" sz="1500" dirty="0" smtClean="0"/>
              <a:t>The IAB or any member thereof on behalf of the IAB</a:t>
            </a:r>
          </a:p>
          <a:p>
            <a:pPr lvl="1" eaLnBrk="1" hangingPunct="1">
              <a:spcBef>
                <a:spcPts val="0"/>
              </a:spcBef>
              <a:defRPr/>
            </a:pPr>
            <a:r>
              <a:rPr lang="en-US" sz="1500" dirty="0" smtClean="0"/>
              <a:t>The RFC Editor or the Internet-Drafts function</a:t>
            </a:r>
          </a:p>
          <a:p>
            <a:pPr eaLnBrk="1" hangingPunct="1">
              <a:spcBef>
                <a:spcPts val="0"/>
              </a:spcBef>
              <a:defRPr/>
            </a:pPr>
            <a:endParaRPr lang="en-US" sz="1500" dirty="0" smtClean="0"/>
          </a:p>
          <a:p>
            <a:pPr marL="0" indent="0" eaLnBrk="1" hangingPunct="1">
              <a:spcBef>
                <a:spcPts val="0"/>
              </a:spcBef>
              <a:buFontTx/>
              <a:buNone/>
              <a:defRPr/>
            </a:pPr>
            <a:r>
              <a:rPr lang="en-US" sz="1500" dirty="0" smtClean="0"/>
              <a:t>All IETF Contributions are subject to the rules of RFC 5378 and RFC 3979 (updated by RFC 4879). </a:t>
            </a:r>
          </a:p>
          <a:p>
            <a:pPr marL="0" indent="0" eaLnBrk="1" hangingPunct="1">
              <a:lnSpc>
                <a:spcPct val="85000"/>
              </a:lnSpc>
              <a:spcBef>
                <a:spcPct val="5000"/>
              </a:spcBef>
              <a:spcAft>
                <a:spcPct val="5000"/>
              </a:spcAft>
              <a:buFontTx/>
              <a:buNone/>
              <a:defRPr/>
            </a:pPr>
            <a:endParaRPr lang="en-US" sz="1500" dirty="0" smtClean="0"/>
          </a:p>
          <a:p>
            <a:pPr marL="0" indent="0" eaLnBrk="1" hangingPunct="1">
              <a:lnSpc>
                <a:spcPct val="85000"/>
              </a:lnSpc>
              <a:spcBef>
                <a:spcPct val="5000"/>
              </a:spcBef>
              <a:spcAft>
                <a:spcPct val="5000"/>
              </a:spcAft>
              <a:buFontTx/>
              <a:buNone/>
              <a:defRPr/>
            </a:pPr>
            <a:r>
              <a:rPr lang="en-US" sz="1500" dirty="0" smtClean="0"/>
              <a:t>Statements made outside of an IETF session, mailing list or other function, that are clearly not intended to be input to an IETF activity, group or function, are not IETF Contributions in the context of this notice.  Please consult RFC 5378 and RFC 3979 for details. </a:t>
            </a:r>
          </a:p>
          <a:p>
            <a:pPr marL="0" indent="0" eaLnBrk="1" hangingPunct="1">
              <a:lnSpc>
                <a:spcPct val="85000"/>
              </a:lnSpc>
              <a:spcBef>
                <a:spcPct val="5000"/>
              </a:spcBef>
              <a:spcAft>
                <a:spcPct val="5000"/>
              </a:spcAft>
              <a:buFontTx/>
              <a:buNone/>
              <a:defRPr/>
            </a:pPr>
            <a:endParaRPr lang="en-US" sz="1500" dirty="0" smtClean="0"/>
          </a:p>
          <a:p>
            <a:pPr marL="0" indent="0" eaLnBrk="1" hangingPunct="1">
              <a:lnSpc>
                <a:spcPct val="85000"/>
              </a:lnSpc>
              <a:spcBef>
                <a:spcPct val="5000"/>
              </a:spcBef>
              <a:spcAft>
                <a:spcPct val="5000"/>
              </a:spcAft>
              <a:buFontTx/>
              <a:buNone/>
              <a:defRPr/>
            </a:pPr>
            <a:r>
              <a:rPr lang="en-US" sz="1500" dirty="0" smtClean="0"/>
              <a:t>A participant in any IETF activity is deemed to accept all IETF rules of process, as documented in Best Current Practices RFCs and IESG Statements. </a:t>
            </a:r>
          </a:p>
          <a:p>
            <a:pPr marL="0" indent="0" eaLnBrk="1" hangingPunct="1">
              <a:lnSpc>
                <a:spcPct val="85000"/>
              </a:lnSpc>
              <a:spcBef>
                <a:spcPct val="5000"/>
              </a:spcBef>
              <a:spcAft>
                <a:spcPct val="5000"/>
              </a:spcAft>
              <a:buFontTx/>
              <a:buNone/>
              <a:defRPr/>
            </a:pPr>
            <a:endParaRPr lang="en-US" sz="1500" dirty="0" smtClean="0"/>
          </a:p>
          <a:p>
            <a:pPr marL="0" indent="0" eaLnBrk="1" hangingPunct="1">
              <a:lnSpc>
                <a:spcPct val="85000"/>
              </a:lnSpc>
              <a:spcBef>
                <a:spcPct val="5000"/>
              </a:spcBef>
              <a:spcAft>
                <a:spcPct val="5000"/>
              </a:spcAft>
              <a:buFontTx/>
              <a:buNone/>
              <a:defRPr/>
            </a:pPr>
            <a:r>
              <a:rPr lang="en-US" sz="1500" dirty="0" smtClean="0"/>
              <a:t>A participant in any IETF activity acknowledges that written, audio and video records of meetings may be made and may be available to the public.</a:t>
            </a:r>
            <a:br>
              <a:rPr lang="en-US" sz="1500" dirty="0" smtClean="0"/>
            </a:br>
            <a:endParaRPr lang="en-US" sz="1500" dirty="0" smtClean="0"/>
          </a:p>
        </p:txBody>
      </p:sp>
    </p:spTree>
    <p:extLst>
      <p:ext uri="{BB962C8B-B14F-4D97-AF65-F5344CB8AC3E}">
        <p14:creationId xmlns:p14="http://schemas.microsoft.com/office/powerpoint/2010/main" val="2529276938"/>
      </p:ext>
    </p:extLst>
  </p:cSld>
  <p:clrMapOvr>
    <a:masterClrMapping/>
  </p:clrMapOvr>
  <mc:AlternateContent xmlns:mc="http://schemas.openxmlformats.org/markup-compatibility/2006" xmlns:p14="http://schemas.microsoft.com/office/powerpoint/2010/main">
    <mc:Choice Requires="p14">
      <p:transition spd="slow" p14:dur="2000" advTm="25000"/>
    </mc:Choice>
    <mc:Fallback xmlns="">
      <p:transition xmlns:p14="http://schemas.microsoft.com/office/powerpoint/2010/main" spd="slow" advTm="25000"/>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p:txBody>
          <a:bodyPr/>
          <a:lstStyle/>
          <a:p>
            <a:pPr eaLnBrk="1" hangingPunct="1"/>
            <a:r>
              <a:rPr lang="en-US" dirty="0" smtClean="0">
                <a:ea typeface="ＭＳ Ｐゴシック" charset="-128"/>
                <a:cs typeface="ＭＳ Ｐゴシック" charset="-128"/>
              </a:rPr>
              <a:t>WG Document Status (1)</a:t>
            </a:r>
          </a:p>
        </p:txBody>
      </p:sp>
      <p:sp>
        <p:nvSpPr>
          <p:cNvPr id="16388" name="Rectangle 3"/>
          <p:cNvSpPr>
            <a:spLocks noGrp="1" noChangeArrowheads="1"/>
          </p:cNvSpPr>
          <p:nvPr>
            <p:ph type="body" idx="1"/>
          </p:nvPr>
        </p:nvSpPr>
        <p:spPr>
          <a:xfrm>
            <a:off x="457200" y="1143000"/>
            <a:ext cx="8458200" cy="5486400"/>
          </a:xfrm>
        </p:spPr>
        <p:txBody>
          <a:bodyPr/>
          <a:lstStyle/>
          <a:p>
            <a:pPr marL="457200" lvl="1" indent="0" eaLnBrk="1" hangingPunct="1">
              <a:lnSpc>
                <a:spcPct val="90000"/>
              </a:lnSpc>
              <a:buNone/>
            </a:pPr>
            <a:endParaRPr lang="en-US" sz="2400" dirty="0" smtClean="0"/>
          </a:p>
          <a:p>
            <a:pPr eaLnBrk="1" hangingPunct="1">
              <a:lnSpc>
                <a:spcPct val="90000"/>
              </a:lnSpc>
            </a:pPr>
            <a:r>
              <a:rPr lang="en-US" sz="2800" dirty="0" smtClean="0"/>
              <a:t>New RFCs:</a:t>
            </a:r>
          </a:p>
          <a:p>
            <a:pPr lvl="1" eaLnBrk="1" hangingPunct="1">
              <a:lnSpc>
                <a:spcPct val="90000"/>
              </a:lnSpc>
            </a:pPr>
            <a:r>
              <a:rPr lang="en-US" sz="2400" dirty="0" smtClean="0"/>
              <a:t>RFC 7152 (was </a:t>
            </a:r>
            <a:r>
              <a:rPr lang="en-US" sz="2400" dirty="0" err="1" smtClean="0"/>
              <a:t>etree-reqt</a:t>
            </a:r>
            <a:r>
              <a:rPr lang="en-US" sz="2400" dirty="0" smtClean="0"/>
              <a:t>)</a:t>
            </a:r>
          </a:p>
          <a:p>
            <a:pPr lvl="1" eaLnBrk="1" hangingPunct="1">
              <a:lnSpc>
                <a:spcPct val="90000"/>
              </a:lnSpc>
            </a:pPr>
            <a:r>
              <a:rPr lang="en-US" sz="2400" dirty="0" smtClean="0"/>
              <a:t>RFC 7209 (was </a:t>
            </a:r>
            <a:r>
              <a:rPr lang="en-US" sz="2400" dirty="0" err="1" smtClean="0"/>
              <a:t>evpn-req</a:t>
            </a:r>
            <a:r>
              <a:rPr lang="en-US" sz="2400" dirty="0" smtClean="0"/>
              <a:t>)</a:t>
            </a:r>
          </a:p>
          <a:p>
            <a:pPr lvl="1" eaLnBrk="1" hangingPunct="1">
              <a:lnSpc>
                <a:spcPct val="90000"/>
              </a:lnSpc>
            </a:pPr>
            <a:r>
              <a:rPr lang="en-US" sz="2400" dirty="0" smtClean="0"/>
              <a:t>RFC 7257 (was </a:t>
            </a:r>
            <a:r>
              <a:rPr lang="en-US" sz="2400" dirty="0" err="1" smtClean="0"/>
              <a:t>vpls-mib</a:t>
            </a:r>
            <a:r>
              <a:rPr lang="en-US" sz="2400" dirty="0" smtClean="0"/>
              <a:t>)</a:t>
            </a:r>
          </a:p>
          <a:p>
            <a:pPr lvl="1" eaLnBrk="1" hangingPunct="1">
              <a:lnSpc>
                <a:spcPct val="90000"/>
              </a:lnSpc>
            </a:pPr>
            <a:r>
              <a:rPr lang="en-US" sz="2400" dirty="0" smtClean="0"/>
              <a:t>RFC 7309 (was </a:t>
            </a:r>
            <a:r>
              <a:rPr lang="en-US" sz="2400" dirty="0" err="1" smtClean="0"/>
              <a:t>vpls</a:t>
            </a:r>
            <a:r>
              <a:rPr lang="en-US" sz="2400" dirty="0" smtClean="0"/>
              <a:t>-inter-domain-redundancy)</a:t>
            </a:r>
          </a:p>
          <a:p>
            <a:pPr lvl="1" eaLnBrk="1" hangingPunct="1">
              <a:lnSpc>
                <a:spcPct val="90000"/>
              </a:lnSpc>
            </a:pPr>
            <a:endParaRPr lang="en-US" sz="2400" dirty="0"/>
          </a:p>
          <a:p>
            <a:pPr eaLnBrk="1" hangingPunct="1">
              <a:lnSpc>
                <a:spcPct val="90000"/>
              </a:lnSpc>
            </a:pPr>
            <a:r>
              <a:rPr lang="en-US" sz="2800" dirty="0" smtClean="0"/>
              <a:t>With </a:t>
            </a:r>
            <a:r>
              <a:rPr lang="en-US" sz="2800" dirty="0" smtClean="0"/>
              <a:t>IESG:</a:t>
            </a:r>
            <a:endParaRPr lang="en-US" sz="2800" dirty="0" smtClean="0"/>
          </a:p>
          <a:p>
            <a:pPr lvl="1" eaLnBrk="1" hangingPunct="1">
              <a:lnSpc>
                <a:spcPct val="90000"/>
              </a:lnSpc>
            </a:pPr>
            <a:r>
              <a:rPr lang="en-US" sz="2400" dirty="0"/>
              <a:t>d</a:t>
            </a:r>
            <a:r>
              <a:rPr lang="en-US" sz="2400" dirty="0" smtClean="0"/>
              <a:t>raft-ietf-l2vpn-etree-frwk-06 (</a:t>
            </a:r>
            <a:r>
              <a:rPr lang="en-US" sz="2400" dirty="0" smtClean="0"/>
              <a:t>“AD </a:t>
            </a:r>
            <a:r>
              <a:rPr lang="en-US" sz="2400" dirty="0" err="1" smtClean="0"/>
              <a:t>Followup</a:t>
            </a:r>
            <a:r>
              <a:rPr lang="en-US" sz="2400" dirty="0" smtClean="0"/>
              <a:t>”</a:t>
            </a:r>
            <a:r>
              <a:rPr lang="en-US" sz="2400" dirty="0" smtClean="0"/>
              <a:t>)</a:t>
            </a:r>
          </a:p>
          <a:p>
            <a:pPr lvl="1" eaLnBrk="1" hangingPunct="1">
              <a:lnSpc>
                <a:spcPct val="90000"/>
              </a:lnSpc>
            </a:pPr>
            <a:r>
              <a:rPr lang="en-US" sz="2400" dirty="0" smtClean="0"/>
              <a:t>draft-ietf-l2vpn-evpn-07 (</a:t>
            </a:r>
            <a:r>
              <a:rPr lang="en-US" sz="2400" dirty="0" smtClean="0"/>
              <a:t>“Revised </a:t>
            </a:r>
            <a:r>
              <a:rPr lang="en-US" sz="2400" dirty="0" smtClean="0"/>
              <a:t>I-D needed”)</a:t>
            </a:r>
          </a:p>
          <a:p>
            <a:pPr lvl="1" eaLnBrk="1" hangingPunct="1">
              <a:lnSpc>
                <a:spcPct val="90000"/>
              </a:lnSpc>
            </a:pPr>
            <a:r>
              <a:rPr lang="en-US" sz="2400" dirty="0" smtClean="0"/>
              <a:t>draft-ietf-l2vpn-ipls-14 (in Last Call.  Will be “historic”)</a:t>
            </a:r>
          </a:p>
          <a:p>
            <a:pPr lvl="1" eaLnBrk="1" hangingPunct="1">
              <a:lnSpc>
                <a:spcPct val="90000"/>
              </a:lnSpc>
            </a:pPr>
            <a:r>
              <a:rPr lang="en-US" sz="2400" dirty="0" smtClean="0"/>
              <a:t>draft-ietf-l2vpn-vpls-ldp-mac-opt-13 (in RFC Ed Queue)</a:t>
            </a:r>
          </a:p>
          <a:p>
            <a:pPr eaLnBrk="1" hangingPunct="1">
              <a:lnSpc>
                <a:spcPct val="90000"/>
              </a:lnSpc>
            </a:pPr>
            <a:endParaRPr lang="en-US" sz="2800"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ea typeface="ＭＳ Ｐゴシック" charset="-128"/>
                <a:cs typeface="ＭＳ Ｐゴシック" charset="-128"/>
              </a:rPr>
              <a:t>WG Document Status (2)</a:t>
            </a:r>
          </a:p>
        </p:txBody>
      </p:sp>
      <p:sp>
        <p:nvSpPr>
          <p:cNvPr id="22531" name="Content Placeholder 2"/>
          <p:cNvSpPr>
            <a:spLocks noGrp="1"/>
          </p:cNvSpPr>
          <p:nvPr>
            <p:ph idx="1"/>
          </p:nvPr>
        </p:nvSpPr>
        <p:spPr>
          <a:xfrm>
            <a:off x="304800" y="1447800"/>
            <a:ext cx="8305800" cy="5029200"/>
          </a:xfrm>
        </p:spPr>
        <p:txBody>
          <a:bodyPr/>
          <a:lstStyle/>
          <a:p>
            <a:pPr eaLnBrk="1" hangingPunct="1">
              <a:lnSpc>
                <a:spcPct val="90000"/>
              </a:lnSpc>
            </a:pPr>
            <a:r>
              <a:rPr lang="en-US" sz="2800" dirty="0" smtClean="0"/>
              <a:t>EVPN:</a:t>
            </a:r>
          </a:p>
          <a:p>
            <a:pPr lvl="1" eaLnBrk="1" hangingPunct="1">
              <a:lnSpc>
                <a:spcPct val="90000"/>
              </a:lnSpc>
            </a:pPr>
            <a:r>
              <a:rPr lang="en-US" sz="2400" dirty="0"/>
              <a:t>d</a:t>
            </a:r>
            <a:r>
              <a:rPr lang="en-US" sz="2400" dirty="0" smtClean="0"/>
              <a:t>raft-ietf-l2vpn-pbb-evpn-07 (WGLC ended today)</a:t>
            </a:r>
          </a:p>
          <a:p>
            <a:pPr lvl="1" eaLnBrk="1" hangingPunct="1">
              <a:lnSpc>
                <a:spcPct val="90000"/>
              </a:lnSpc>
            </a:pPr>
            <a:r>
              <a:rPr lang="en-US" sz="2400" dirty="0"/>
              <a:t>d</a:t>
            </a:r>
            <a:r>
              <a:rPr lang="en-US" sz="2400" dirty="0" smtClean="0"/>
              <a:t>raft-ietf-l2vpn-trill-evpn-01 (expired)</a:t>
            </a:r>
          </a:p>
          <a:p>
            <a:pPr lvl="1" eaLnBrk="1" hangingPunct="1">
              <a:lnSpc>
                <a:spcPct val="90000"/>
              </a:lnSpc>
            </a:pPr>
            <a:r>
              <a:rPr lang="en-US" sz="2400" dirty="0"/>
              <a:t>d</a:t>
            </a:r>
            <a:r>
              <a:rPr lang="en-US" sz="2400" dirty="0" smtClean="0"/>
              <a:t>raft-ietf-l2vpn-spbm-evpn-01</a:t>
            </a:r>
          </a:p>
          <a:p>
            <a:pPr eaLnBrk="1" hangingPunct="1">
              <a:lnSpc>
                <a:spcPct val="90000"/>
              </a:lnSpc>
            </a:pPr>
            <a:r>
              <a:rPr lang="en-US" sz="2800" dirty="0" smtClean="0"/>
              <a:t>VPLS Work: WGLC closed with little or no response – need to discuss action</a:t>
            </a:r>
          </a:p>
          <a:p>
            <a:pPr lvl="1" eaLnBrk="1" hangingPunct="1">
              <a:lnSpc>
                <a:spcPct val="90000"/>
              </a:lnSpc>
            </a:pPr>
            <a:r>
              <a:rPr lang="en-US" sz="2400" dirty="0"/>
              <a:t>draft-ietf-l2vpn-vpls-pe-etree-</a:t>
            </a:r>
            <a:r>
              <a:rPr lang="en-US" sz="2400" dirty="0" smtClean="0"/>
              <a:t>03 (little response)</a:t>
            </a:r>
            <a:endParaRPr lang="en-US" sz="2400" dirty="0"/>
          </a:p>
          <a:p>
            <a:pPr lvl="1" eaLnBrk="1" hangingPunct="1">
              <a:lnSpc>
                <a:spcPct val="90000"/>
              </a:lnSpc>
            </a:pPr>
            <a:r>
              <a:rPr lang="en-US" sz="2400" dirty="0"/>
              <a:t>draft-ietf-l2vpn-vpls-pim-snooping-</a:t>
            </a:r>
            <a:r>
              <a:rPr lang="en-US" sz="2400" dirty="0" smtClean="0"/>
              <a:t>06 (no response)</a:t>
            </a:r>
            <a:endParaRPr lang="en-US" sz="2800" dirty="0" smtClean="0"/>
          </a:p>
          <a:p>
            <a:pPr eaLnBrk="1" hangingPunct="1">
              <a:lnSpc>
                <a:spcPct val="90000"/>
              </a:lnSpc>
            </a:pPr>
            <a:r>
              <a:rPr lang="en-US" sz="2800" dirty="0" smtClean="0"/>
              <a:t>Expired VPLS work – to progress or drop:</a:t>
            </a:r>
          </a:p>
          <a:p>
            <a:pPr lvl="1" eaLnBrk="1" hangingPunct="1">
              <a:lnSpc>
                <a:spcPct val="90000"/>
              </a:lnSpc>
            </a:pPr>
            <a:r>
              <a:rPr lang="en-US" sz="2400" dirty="0"/>
              <a:t>d</a:t>
            </a:r>
            <a:r>
              <a:rPr lang="en-US" sz="2400" dirty="0" smtClean="0"/>
              <a:t>raft-ietf-l2vpn-ldp-vpls-broadcast-exten-08</a:t>
            </a:r>
          </a:p>
          <a:p>
            <a:pPr lvl="1" eaLnBrk="1" hangingPunct="1">
              <a:lnSpc>
                <a:spcPct val="90000"/>
              </a:lnSpc>
            </a:pPr>
            <a:r>
              <a:rPr lang="en-US" sz="2400" dirty="0" smtClean="0"/>
              <a:t>draft-ietf-l2vpn-vpls-macflush-ld-03</a:t>
            </a:r>
          </a:p>
          <a:p>
            <a:pPr lvl="1" eaLnBrk="1" hangingPunct="1">
              <a:lnSpc>
                <a:spcPct val="90000"/>
              </a:lnSpc>
            </a:pPr>
            <a:r>
              <a:rPr lang="en-US" sz="2400" dirty="0" smtClean="0"/>
              <a:t>draft-ietf-l2vpn-vpls-multihoming-06</a:t>
            </a:r>
            <a:endParaRPr lang="en-US" dirty="0" smtClean="0"/>
          </a:p>
          <a:p>
            <a:pPr eaLnBrk="1" hangingPunct="1">
              <a:lnSpc>
                <a:spcPct val="90000"/>
              </a:lnSpc>
            </a:pPr>
            <a:endParaRPr lang="en-US" sz="2400" dirty="0" smtClean="0">
              <a:ea typeface="ＭＳ Ｐゴシック" charset="-128"/>
              <a:cs typeface="ＭＳ Ｐゴシック" charset="-128"/>
            </a:endParaRPr>
          </a:p>
          <a:p>
            <a:pPr lvl="1" eaLnBrk="1" hangingPunct="1">
              <a:lnSpc>
                <a:spcPct val="80000"/>
              </a:lnSpc>
              <a:defRPr/>
            </a:pPr>
            <a:endParaRPr lang="en-US" dirty="0">
              <a:ea typeface="ＭＳ Ｐゴシック" charset="-128"/>
              <a:cs typeface="ＭＳ Ｐゴシック" charset="-128"/>
            </a:endParaRPr>
          </a:p>
          <a:p>
            <a:pPr eaLnBrk="1" hangingPunct="1">
              <a:lnSpc>
                <a:spcPct val="80000"/>
              </a:lnSpc>
              <a:defRPr/>
            </a:pPr>
            <a:endParaRPr lang="en-US" dirty="0"/>
          </a:p>
          <a:p>
            <a:pPr eaLnBrk="1" hangingPunct="1">
              <a:lnSpc>
                <a:spcPct val="80000"/>
              </a:lnSpc>
              <a:defRPr/>
            </a:pPr>
            <a:endParaRPr lang="en-US" dirty="0"/>
          </a:p>
          <a:p>
            <a:pPr lvl="1" eaLnBrk="1" hangingPunct="1">
              <a:lnSpc>
                <a:spcPct val="80000"/>
              </a:lnSpc>
              <a:defRPr/>
            </a:pPr>
            <a:endParaRPr lang="en-US" sz="2400" dirty="0"/>
          </a:p>
          <a:p>
            <a:pPr lvl="1" eaLnBrk="1" hangingPunct="1">
              <a:lnSpc>
                <a:spcPct val="90000"/>
              </a:lnSpc>
              <a:buNone/>
            </a:pPr>
            <a:endParaRPr lang="en-US" sz="2400" dirty="0"/>
          </a:p>
          <a:p>
            <a:pPr marL="1371600" lvl="3" indent="0" eaLnBrk="1" hangingPunct="1">
              <a:lnSpc>
                <a:spcPct val="80000"/>
              </a:lnSpc>
              <a:buNone/>
            </a:pPr>
            <a:endParaRPr lang="en-US" dirty="0" smtClean="0">
              <a:ea typeface="ＭＳ Ｐゴシック" charset="-128"/>
            </a:endParaRPr>
          </a:p>
          <a:p>
            <a:pPr lvl="3" eaLnBrk="1" hangingPunct="1">
              <a:lnSpc>
                <a:spcPct val="80000"/>
              </a:lnSpc>
            </a:pPr>
            <a:endParaRPr lang="en-US" dirty="0">
              <a:ea typeface="ＭＳ Ｐゴシック" charset="-128"/>
            </a:endParaRPr>
          </a:p>
          <a:p>
            <a:pPr lvl="3" eaLnBrk="1" hangingPunct="1">
              <a:lnSpc>
                <a:spcPct val="80000"/>
              </a:lnSpc>
            </a:pPr>
            <a:endParaRPr lang="en-US" dirty="0" smtClean="0">
              <a:ea typeface="ＭＳ Ｐゴシック" charset="-128"/>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ea typeface="ＭＳ Ｐゴシック" charset="-128"/>
                <a:cs typeface="ＭＳ Ｐゴシック" charset="-128"/>
              </a:rPr>
              <a:t>WG Document Status (3)</a:t>
            </a:r>
          </a:p>
        </p:txBody>
      </p:sp>
      <p:sp>
        <p:nvSpPr>
          <p:cNvPr id="22531" name="Content Placeholder 2"/>
          <p:cNvSpPr>
            <a:spLocks noGrp="1"/>
          </p:cNvSpPr>
          <p:nvPr>
            <p:ph idx="1"/>
          </p:nvPr>
        </p:nvSpPr>
        <p:spPr>
          <a:xfrm>
            <a:off x="457200" y="1600200"/>
            <a:ext cx="8305800" cy="5029200"/>
          </a:xfrm>
        </p:spPr>
        <p:txBody>
          <a:bodyPr/>
          <a:lstStyle/>
          <a:p>
            <a:pPr eaLnBrk="1" hangingPunct="1">
              <a:lnSpc>
                <a:spcPct val="80000"/>
              </a:lnSpc>
              <a:defRPr/>
            </a:pPr>
            <a:r>
              <a:rPr lang="en-US" sz="2800" dirty="0" smtClean="0">
                <a:ea typeface="ＭＳ Ｐゴシック" charset="-128"/>
                <a:cs typeface="ＭＳ Ｐゴシック" charset="-128"/>
              </a:rPr>
              <a:t>draft</a:t>
            </a:r>
            <a:r>
              <a:rPr lang="en-US" sz="2800" dirty="0">
                <a:ea typeface="ＭＳ Ｐゴシック" charset="-128"/>
                <a:cs typeface="ＭＳ Ｐゴシック" charset="-128"/>
              </a:rPr>
              <a:t>-ietf-l2vpn-mpls-tp-mac-wd-</a:t>
            </a:r>
            <a:r>
              <a:rPr lang="en-US" sz="2800" dirty="0" smtClean="0">
                <a:ea typeface="ＭＳ Ｐゴシック" charset="-128"/>
                <a:cs typeface="ＭＳ Ｐゴシック" charset="-128"/>
              </a:rPr>
              <a:t>01</a:t>
            </a:r>
          </a:p>
          <a:p>
            <a:pPr lvl="1" eaLnBrk="1" hangingPunct="1">
              <a:lnSpc>
                <a:spcPct val="80000"/>
              </a:lnSpc>
              <a:defRPr/>
            </a:pPr>
            <a:r>
              <a:rPr lang="en-US" sz="2400" dirty="0" smtClean="0">
                <a:ea typeface="ＭＳ Ｐゴシック" charset="-128"/>
                <a:cs typeface="ＭＳ Ｐゴシック" charset="-128"/>
              </a:rPr>
              <a:t>Was in PWE3 then adopted in L2VPN</a:t>
            </a:r>
          </a:p>
          <a:p>
            <a:pPr lvl="1" eaLnBrk="1" hangingPunct="1">
              <a:lnSpc>
                <a:spcPct val="80000"/>
              </a:lnSpc>
              <a:defRPr/>
            </a:pPr>
            <a:r>
              <a:rPr lang="en-US" sz="2400" dirty="0" smtClean="0">
                <a:ea typeface="ＭＳ Ｐゴシック" charset="-128"/>
                <a:cs typeface="ＭＳ Ｐゴシック" charset="-128"/>
              </a:rPr>
              <a:t>IPR call to complete today (authors </a:t>
            </a:r>
            <a:r>
              <a:rPr lang="en-US" sz="2400" smtClean="0">
                <a:ea typeface="ＭＳ Ｐゴシック" charset="-128"/>
                <a:cs typeface="ＭＳ Ｐゴシック" charset="-128"/>
              </a:rPr>
              <a:t>please respond!)</a:t>
            </a:r>
            <a:endParaRPr lang="en-US" sz="2400" dirty="0" smtClean="0">
              <a:ea typeface="ＭＳ Ｐゴシック" charset="-128"/>
              <a:cs typeface="ＭＳ Ｐゴシック" charset="-128"/>
            </a:endParaRPr>
          </a:p>
          <a:p>
            <a:pPr lvl="1" eaLnBrk="1" hangingPunct="1">
              <a:lnSpc>
                <a:spcPct val="80000"/>
              </a:lnSpc>
              <a:defRPr/>
            </a:pPr>
            <a:r>
              <a:rPr lang="en-US" sz="2400" dirty="0" smtClean="0">
                <a:ea typeface="ＭＳ Ｐゴシック" charset="-128"/>
                <a:cs typeface="ＭＳ Ｐゴシック" charset="-128"/>
              </a:rPr>
              <a:t>Is this ready for WGLC?</a:t>
            </a:r>
          </a:p>
          <a:p>
            <a:pPr lvl="1" eaLnBrk="1" hangingPunct="1">
              <a:lnSpc>
                <a:spcPct val="80000"/>
              </a:lnSpc>
              <a:defRPr/>
            </a:pPr>
            <a:endParaRPr lang="en-US" sz="2400" dirty="0">
              <a:ea typeface="ＭＳ Ｐゴシック" charset="-128"/>
              <a:cs typeface="ＭＳ Ｐゴシック" charset="-128"/>
            </a:endParaRPr>
          </a:p>
          <a:p>
            <a:pPr eaLnBrk="1" hangingPunct="1">
              <a:lnSpc>
                <a:spcPct val="80000"/>
              </a:lnSpc>
              <a:defRPr/>
            </a:pPr>
            <a:r>
              <a:rPr lang="en-US" sz="2800" dirty="0" smtClean="0">
                <a:ea typeface="ＭＳ Ｐゴシック" charset="-128"/>
                <a:cs typeface="ＭＳ Ｐゴシック" charset="-128"/>
              </a:rPr>
              <a:t>draft-ietf-l2vpn-vpms-frwk-requirements-05</a:t>
            </a:r>
          </a:p>
          <a:p>
            <a:pPr lvl="1" eaLnBrk="1" hangingPunct="1">
              <a:lnSpc>
                <a:spcPct val="80000"/>
              </a:lnSpc>
              <a:defRPr/>
            </a:pPr>
            <a:r>
              <a:rPr lang="en-US" sz="2400" dirty="0" smtClean="0">
                <a:ea typeface="ＭＳ Ｐゴシック" charset="-128"/>
                <a:cs typeface="ＭＳ Ｐゴシック" charset="-128"/>
              </a:rPr>
              <a:t>Had been blocked on P2MP PWE </a:t>
            </a:r>
            <a:r>
              <a:rPr lang="en-US" sz="2400" dirty="0" err="1" smtClean="0">
                <a:ea typeface="ＭＳ Ｐゴシック" charset="-128"/>
                <a:cs typeface="ＭＳ Ｐゴシック" charset="-128"/>
              </a:rPr>
              <a:t>reqs</a:t>
            </a:r>
            <a:r>
              <a:rPr lang="en-US" sz="2400" dirty="0" smtClean="0">
                <a:ea typeface="ＭＳ Ｐゴシック" charset="-128"/>
                <a:cs typeface="ＭＳ Ｐゴシック" charset="-128"/>
              </a:rPr>
              <a:t> (now done)</a:t>
            </a:r>
          </a:p>
          <a:p>
            <a:pPr lvl="1" eaLnBrk="1" hangingPunct="1">
              <a:lnSpc>
                <a:spcPct val="80000"/>
              </a:lnSpc>
              <a:defRPr/>
            </a:pPr>
            <a:r>
              <a:rPr lang="en-US" sz="2400" dirty="0" smtClean="0">
                <a:ea typeface="ＭＳ Ｐゴシック" charset="-128"/>
                <a:cs typeface="ＭＳ Ｐゴシック" charset="-128"/>
              </a:rPr>
              <a:t>Do we still want to progress?</a:t>
            </a:r>
          </a:p>
          <a:p>
            <a:pPr lvl="1" eaLnBrk="1" hangingPunct="1">
              <a:lnSpc>
                <a:spcPct val="80000"/>
              </a:lnSpc>
              <a:defRPr/>
            </a:pPr>
            <a:endParaRPr lang="en-US" dirty="0" smtClean="0">
              <a:ea typeface="ＭＳ Ｐゴシック" charset="-128"/>
              <a:cs typeface="ＭＳ Ｐゴシック" charset="-128"/>
            </a:endParaRPr>
          </a:p>
          <a:p>
            <a:pPr eaLnBrk="1" hangingPunct="1">
              <a:lnSpc>
                <a:spcPct val="80000"/>
              </a:lnSpc>
              <a:defRPr/>
            </a:pPr>
            <a:r>
              <a:rPr lang="en-US" sz="2800" dirty="0">
                <a:ea typeface="ＭＳ Ｐゴシック" charset="-128"/>
                <a:cs typeface="ＭＳ Ｐゴシック" charset="-128"/>
              </a:rPr>
              <a:t>d</a:t>
            </a:r>
            <a:r>
              <a:rPr lang="en-US" sz="2800" dirty="0" smtClean="0">
                <a:ea typeface="ＭＳ Ｐゴシック" charset="-128"/>
                <a:cs typeface="ＭＳ Ｐゴシック" charset="-128"/>
              </a:rPr>
              <a:t>raft-ietf-l2vpn-vpws-iw-oam-03</a:t>
            </a:r>
          </a:p>
          <a:p>
            <a:pPr lvl="1" eaLnBrk="1" hangingPunct="1">
              <a:lnSpc>
                <a:spcPct val="80000"/>
              </a:lnSpc>
              <a:defRPr/>
            </a:pPr>
            <a:r>
              <a:rPr lang="en-US" sz="2400" dirty="0" smtClean="0">
                <a:ea typeface="ＭＳ Ｐゴシック" charset="-128"/>
                <a:cs typeface="ＭＳ Ｐゴシック" charset="-128"/>
              </a:rPr>
              <a:t>Giles to shepherd after PBB EVPN</a:t>
            </a:r>
          </a:p>
          <a:p>
            <a:pPr eaLnBrk="1" hangingPunct="1">
              <a:lnSpc>
                <a:spcPct val="80000"/>
              </a:lnSpc>
              <a:defRPr/>
            </a:pPr>
            <a:endParaRPr lang="en-US" dirty="0"/>
          </a:p>
          <a:p>
            <a:pPr eaLnBrk="1" hangingPunct="1">
              <a:lnSpc>
                <a:spcPct val="80000"/>
              </a:lnSpc>
              <a:defRPr/>
            </a:pPr>
            <a:endParaRPr lang="en-US" dirty="0"/>
          </a:p>
          <a:p>
            <a:pPr lvl="1" eaLnBrk="1" hangingPunct="1">
              <a:lnSpc>
                <a:spcPct val="80000"/>
              </a:lnSpc>
              <a:defRPr/>
            </a:pPr>
            <a:endParaRPr lang="en-US" sz="2400" dirty="0"/>
          </a:p>
          <a:p>
            <a:pPr lvl="1" eaLnBrk="1" hangingPunct="1">
              <a:lnSpc>
                <a:spcPct val="90000"/>
              </a:lnSpc>
              <a:buNone/>
            </a:pPr>
            <a:endParaRPr lang="en-US" sz="2400" dirty="0"/>
          </a:p>
          <a:p>
            <a:pPr marL="1371600" lvl="3" indent="0" eaLnBrk="1" hangingPunct="1">
              <a:lnSpc>
                <a:spcPct val="80000"/>
              </a:lnSpc>
              <a:buNone/>
            </a:pPr>
            <a:endParaRPr lang="en-US" dirty="0" smtClean="0">
              <a:ea typeface="ＭＳ Ｐゴシック" charset="-128"/>
            </a:endParaRPr>
          </a:p>
          <a:p>
            <a:pPr lvl="3" eaLnBrk="1" hangingPunct="1">
              <a:lnSpc>
                <a:spcPct val="80000"/>
              </a:lnSpc>
            </a:pPr>
            <a:endParaRPr lang="en-US" dirty="0">
              <a:ea typeface="ＭＳ Ｐゴシック" charset="-128"/>
            </a:endParaRPr>
          </a:p>
          <a:p>
            <a:pPr lvl="3" eaLnBrk="1" hangingPunct="1">
              <a:lnSpc>
                <a:spcPct val="80000"/>
              </a:lnSpc>
            </a:pPr>
            <a:endParaRPr lang="en-US" dirty="0" smtClean="0">
              <a:ea typeface="ＭＳ Ｐゴシック" charset="-128"/>
            </a:endParaRPr>
          </a:p>
        </p:txBody>
      </p:sp>
    </p:spTree>
    <p:extLst>
      <p:ext uri="{BB962C8B-B14F-4D97-AF65-F5344CB8AC3E}">
        <p14:creationId xmlns:p14="http://schemas.microsoft.com/office/powerpoint/2010/main" val="333574912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17588</TotalTime>
  <Words>712</Words>
  <Application>Microsoft Macintosh PowerPoint</Application>
  <PresentationFormat>On-screen Show (4:3)</PresentationFormat>
  <Paragraphs>87</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Default Design</vt:lpstr>
      <vt:lpstr>L2VPN WG Meeting</vt:lpstr>
      <vt:lpstr>Agenda: EVPN</vt:lpstr>
      <vt:lpstr>Agenda (including EVPN)</vt:lpstr>
      <vt:lpstr>Note Well</vt:lpstr>
      <vt:lpstr>WG Document Status (1)</vt:lpstr>
      <vt:lpstr>WG Document Status (2)</vt:lpstr>
      <vt:lpstr>WG Document Status (3)</vt:lpstr>
    </vt:vector>
  </TitlesOfParts>
  <Manager/>
  <Company>Cisco Systems</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L2VPN WG Status</dc:title>
  <dc:subject/>
  <dc:creator>Giles Heron</dc:creator>
  <cp:keywords/>
  <dc:description/>
  <cp:lastModifiedBy>Giles Heron</cp:lastModifiedBy>
  <cp:revision>189</cp:revision>
  <dcterms:created xsi:type="dcterms:W3CDTF">2011-11-14T04:59:02Z</dcterms:created>
  <dcterms:modified xsi:type="dcterms:W3CDTF">2014-07-21T14:41:03Z</dcterms:modified>
  <cp:category/>
</cp:coreProperties>
</file>