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5" r:id="rId3"/>
    <p:sldId id="266" r:id="rId4"/>
    <p:sldId id="262" r:id="rId5"/>
    <p:sldId id="267" r:id="rId6"/>
    <p:sldId id="268" r:id="rId7"/>
    <p:sldId id="269" r:id="rId8"/>
    <p:sldId id="270" r:id="rId9"/>
    <p:sldId id="272" r:id="rId10"/>
    <p:sldId id="26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89" autoAdjust="0"/>
  </p:normalViewPr>
  <p:slideViewPr>
    <p:cSldViewPr>
      <p:cViewPr varScale="1">
        <p:scale>
          <a:sx n="73" d="100"/>
          <a:sy n="73" d="100"/>
        </p:scale>
        <p:origin x="-114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7/20/14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CAA0F-EA1C-2B48-B667-9C0E2C890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1798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7/20/14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C4881-0597-1B4A-8AD3-6682078E0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166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C4881-0597-1B4A-8AD3-6682078E0804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7/20/14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17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0D78295-194D-493A-AD7E-876D47054A2F}" type="datetime1">
              <a:rPr lang="en-US" smtClean="0"/>
              <a:t>7/23/2014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E61F9DF-F5A6-448C-BEDE-719FE4C806DB}" type="datetime1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11348CD0-4B01-4EAA-BF4F-6E483DFBFB9F}" type="datetime1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BBF4FD37-8AFB-4B85-8625-DF9C3995E18F}" type="datetime1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F315F8E-DC57-4A88-B9B7-52AF14B3A79F}" type="datetime1">
              <a:rPr lang="en-US" smtClean="0"/>
              <a:t>7/23/2014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063C31ED-0A4A-49FA-81B1-94E34E2E623F}" type="datetime1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FC7EBCE-3162-48C0-9587-2C32220E2D8F}" type="datetime1">
              <a:rPr lang="en-US" smtClean="0"/>
              <a:t>7/23/2014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BA159830-6707-412C-A136-3993B592CBEA}" type="datetime1">
              <a:rPr lang="en-US" smtClean="0"/>
              <a:t>7/23/2014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7F0BCDA7-1127-4D03-9ABA-36C5AD170ADB}" type="datetime1">
              <a:rPr lang="en-US" smtClean="0"/>
              <a:t>7/23/2014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C91E565-EE84-4479-9005-7DECB8CBD7CC}" type="datetime1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56707EE-1E7F-421D-8BB7-64AEF3977D7B}" type="datetime1">
              <a:rPr lang="en-US" smtClean="0"/>
              <a:t>7/23/2014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886FE0A-B161-49A7-927E-0CBF4841931C}" type="datetime1">
              <a:rPr lang="en-US" smtClean="0"/>
              <a:t>7/23/2014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draft-tissa-trill-yang-oam-00" TargetMode="External"/><Relationship Id="rId2" Type="http://schemas.openxmlformats.org/officeDocument/2006/relationships/hyperlink" Target="https://datatracker.ietf.org/doc/draft-tissa-netmod-oa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ools.ietf.org/html/draft-tissa-nvo3-yang-oam-0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YANG Model for Unified+NVO3 OAM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Tissa Senevirathne</a:t>
            </a:r>
          </a:p>
          <a:p>
            <a:r>
              <a:rPr lang="en-US" dirty="0" smtClean="0"/>
              <a:t>draft-tissa-nvo3-yang-oam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53200" y="6096000"/>
            <a:ext cx="2286000" cy="365125"/>
          </a:xfrm>
        </p:spPr>
        <p:txBody>
          <a:bodyPr/>
          <a:lstStyle/>
          <a:p>
            <a:pPr algn="r"/>
            <a:r>
              <a:rPr kumimoji="0" lang="en-US" smtClean="0"/>
              <a:t>Version 3.0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4278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85344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83880" cy="4187952"/>
          </a:xfrm>
        </p:spPr>
        <p:txBody>
          <a:bodyPr>
            <a:normAutofit/>
          </a:bodyPr>
          <a:lstStyle/>
          <a:p>
            <a:r>
              <a:rPr lang="en-US" dirty="0" smtClean="0"/>
              <a:t>High level YANG model</a:t>
            </a:r>
          </a:p>
          <a:p>
            <a:pPr lvl="1"/>
            <a:r>
              <a:rPr lang="en-US" dirty="0">
                <a:hlinkClick r:id="rId2"/>
              </a:rPr>
              <a:t>https://datatracker.ietf.org/doc/draft-tissa-netmod-oam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Technology dependent</a:t>
            </a:r>
          </a:p>
          <a:p>
            <a:pPr lvl="1"/>
            <a:r>
              <a:rPr lang="en-US" dirty="0" smtClean="0"/>
              <a:t>TRILL: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tools.ietf.org/html/draft-tissa-trill-yang-oam-00</a:t>
            </a:r>
            <a:endParaRPr lang="en-US" dirty="0" smtClean="0"/>
          </a:p>
          <a:p>
            <a:pPr lvl="1"/>
            <a:r>
              <a:rPr lang="en-US" dirty="0" smtClean="0"/>
              <a:t>NVO3: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tools.ietf.org/html/draft-tissa-nvo3-yang-oam-00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AA6E666-483C-4927-9D51-8253E4106F2F}" type="datetime1">
              <a:rPr lang="en-US" smtClean="0"/>
              <a:t>7/23/2014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4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444"/>
            <a:ext cx="8183880" cy="929640"/>
          </a:xfrm>
        </p:spPr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183880" cy="4187952"/>
          </a:xfrm>
        </p:spPr>
        <p:txBody>
          <a:bodyPr/>
          <a:lstStyle/>
          <a:p>
            <a:r>
              <a:rPr lang="en-US" dirty="0" smtClean="0"/>
              <a:t>Reviews and feedback - is the YANG model extensible ?</a:t>
            </a:r>
          </a:p>
          <a:p>
            <a:pPr lvl="1"/>
            <a:r>
              <a:rPr lang="en-US" dirty="0" smtClean="0"/>
              <a:t>Based on feedback received so far some of the technology specific nodes e.g. CCM removed from gen-</a:t>
            </a:r>
            <a:r>
              <a:rPr lang="en-US" dirty="0" err="1" smtClean="0"/>
              <a:t>oam</a:t>
            </a: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Request WG to expand charter to include related YANG models and management and OAM in </a:t>
            </a:r>
            <a:r>
              <a:rPr lang="en-US" dirty="0" smtClean="0"/>
              <a:t>general.</a:t>
            </a:r>
            <a:endParaRPr lang="en-US" dirty="0" smtClean="0"/>
          </a:p>
          <a:p>
            <a:pPr lvl="1"/>
            <a:r>
              <a:rPr lang="en-US" dirty="0" smtClean="0"/>
              <a:t>Adopt OAM YANG model as part of the WG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2F2E98F-167C-4985-B935-EB63268A834A}" type="datetime1">
              <a:rPr lang="en-US" smtClean="0"/>
              <a:t>7/23/2014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7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83880" cy="853440"/>
          </a:xfrm>
        </p:spPr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83880" cy="4187952"/>
          </a:xfrm>
        </p:spPr>
        <p:txBody>
          <a:bodyPr/>
          <a:lstStyle/>
          <a:p>
            <a:r>
              <a:rPr lang="en-US" dirty="0" smtClean="0"/>
              <a:t>Create a YANG model that provides a set of unified interfaces across various OAM technologies.</a:t>
            </a:r>
          </a:p>
          <a:p>
            <a:r>
              <a:rPr lang="en-US" dirty="0" smtClean="0"/>
              <a:t>Facilitate “nested OAM” across layers that deploys different OAM technologies.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95EFB15-79A6-49E8-B3A8-AF77ED7FD311}" type="datetime1">
              <a:rPr lang="en-US" smtClean="0"/>
              <a:t>7/23/2014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58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83880" cy="853440"/>
          </a:xfrm>
        </p:spPr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83880" cy="418795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300"/>
              </a:spcAft>
            </a:pPr>
            <a:r>
              <a:rPr lang="en-US" dirty="0" smtClean="0"/>
              <a:t>Top Level YANG Model provides the overall framework and setup the structures</a:t>
            </a:r>
          </a:p>
          <a:p>
            <a:pPr>
              <a:spcAft>
                <a:spcPts val="300"/>
              </a:spcAft>
            </a:pPr>
            <a:r>
              <a:rPr lang="en-US" dirty="0" smtClean="0"/>
              <a:t>Separate YANG model for each technology area that augments the top level model to include technology specific aspects</a:t>
            </a:r>
          </a:p>
          <a:p>
            <a:pPr lvl="1">
              <a:spcAft>
                <a:spcPts val="300"/>
              </a:spcAft>
            </a:pPr>
            <a:endParaRPr lang="en-US" dirty="0" smtClean="0"/>
          </a:p>
          <a:p>
            <a:pPr marL="0" indent="0">
              <a:spcBef>
                <a:spcPct val="0"/>
              </a:spcBef>
              <a:spcAft>
                <a:spcPts val="300"/>
              </a:spcAft>
              <a:buNone/>
            </a:pPr>
            <a:r>
              <a:rPr lang="en-US" sz="4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Application</a:t>
            </a:r>
          </a:p>
          <a:p>
            <a:pPr marL="0" indent="0">
              <a:spcAft>
                <a:spcPts val="300"/>
              </a:spcAft>
              <a:buNone/>
            </a:pPr>
            <a:endParaRPr lang="en-US" dirty="0" smtClean="0"/>
          </a:p>
          <a:p>
            <a:pPr>
              <a:spcAft>
                <a:spcPts val="300"/>
              </a:spcAft>
            </a:pPr>
            <a:r>
              <a:rPr lang="en-US" dirty="0" smtClean="0"/>
              <a:t>draft-tissa-netmod-oam-01 – presents the top level YANG model</a:t>
            </a:r>
          </a:p>
          <a:p>
            <a:pPr>
              <a:spcAft>
                <a:spcPts val="300"/>
              </a:spcAft>
            </a:pPr>
            <a:r>
              <a:rPr lang="en-US" dirty="0"/>
              <a:t>d</a:t>
            </a:r>
            <a:r>
              <a:rPr lang="en-US" dirty="0" smtClean="0"/>
              <a:t>raft-tissa-trill-yang-oam-00 and draft-tissa-nvo3-yang-oam provide extensions for TRILL and NVO3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AC8AD9E-66F0-48FE-A98F-CEB934CFBDA3}" type="datetime1">
              <a:rPr lang="en-US" smtClean="0"/>
              <a:t>7/23/2014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14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83880" cy="779350"/>
          </a:xfrm>
        </p:spPr>
        <p:txBody>
          <a:bodyPr/>
          <a:lstStyle/>
          <a:p>
            <a:r>
              <a:rPr lang="en-US" dirty="0" smtClean="0"/>
              <a:t>YANG Model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114800" y="9906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 YANG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25908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TRILL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514600" y="2579649"/>
            <a:ext cx="12192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NVO3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029200" y="2590800"/>
            <a:ext cx="1219200" cy="76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96200" y="2568498"/>
            <a:ext cx="1219200" cy="762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514600" y="3886200"/>
            <a:ext cx="12192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Sub-tech(</a:t>
            </a:r>
            <a:r>
              <a:rPr lang="en-US" dirty="0" err="1" smtClean="0"/>
              <a:t>vxlan</a:t>
            </a:r>
            <a:r>
              <a:rPr lang="en-US" dirty="0"/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620000" y="3865756"/>
            <a:ext cx="1219200" cy="762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Sub-tech (bar)</a:t>
            </a:r>
            <a:endParaRPr lang="en-US" dirty="0"/>
          </a:p>
        </p:txBody>
      </p:sp>
      <p:cxnSp>
        <p:nvCxnSpPr>
          <p:cNvPr id="13" name="Straight Connector 12"/>
          <p:cNvCxnSpPr>
            <a:stCxn id="4" idx="0"/>
          </p:cNvCxnSpPr>
          <p:nvPr/>
        </p:nvCxnSpPr>
        <p:spPr>
          <a:xfrm flipV="1">
            <a:off x="1447800" y="2209800"/>
            <a:ext cx="0" cy="3810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0"/>
          </p:cNvCxnSpPr>
          <p:nvPr/>
        </p:nvCxnSpPr>
        <p:spPr>
          <a:xfrm flipV="1">
            <a:off x="8305800" y="2209800"/>
            <a:ext cx="0" cy="358698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2209800"/>
            <a:ext cx="685800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0"/>
          </p:cNvCxnSpPr>
          <p:nvPr/>
        </p:nvCxnSpPr>
        <p:spPr>
          <a:xfrm flipV="1">
            <a:off x="3124200" y="2209800"/>
            <a:ext cx="0" cy="369849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</p:cNvCxnSpPr>
          <p:nvPr/>
        </p:nvCxnSpPr>
        <p:spPr>
          <a:xfrm flipV="1">
            <a:off x="5638800" y="2220951"/>
            <a:ext cx="0" cy="369849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2"/>
            <a:endCxn id="9" idx="0"/>
          </p:cNvCxnSpPr>
          <p:nvPr/>
        </p:nvCxnSpPr>
        <p:spPr>
          <a:xfrm>
            <a:off x="3124200" y="3341649"/>
            <a:ext cx="0" cy="544551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2"/>
          </p:cNvCxnSpPr>
          <p:nvPr/>
        </p:nvCxnSpPr>
        <p:spPr>
          <a:xfrm>
            <a:off x="8305800" y="3330498"/>
            <a:ext cx="0" cy="535258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09600" y="5334000"/>
            <a:ext cx="8077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Unified API</a:t>
            </a:r>
            <a:endParaRPr lang="en-US" dirty="0"/>
          </a:p>
        </p:txBody>
      </p:sp>
      <p:cxnSp>
        <p:nvCxnSpPr>
          <p:cNvPr id="32" name="Straight Connector 31"/>
          <p:cNvCxnSpPr>
            <a:stCxn id="3" idx="2"/>
          </p:cNvCxnSpPr>
          <p:nvPr/>
        </p:nvCxnSpPr>
        <p:spPr>
          <a:xfrm>
            <a:off x="4724400" y="1752600"/>
            <a:ext cx="0" cy="4572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4" idx="2"/>
          </p:cNvCxnSpPr>
          <p:nvPr/>
        </p:nvCxnSpPr>
        <p:spPr>
          <a:xfrm>
            <a:off x="1447800" y="3352800"/>
            <a:ext cx="0" cy="19812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</p:cNvCxnSpPr>
          <p:nvPr/>
        </p:nvCxnSpPr>
        <p:spPr>
          <a:xfrm>
            <a:off x="3124200" y="4648200"/>
            <a:ext cx="0" cy="6858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2"/>
          </p:cNvCxnSpPr>
          <p:nvPr/>
        </p:nvCxnSpPr>
        <p:spPr>
          <a:xfrm>
            <a:off x="5638800" y="3352800"/>
            <a:ext cx="0" cy="1992351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1" idx="2"/>
          </p:cNvCxnSpPr>
          <p:nvPr/>
        </p:nvCxnSpPr>
        <p:spPr>
          <a:xfrm>
            <a:off x="8229600" y="4627756"/>
            <a:ext cx="0" cy="706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928716"/>
            <a:ext cx="13716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A6529D7-1177-44AC-9DC2-16F1A0300981}" type="datetime1">
              <a:rPr lang="en-US" smtClean="0"/>
              <a:t>7/23/2014</a:t>
            </a:fld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087091" y="3886200"/>
            <a:ext cx="12192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Sub-tech (blah)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3200400" y="3598127"/>
            <a:ext cx="1143000" cy="1579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43400" y="3598127"/>
            <a:ext cx="0" cy="21187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27863" y="4648200"/>
            <a:ext cx="27709" cy="685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6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183880" cy="779350"/>
          </a:xfrm>
        </p:spPr>
        <p:txBody>
          <a:bodyPr/>
          <a:lstStyle/>
          <a:p>
            <a:r>
              <a:rPr lang="en-US" dirty="0" smtClean="0"/>
              <a:t>Flow of the Model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295400"/>
            <a:ext cx="167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MD - Level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2362200"/>
            <a:ext cx="167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2354766"/>
            <a:ext cx="167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</a:t>
            </a:r>
            <a:endParaRPr lang="en-US" dirty="0"/>
          </a:p>
        </p:txBody>
      </p:sp>
      <p:sp>
        <p:nvSpPr>
          <p:cNvPr id="6" name="Isosceles Triangle 5"/>
          <p:cNvSpPr/>
          <p:nvPr/>
        </p:nvSpPr>
        <p:spPr>
          <a:xfrm rot="10800000">
            <a:off x="4419600" y="3352800"/>
            <a:ext cx="3810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10800000">
            <a:off x="5410200" y="3352801"/>
            <a:ext cx="3810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10800000">
            <a:off x="6858000" y="3350013"/>
            <a:ext cx="3810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828800" y="1752600"/>
            <a:ext cx="0" cy="6096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6" idx="3"/>
          </p:cNvCxnSpPr>
          <p:nvPr/>
        </p:nvCxnSpPr>
        <p:spPr>
          <a:xfrm>
            <a:off x="4610100" y="2819400"/>
            <a:ext cx="0" cy="5334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14600" y="2819400"/>
            <a:ext cx="0" cy="530613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00600" y="3540513"/>
            <a:ext cx="4572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19800" y="3543301"/>
            <a:ext cx="4572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62600" y="2583366"/>
            <a:ext cx="4572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 rot="10800000">
            <a:off x="2324100" y="3358635"/>
            <a:ext cx="3810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76278" y="2362200"/>
            <a:ext cx="167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929553" y="1217341"/>
            <a:ext cx="167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MD - Level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3350013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MEP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4610100" y="3886200"/>
            <a:ext cx="0" cy="114300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610100" y="4267200"/>
            <a:ext cx="342900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604524" y="4876800"/>
            <a:ext cx="342900" cy="0"/>
          </a:xfrm>
          <a:prstGeom prst="straightConnector1">
            <a:avLst/>
          </a:prstGeom>
          <a:ln w="285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4" idx="3"/>
            <a:endCxn id="5" idx="1"/>
          </p:cNvCxnSpPr>
          <p:nvPr/>
        </p:nvCxnSpPr>
        <p:spPr>
          <a:xfrm flipV="1">
            <a:off x="2971800" y="2583366"/>
            <a:ext cx="609600" cy="7434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eft Brace 33"/>
          <p:cNvSpPr/>
          <p:nvPr/>
        </p:nvSpPr>
        <p:spPr>
          <a:xfrm>
            <a:off x="5029200" y="4114800"/>
            <a:ext cx="45719" cy="342900"/>
          </a:xfrm>
          <a:prstGeom prst="leftBrac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074919" y="4147750"/>
            <a:ext cx="1805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MD, MA, MEP </a:t>
            </a:r>
            <a:endParaRPr lang="en-US" sz="1200" dirty="0"/>
          </a:p>
        </p:txBody>
      </p:sp>
      <p:sp>
        <p:nvSpPr>
          <p:cNvPr id="37" name="Right Brace 36"/>
          <p:cNvSpPr/>
          <p:nvPr/>
        </p:nvSpPr>
        <p:spPr>
          <a:xfrm>
            <a:off x="6324600" y="4114800"/>
            <a:ext cx="152400" cy="335930"/>
          </a:xfrm>
          <a:prstGeom prst="rightBrac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>
            <a:off x="5006340" y="4705350"/>
            <a:ext cx="45719" cy="342900"/>
          </a:xfrm>
          <a:prstGeom prst="leftBrac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e 40"/>
          <p:cNvSpPr/>
          <p:nvPr/>
        </p:nvSpPr>
        <p:spPr>
          <a:xfrm>
            <a:off x="6324600" y="4693270"/>
            <a:ext cx="152400" cy="335930"/>
          </a:xfrm>
          <a:prstGeom prst="rightBrac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144056" y="4722735"/>
            <a:ext cx="1805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MD, MA, MEP </a:t>
            </a:r>
            <a:endParaRPr lang="en-US" sz="1200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3048000" y="4424749"/>
            <a:ext cx="1371600" cy="833051"/>
          </a:xfrm>
          <a:prstGeom prst="wedgeRoundRectCallout">
            <a:avLst>
              <a:gd name="adj1" fmla="val 64532"/>
              <a:gd name="adj2" fmla="val -606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/>
              <a:t>List indexed by layer offset provides MEPs of the next LAYERS below</a:t>
            </a:r>
            <a:endParaRPr lang="en-US" sz="11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A763F93-C52A-4097-BEED-D067453DE3F9}" type="datetime1">
              <a:rPr lang="en-US" smtClean="0"/>
              <a:t>7/23/2014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9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183880" cy="779350"/>
          </a:xfrm>
        </p:spPr>
        <p:txBody>
          <a:bodyPr/>
          <a:lstStyle/>
          <a:p>
            <a:r>
              <a:rPr lang="en-US" dirty="0" smtClean="0"/>
              <a:t>More details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30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module: </a:t>
            </a:r>
            <a:r>
              <a:rPr lang="en-US" sz="1100" dirty="0" err="1"/>
              <a:t>ietf-oam</a:t>
            </a:r>
            <a:endParaRPr lang="en-US" sz="1100" dirty="0"/>
          </a:p>
          <a:p>
            <a:r>
              <a:rPr lang="en-US" sz="1100" dirty="0"/>
              <a:t>      +--</a:t>
            </a:r>
            <a:r>
              <a:rPr lang="en-US" sz="1100" dirty="0" err="1"/>
              <a:t>rw</a:t>
            </a:r>
            <a:r>
              <a:rPr lang="en-US" sz="1100" dirty="0"/>
              <a:t> domains</a:t>
            </a:r>
          </a:p>
          <a:p>
            <a:r>
              <a:rPr lang="en-US" sz="1100" dirty="0"/>
              <a:t>      |  +--</a:t>
            </a:r>
            <a:r>
              <a:rPr lang="en-US" sz="1100" dirty="0" err="1"/>
              <a:t>rw</a:t>
            </a:r>
            <a:r>
              <a:rPr lang="en-US" sz="1100" dirty="0"/>
              <a:t> domain* [md-name]</a:t>
            </a:r>
          </a:p>
          <a:p>
            <a:r>
              <a:rPr lang="en-US" sz="1100" dirty="0"/>
              <a:t>      |     +--</a:t>
            </a:r>
            <a:r>
              <a:rPr lang="en-US" sz="1100" dirty="0" err="1"/>
              <a:t>rw</a:t>
            </a:r>
            <a:r>
              <a:rPr lang="en-US" sz="1100" dirty="0"/>
              <a:t> technology        </a:t>
            </a:r>
            <a:r>
              <a:rPr lang="en-US" sz="1100" dirty="0" smtClean="0"/>
              <a:t>                   </a:t>
            </a:r>
            <a:r>
              <a:rPr lang="en-US" sz="1100" dirty="0" err="1" smtClean="0"/>
              <a:t>identityref</a:t>
            </a:r>
            <a:endParaRPr lang="en-US" sz="1100" dirty="0"/>
          </a:p>
          <a:p>
            <a:r>
              <a:rPr lang="en-US" sz="1100" dirty="0"/>
              <a:t>      |     +--</a:t>
            </a:r>
            <a:r>
              <a:rPr lang="en-US" sz="1100" dirty="0" err="1"/>
              <a:t>rw</a:t>
            </a:r>
            <a:r>
              <a:rPr lang="en-US" sz="1100" dirty="0"/>
              <a:t> md-name-format   </a:t>
            </a:r>
            <a:r>
              <a:rPr lang="en-US" sz="1100" dirty="0" smtClean="0"/>
              <a:t>               </a:t>
            </a:r>
            <a:r>
              <a:rPr lang="en-US" sz="1100" dirty="0" err="1"/>
              <a:t>MD-name-format</a:t>
            </a:r>
            <a:endParaRPr lang="en-US" sz="1100" dirty="0"/>
          </a:p>
          <a:p>
            <a:r>
              <a:rPr lang="en-US" sz="1100" dirty="0"/>
              <a:t>      |     +--</a:t>
            </a:r>
            <a:r>
              <a:rPr lang="en-US" sz="1100" dirty="0" err="1"/>
              <a:t>rw</a:t>
            </a:r>
            <a:r>
              <a:rPr lang="en-US" sz="1100" dirty="0"/>
              <a:t> md-name          </a:t>
            </a:r>
            <a:r>
              <a:rPr lang="en-US" sz="1100" dirty="0" smtClean="0"/>
              <a:t>                   binary</a:t>
            </a:r>
            <a:endParaRPr lang="en-US" sz="1100" dirty="0"/>
          </a:p>
          <a:p>
            <a:r>
              <a:rPr lang="en-US" sz="1100" dirty="0"/>
              <a:t>      |     +--</a:t>
            </a:r>
            <a:r>
              <a:rPr lang="en-US" sz="1100" dirty="0" err="1"/>
              <a:t>rw</a:t>
            </a:r>
            <a:r>
              <a:rPr lang="en-US" sz="1100" dirty="0"/>
              <a:t> md-level         </a:t>
            </a:r>
            <a:r>
              <a:rPr lang="en-US" sz="1100" dirty="0" smtClean="0"/>
              <a:t>                     </a:t>
            </a:r>
            <a:r>
              <a:rPr lang="en-US" sz="1100" dirty="0"/>
              <a:t>int32</a:t>
            </a:r>
          </a:p>
          <a:p>
            <a:r>
              <a:rPr lang="en-US" sz="1100" dirty="0"/>
              <a:t>      |     +--</a:t>
            </a:r>
            <a:r>
              <a:rPr lang="en-US" sz="1100" dirty="0" err="1"/>
              <a:t>rw</a:t>
            </a:r>
            <a:r>
              <a:rPr lang="en-US" sz="1100" dirty="0"/>
              <a:t> MAs!</a:t>
            </a:r>
          </a:p>
          <a:p>
            <a:r>
              <a:rPr lang="en-US" sz="1100" dirty="0"/>
              <a:t>      |        +--</a:t>
            </a:r>
            <a:r>
              <a:rPr lang="en-US" sz="1100" dirty="0" err="1"/>
              <a:t>rw</a:t>
            </a:r>
            <a:r>
              <a:rPr lang="en-US" sz="1100" dirty="0"/>
              <a:t> MA* [ma-name]</a:t>
            </a:r>
          </a:p>
          <a:p>
            <a:r>
              <a:rPr lang="en-US" sz="1100" dirty="0"/>
              <a:t>      |           +--</a:t>
            </a:r>
            <a:r>
              <a:rPr lang="en-US" sz="1100" dirty="0" err="1"/>
              <a:t>rw</a:t>
            </a:r>
            <a:r>
              <a:rPr lang="en-US" sz="1100" dirty="0"/>
              <a:t> ma-name-format       </a:t>
            </a:r>
            <a:r>
              <a:rPr lang="en-US" sz="1100" dirty="0" smtClean="0"/>
              <a:t>     </a:t>
            </a:r>
            <a:r>
              <a:rPr lang="en-US" sz="1100" dirty="0" err="1"/>
              <a:t>MA-name-format</a:t>
            </a:r>
            <a:endParaRPr lang="en-US" sz="1100" dirty="0"/>
          </a:p>
          <a:p>
            <a:r>
              <a:rPr lang="en-US" sz="1100" dirty="0"/>
              <a:t>      |           +--</a:t>
            </a:r>
            <a:r>
              <a:rPr lang="en-US" sz="1100" dirty="0" err="1"/>
              <a:t>rw</a:t>
            </a:r>
            <a:r>
              <a:rPr lang="en-US" sz="1100" dirty="0"/>
              <a:t> ma-name               </a:t>
            </a:r>
            <a:r>
              <a:rPr lang="en-US" sz="1100" dirty="0" smtClean="0"/>
              <a:t>        binary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    .</a:t>
            </a:r>
          </a:p>
          <a:p>
            <a:r>
              <a:rPr lang="en-US" sz="1100" dirty="0"/>
              <a:t>      .</a:t>
            </a:r>
          </a:p>
          <a:p>
            <a:endParaRPr lang="en-US" sz="1100" dirty="0"/>
          </a:p>
          <a:p>
            <a:r>
              <a:rPr lang="en-US" sz="1100" dirty="0"/>
              <a:t>                  +--</a:t>
            </a:r>
            <a:r>
              <a:rPr lang="en-US" sz="1100" dirty="0" err="1"/>
              <a:t>rw</a:t>
            </a:r>
            <a:r>
              <a:rPr lang="en-US" sz="1100" dirty="0"/>
              <a:t> MEP* [</a:t>
            </a:r>
            <a:r>
              <a:rPr lang="en-US" sz="1100" dirty="0" err="1"/>
              <a:t>mep</a:t>
            </a:r>
            <a:r>
              <a:rPr lang="en-US" sz="1100" dirty="0"/>
              <a:t>-id]</a:t>
            </a:r>
          </a:p>
          <a:p>
            <a:r>
              <a:rPr lang="en-US" sz="1100" dirty="0"/>
              <a:t>                  |  +--</a:t>
            </a:r>
            <a:r>
              <a:rPr lang="en-US" sz="1100" dirty="0" err="1"/>
              <a:t>rw</a:t>
            </a:r>
            <a:r>
              <a:rPr lang="en-US" sz="1100" dirty="0"/>
              <a:t> </a:t>
            </a:r>
            <a:r>
              <a:rPr lang="en-US" sz="1100" dirty="0" err="1"/>
              <a:t>mep</a:t>
            </a:r>
            <a:r>
              <a:rPr lang="en-US" sz="1100" dirty="0"/>
              <a:t>-id           </a:t>
            </a:r>
            <a:r>
              <a:rPr lang="en-US" sz="1100" dirty="0" smtClean="0"/>
              <a:t>            MEP-id</a:t>
            </a:r>
            <a:endParaRPr lang="en-US" sz="1100" dirty="0"/>
          </a:p>
          <a:p>
            <a:r>
              <a:rPr lang="en-US" sz="1100" dirty="0"/>
              <a:t>                  |  +--</a:t>
            </a:r>
            <a:r>
              <a:rPr lang="en-US" sz="1100" dirty="0" err="1"/>
              <a:t>rw</a:t>
            </a:r>
            <a:r>
              <a:rPr lang="en-US" sz="1100" dirty="0"/>
              <a:t> </a:t>
            </a:r>
            <a:r>
              <a:rPr lang="en-US" sz="1100" dirty="0" err="1"/>
              <a:t>mep</a:t>
            </a:r>
            <a:r>
              <a:rPr lang="en-US" sz="1100" dirty="0"/>
              <a:t>-name?        </a:t>
            </a:r>
            <a:r>
              <a:rPr lang="en-US" sz="1100" dirty="0" smtClean="0"/>
              <a:t>        string</a:t>
            </a:r>
            <a:endParaRPr lang="en-US" sz="1100" dirty="0"/>
          </a:p>
          <a:p>
            <a:r>
              <a:rPr lang="en-US" sz="1100" dirty="0"/>
              <a:t>                  |  +--</a:t>
            </a:r>
            <a:r>
              <a:rPr lang="en-US" sz="1100" dirty="0" err="1"/>
              <a:t>rw</a:t>
            </a:r>
            <a:r>
              <a:rPr lang="en-US" sz="1100" dirty="0"/>
              <a:t> </a:t>
            </a:r>
            <a:r>
              <a:rPr lang="en-US" sz="1100" dirty="0" err="1"/>
              <a:t>mep</a:t>
            </a:r>
            <a:r>
              <a:rPr lang="en-US" sz="1100" dirty="0"/>
              <a:t>-direction    </a:t>
            </a:r>
            <a:r>
              <a:rPr lang="en-US" sz="1100" dirty="0" smtClean="0"/>
              <a:t>         MEP-direction</a:t>
            </a:r>
            <a:endParaRPr lang="en-US" sz="1100" dirty="0"/>
          </a:p>
          <a:p>
            <a:r>
              <a:rPr lang="en-US" sz="1100" dirty="0"/>
              <a:t>                  </a:t>
            </a:r>
            <a:r>
              <a:rPr lang="en-US" sz="1100" dirty="0" smtClean="0"/>
              <a:t>|  </a:t>
            </a:r>
            <a:r>
              <a:rPr lang="en-US" sz="1100" dirty="0"/>
              <a:t>+--</a:t>
            </a:r>
            <a:r>
              <a:rPr lang="en-US" sz="1100" dirty="0" err="1"/>
              <a:t>rw</a:t>
            </a:r>
            <a:r>
              <a:rPr lang="en-US" sz="1100" dirty="0"/>
              <a:t> (</a:t>
            </a:r>
            <a:r>
              <a:rPr lang="en-US" sz="1100" dirty="0" err="1"/>
              <a:t>mep</a:t>
            </a:r>
            <a:r>
              <a:rPr lang="en-US" sz="1100" dirty="0"/>
              <a:t>-address)?</a:t>
            </a:r>
          </a:p>
          <a:p>
            <a:r>
              <a:rPr lang="en-US" sz="1100" dirty="0"/>
              <a:t>                  |  |  +--:(mac-address)</a:t>
            </a:r>
          </a:p>
          <a:p>
            <a:r>
              <a:rPr lang="en-US" sz="1100" dirty="0"/>
              <a:t>                  |  |  |  +--</a:t>
            </a:r>
            <a:r>
              <a:rPr lang="en-US" sz="1100" dirty="0" err="1"/>
              <a:t>rw</a:t>
            </a:r>
            <a:r>
              <a:rPr lang="en-US" sz="1100" dirty="0"/>
              <a:t> mac-address?     </a:t>
            </a:r>
            <a:r>
              <a:rPr lang="en-US" sz="1100" dirty="0" smtClean="0"/>
              <a:t> </a:t>
            </a:r>
            <a:r>
              <a:rPr lang="en-US" sz="1100" dirty="0" err="1" smtClean="0"/>
              <a:t>yang:mac-address</a:t>
            </a:r>
            <a:endParaRPr lang="en-US" sz="1100" dirty="0"/>
          </a:p>
          <a:p>
            <a:r>
              <a:rPr lang="en-US" sz="1100" dirty="0"/>
              <a:t>                  |  |  +--:(ipv4-address)</a:t>
            </a:r>
          </a:p>
          <a:p>
            <a:r>
              <a:rPr lang="en-US" sz="1100" dirty="0"/>
              <a:t>                  |  |  |  +--</a:t>
            </a:r>
            <a:r>
              <a:rPr lang="en-US" sz="1100" dirty="0" err="1"/>
              <a:t>rw</a:t>
            </a:r>
            <a:r>
              <a:rPr lang="en-US" sz="1100" dirty="0"/>
              <a:t> ipv4-address?    </a:t>
            </a:r>
            <a:r>
              <a:rPr lang="en-US" sz="1100" dirty="0" smtClean="0"/>
              <a:t>  inet:ipv4-address</a:t>
            </a:r>
            <a:endParaRPr lang="en-US" sz="1100" dirty="0"/>
          </a:p>
          <a:p>
            <a:r>
              <a:rPr lang="en-US" sz="1100" dirty="0"/>
              <a:t>                  |  |  +--:(ipv6-address)</a:t>
            </a:r>
          </a:p>
          <a:p>
            <a:r>
              <a:rPr lang="en-US" sz="1100" dirty="0"/>
              <a:t>                  |  |     +--</a:t>
            </a:r>
            <a:r>
              <a:rPr lang="en-US" sz="1100" dirty="0" err="1"/>
              <a:t>rw</a:t>
            </a:r>
            <a:r>
              <a:rPr lang="en-US" sz="1100" dirty="0"/>
              <a:t> ipv6-address?   </a:t>
            </a:r>
            <a:r>
              <a:rPr lang="en-US" sz="1100" dirty="0" smtClean="0"/>
              <a:t>    </a:t>
            </a:r>
            <a:r>
              <a:rPr lang="en-US" sz="1100" dirty="0"/>
              <a:t>inet:ipv6-address</a:t>
            </a:r>
          </a:p>
          <a:p>
            <a:r>
              <a:rPr lang="en-US" sz="1100" dirty="0"/>
              <a:t>                  |  +--</a:t>
            </a:r>
            <a:r>
              <a:rPr lang="en-US" sz="1100" dirty="0" err="1"/>
              <a:t>rw</a:t>
            </a:r>
            <a:r>
              <a:rPr lang="en-US" sz="1100" dirty="0"/>
              <a:t> (context-id)?</a:t>
            </a:r>
          </a:p>
          <a:p>
            <a:r>
              <a:rPr lang="en-US" sz="1100" dirty="0"/>
              <a:t>                  |  |  +--:(context-null</a:t>
            </a:r>
            <a:r>
              <a:rPr lang="en-US" sz="1100" dirty="0" smtClean="0"/>
              <a:t>)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                        +--:(</a:t>
            </a:r>
            <a:r>
              <a:rPr lang="en-US" sz="1100" dirty="0"/>
              <a:t>context-id-nvo3)</a:t>
            </a:r>
          </a:p>
          <a:p>
            <a:r>
              <a:rPr lang="en-US" sz="1100" dirty="0"/>
              <a:t>        </a:t>
            </a:r>
            <a:r>
              <a:rPr lang="en-US" sz="1100" dirty="0" smtClean="0"/>
              <a:t>                      </a:t>
            </a:r>
            <a:r>
              <a:rPr lang="en-US" sz="1100" dirty="0"/>
              <a:t>+--</a:t>
            </a:r>
            <a:r>
              <a:rPr lang="en-US" sz="1100" dirty="0" err="1"/>
              <a:t>rw</a:t>
            </a:r>
            <a:r>
              <a:rPr lang="en-US" sz="1100" dirty="0"/>
              <a:t> </a:t>
            </a:r>
            <a:r>
              <a:rPr lang="en-US" sz="1100" dirty="0" err="1"/>
              <a:t>vni</a:t>
            </a:r>
            <a:r>
              <a:rPr lang="en-US" sz="1100" dirty="0"/>
              <a:t>?   </a:t>
            </a:r>
            <a:r>
              <a:rPr lang="en-US" sz="1100" dirty="0" err="1"/>
              <a:t>vni</a:t>
            </a: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7CE2162-E0F2-45F1-A176-A108D256EBBC}" type="datetime1">
              <a:rPr lang="en-US" smtClean="0"/>
              <a:t>7/23/2014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2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3880" cy="624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Application to NVO3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83880" cy="3505200"/>
          </a:xfrm>
        </p:spPr>
        <p:txBody>
          <a:bodyPr/>
          <a:lstStyle/>
          <a:p>
            <a:r>
              <a:rPr lang="en-US" dirty="0" smtClean="0"/>
              <a:t>We augment the nodes with NVO3 specifics</a:t>
            </a:r>
          </a:p>
          <a:p>
            <a:pPr lvl="1"/>
            <a:r>
              <a:rPr lang="en-US" dirty="0" smtClean="0"/>
              <a:t>Flow-entropy , MEP addressing, context-id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1C60ABA-1233-4E9A-B58B-2656C8AAE4CA}" type="datetime1">
              <a:rPr lang="en-US" smtClean="0"/>
              <a:t>7/23/2014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6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183880" cy="703150"/>
          </a:xfrm>
        </p:spPr>
        <p:txBody>
          <a:bodyPr/>
          <a:lstStyle/>
          <a:p>
            <a:r>
              <a:rPr lang="en-US" dirty="0" smtClean="0"/>
              <a:t>Application to NVO3 continued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438400"/>
            <a:ext cx="8077200" cy="2438400"/>
          </a:xfrm>
          <a:prstGeom prst="rect">
            <a:avLst/>
          </a:prstGeom>
          <a:noFill/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sz="1200" dirty="0"/>
              <a:t>augment "/</a:t>
            </a:r>
            <a:r>
              <a:rPr lang="en-US" sz="1200" dirty="0" err="1"/>
              <a:t>goam:domains</a:t>
            </a:r>
            <a:r>
              <a:rPr lang="en-US" sz="1200" dirty="0"/>
              <a:t>/</a:t>
            </a:r>
            <a:r>
              <a:rPr lang="en-US" sz="1200" dirty="0" err="1"/>
              <a:t>goam:domain</a:t>
            </a:r>
            <a:r>
              <a:rPr lang="en-US" sz="1200" dirty="0"/>
              <a:t>/</a:t>
            </a:r>
            <a:r>
              <a:rPr lang="en-US" sz="1200" dirty="0" err="1"/>
              <a:t>goam:MAs</a:t>
            </a:r>
            <a:r>
              <a:rPr lang="en-US" sz="1200" dirty="0"/>
              <a:t>/</a:t>
            </a:r>
            <a:r>
              <a:rPr lang="en-US" sz="1200" dirty="0" err="1"/>
              <a:t>goam:MA</a:t>
            </a:r>
            <a:r>
              <a:rPr lang="en-US" sz="1200" dirty="0"/>
              <a:t>/</a:t>
            </a:r>
            <a:r>
              <a:rPr lang="en-US" sz="1200" dirty="0" err="1"/>
              <a:t>goam:flow</a:t>
            </a:r>
            <a:r>
              <a:rPr lang="en-US" sz="1200" dirty="0"/>
              <a:t>-</a:t>
            </a:r>
          </a:p>
          <a:p>
            <a:r>
              <a:rPr lang="en-US" sz="1200" dirty="0"/>
              <a:t>   entropy" {</a:t>
            </a:r>
          </a:p>
          <a:p>
            <a:r>
              <a:rPr lang="en-US" sz="1200" dirty="0"/>
              <a:t>       case flow-entropy-</a:t>
            </a:r>
            <a:r>
              <a:rPr lang="en-US" sz="1200" dirty="0" err="1"/>
              <a:t>vxlan</a:t>
            </a:r>
            <a:r>
              <a:rPr lang="en-US" sz="1200" dirty="0"/>
              <a:t> {</a:t>
            </a:r>
          </a:p>
          <a:p>
            <a:r>
              <a:rPr lang="en-US" sz="1200" dirty="0"/>
              <a:t>         leaf flags-</a:t>
            </a:r>
            <a:r>
              <a:rPr lang="en-US" sz="1200" dirty="0" err="1"/>
              <a:t>vxlan</a:t>
            </a:r>
            <a:r>
              <a:rPr lang="en-US" sz="1200" dirty="0"/>
              <a:t> </a:t>
            </a:r>
            <a:r>
              <a:rPr lang="en-US" sz="1200" dirty="0" smtClean="0"/>
              <a:t>{</a:t>
            </a:r>
          </a:p>
          <a:p>
            <a:r>
              <a:rPr lang="en-US" sz="1200" dirty="0" smtClean="0"/>
              <a:t>           when </a:t>
            </a:r>
            <a:r>
              <a:rPr lang="en-US" sz="1200" dirty="0"/>
              <a:t>"/</a:t>
            </a:r>
            <a:r>
              <a:rPr lang="en-US" sz="1200" dirty="0" err="1" smtClean="0"/>
              <a:t>goam:domains</a:t>
            </a:r>
            <a:r>
              <a:rPr lang="en-US" sz="1200" dirty="0" smtClean="0"/>
              <a:t>/</a:t>
            </a:r>
            <a:r>
              <a:rPr lang="en-US" sz="1200" dirty="0" err="1" smtClean="0"/>
              <a:t>goam:domain</a:t>
            </a:r>
            <a:r>
              <a:rPr lang="en-US" sz="1200" dirty="0" smtClean="0"/>
              <a:t>/</a:t>
            </a:r>
            <a:r>
              <a:rPr lang="en-US" sz="1200" dirty="0" err="1" smtClean="0"/>
              <a:t>goam:technology-sub-type</a:t>
            </a:r>
            <a:r>
              <a:rPr lang="en-US" sz="1200" dirty="0" smtClean="0"/>
              <a:t>=‘</a:t>
            </a:r>
            <a:r>
              <a:rPr lang="en-US" sz="1200" dirty="0" err="1" smtClean="0"/>
              <a:t>vxlan</a:t>
            </a:r>
            <a:r>
              <a:rPr lang="en-US" sz="1200" dirty="0" smtClean="0"/>
              <a:t>'";</a:t>
            </a:r>
            <a:endParaRPr lang="en-US" sz="1200" dirty="0"/>
          </a:p>
          <a:p>
            <a:r>
              <a:rPr lang="en-US" sz="1200" dirty="0"/>
              <a:t>           type flags-</a:t>
            </a:r>
            <a:r>
              <a:rPr lang="en-US" sz="1200" dirty="0" err="1"/>
              <a:t>vxlan</a:t>
            </a:r>
            <a:r>
              <a:rPr lang="en-US" sz="1200" dirty="0"/>
              <a:t>;</a:t>
            </a:r>
          </a:p>
          <a:p>
            <a:r>
              <a:rPr lang="en-US" sz="1200" dirty="0"/>
              <a:t>         }</a:t>
            </a:r>
          </a:p>
          <a:p>
            <a:r>
              <a:rPr lang="en-US" sz="1200" dirty="0"/>
              <a:t>         leaf flow-entropy-</a:t>
            </a:r>
            <a:r>
              <a:rPr lang="en-US" sz="1200" dirty="0" err="1"/>
              <a:t>vxlan</a:t>
            </a:r>
            <a:r>
              <a:rPr lang="en-US" sz="1200" dirty="0"/>
              <a:t> </a:t>
            </a:r>
            <a:r>
              <a:rPr lang="en-US" sz="1200" dirty="0" smtClean="0"/>
              <a:t>{</a:t>
            </a:r>
          </a:p>
          <a:p>
            <a:r>
              <a:rPr lang="en-US" sz="1200" dirty="0" smtClean="0"/>
              <a:t>           when </a:t>
            </a:r>
            <a:r>
              <a:rPr lang="en-US" sz="1200" dirty="0"/>
              <a:t>"/</a:t>
            </a:r>
            <a:r>
              <a:rPr lang="en-US" sz="1200" dirty="0" err="1" smtClean="0"/>
              <a:t>goam:domains</a:t>
            </a:r>
            <a:r>
              <a:rPr lang="en-US" sz="1200" dirty="0" smtClean="0"/>
              <a:t>/</a:t>
            </a:r>
            <a:r>
              <a:rPr lang="en-US" sz="1200" dirty="0" err="1" smtClean="0"/>
              <a:t>goam:domain</a:t>
            </a:r>
            <a:r>
              <a:rPr lang="en-US" sz="1200" dirty="0" smtClean="0"/>
              <a:t>/</a:t>
            </a:r>
            <a:r>
              <a:rPr lang="en-US" sz="1200" dirty="0" err="1" smtClean="0"/>
              <a:t>goam:technology-sub-type</a:t>
            </a:r>
            <a:r>
              <a:rPr lang="en-US" sz="1200" dirty="0" smtClean="0"/>
              <a:t>=‘</a:t>
            </a:r>
            <a:r>
              <a:rPr lang="en-US" sz="1200" dirty="0" err="1" smtClean="0"/>
              <a:t>vxlan</a:t>
            </a:r>
            <a:r>
              <a:rPr lang="en-US" sz="1200" dirty="0" smtClean="0"/>
              <a:t>'";</a:t>
            </a:r>
            <a:endParaRPr lang="en-US" sz="1200" dirty="0"/>
          </a:p>
          <a:p>
            <a:r>
              <a:rPr lang="en-US" sz="1200" dirty="0"/>
              <a:t>           type flow-entropy-</a:t>
            </a:r>
            <a:r>
              <a:rPr lang="en-US" sz="1200" dirty="0" err="1"/>
              <a:t>vxlan</a:t>
            </a:r>
            <a:r>
              <a:rPr lang="en-US" sz="1200" dirty="0"/>
              <a:t>;</a:t>
            </a:r>
          </a:p>
          <a:p>
            <a:r>
              <a:rPr lang="en-US" sz="1200" dirty="0"/>
              <a:t>         }</a:t>
            </a:r>
          </a:p>
          <a:p>
            <a:r>
              <a:rPr lang="en-US" sz="1200" dirty="0"/>
              <a:t>       }</a:t>
            </a:r>
          </a:p>
          <a:p>
            <a:r>
              <a:rPr lang="en-US" sz="1200" dirty="0"/>
              <a:t> 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502" y="990600"/>
            <a:ext cx="4876800" cy="1143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 dirty="0"/>
              <a:t>identity </a:t>
            </a:r>
            <a:r>
              <a:rPr lang="en-US" sz="1400" dirty="0" smtClean="0"/>
              <a:t>nvo3 </a:t>
            </a:r>
            <a:r>
              <a:rPr lang="en-US" sz="1400" dirty="0"/>
              <a:t>{ </a:t>
            </a:r>
            <a:endParaRPr lang="en-US" sz="1400" dirty="0" smtClean="0"/>
          </a:p>
          <a:p>
            <a:r>
              <a:rPr lang="en-US" sz="1400" dirty="0" smtClean="0"/>
              <a:t>      base  </a:t>
            </a:r>
            <a:r>
              <a:rPr lang="en-US" sz="1400" dirty="0" err="1" smtClean="0"/>
              <a:t>goam:technology-types</a:t>
            </a:r>
            <a:r>
              <a:rPr lang="en-US" sz="1400" dirty="0"/>
              <a:t>; </a:t>
            </a:r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description “nvo3 </a:t>
            </a:r>
            <a:r>
              <a:rPr lang="en-US" sz="1400" dirty="0"/>
              <a:t>type</a:t>
            </a:r>
            <a:r>
              <a:rPr lang="en-US" sz="1400" dirty="0" smtClean="0"/>
              <a:t>";</a:t>
            </a:r>
          </a:p>
          <a:p>
            <a:r>
              <a:rPr lang="en-US" sz="1400" dirty="0" smtClean="0"/>
              <a:t> 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2184" y="5029200"/>
            <a:ext cx="7924800" cy="1828800"/>
          </a:xfrm>
          <a:prstGeom prst="rect">
            <a:avLst/>
          </a:prstGeom>
          <a:noFill/>
          <a:ln w="2222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sz="1200" dirty="0"/>
              <a:t>augment "/</a:t>
            </a:r>
            <a:r>
              <a:rPr lang="en-US" sz="1200" dirty="0" err="1"/>
              <a:t>goam:domains</a:t>
            </a:r>
            <a:r>
              <a:rPr lang="en-US" sz="1200" dirty="0"/>
              <a:t>/</a:t>
            </a:r>
            <a:r>
              <a:rPr lang="en-US" sz="1200" dirty="0" err="1"/>
              <a:t>goam:domain</a:t>
            </a:r>
            <a:r>
              <a:rPr lang="en-US" sz="1200" dirty="0"/>
              <a:t>/</a:t>
            </a:r>
            <a:r>
              <a:rPr lang="en-US" sz="1200" dirty="0" err="1"/>
              <a:t>goam:MAs</a:t>
            </a:r>
            <a:r>
              <a:rPr lang="en-US" sz="1200" dirty="0"/>
              <a:t>/</a:t>
            </a:r>
            <a:r>
              <a:rPr lang="en-US" sz="1200" dirty="0" err="1"/>
              <a:t>goam:MA</a:t>
            </a:r>
            <a:r>
              <a:rPr lang="en-US" sz="1200" dirty="0"/>
              <a:t>/</a:t>
            </a:r>
            <a:r>
              <a:rPr lang="en-US" sz="1200" dirty="0" err="1"/>
              <a:t>goam:context-id</a:t>
            </a:r>
            <a:r>
              <a:rPr lang="en-US" sz="1200" dirty="0"/>
              <a:t>"</a:t>
            </a:r>
          </a:p>
          <a:p>
            <a:r>
              <a:rPr lang="en-US" sz="1200" dirty="0"/>
              <a:t>      {</a:t>
            </a:r>
          </a:p>
          <a:p>
            <a:r>
              <a:rPr lang="en-US" sz="1200" dirty="0"/>
              <a:t>         case context-id-nvo3 {</a:t>
            </a:r>
          </a:p>
          <a:p>
            <a:r>
              <a:rPr lang="en-US" sz="1200" dirty="0"/>
              <a:t>           leaf </a:t>
            </a:r>
            <a:r>
              <a:rPr lang="en-US" sz="1200" dirty="0" err="1"/>
              <a:t>vni</a:t>
            </a:r>
            <a:r>
              <a:rPr lang="en-US" sz="1200" dirty="0"/>
              <a:t> </a:t>
            </a:r>
            <a:r>
              <a:rPr lang="en-US" sz="1200" dirty="0" smtClean="0"/>
              <a:t>{</a:t>
            </a:r>
          </a:p>
          <a:p>
            <a:r>
              <a:rPr lang="en-US" sz="1200" dirty="0" smtClean="0"/>
              <a:t>             when </a:t>
            </a:r>
            <a:r>
              <a:rPr lang="en-US" sz="1200" dirty="0"/>
              <a:t>"/</a:t>
            </a:r>
            <a:r>
              <a:rPr lang="en-US" sz="1200" dirty="0" err="1" smtClean="0"/>
              <a:t>goam:domains</a:t>
            </a:r>
            <a:r>
              <a:rPr lang="en-US" sz="1200" dirty="0" smtClean="0"/>
              <a:t>/</a:t>
            </a:r>
            <a:r>
              <a:rPr lang="en-US" sz="1200" dirty="0" err="1" smtClean="0"/>
              <a:t>goam:domain</a:t>
            </a:r>
            <a:r>
              <a:rPr lang="en-US" sz="1200" dirty="0" smtClean="0"/>
              <a:t>/</a:t>
            </a:r>
            <a:r>
              <a:rPr lang="en-US" sz="1200" dirty="0" err="1" smtClean="0"/>
              <a:t>goam:technology-type</a:t>
            </a:r>
            <a:r>
              <a:rPr lang="en-US" sz="1200" dirty="0" smtClean="0"/>
              <a:t>=‘nvo3'";</a:t>
            </a:r>
            <a:endParaRPr lang="en-US" sz="1200" dirty="0"/>
          </a:p>
          <a:p>
            <a:r>
              <a:rPr lang="en-US" sz="1200" dirty="0"/>
              <a:t>             type </a:t>
            </a:r>
            <a:r>
              <a:rPr lang="en-US" sz="1200" dirty="0" err="1"/>
              <a:t>vni</a:t>
            </a:r>
            <a:r>
              <a:rPr lang="en-US" sz="1200" dirty="0"/>
              <a:t>;</a:t>
            </a:r>
          </a:p>
          <a:p>
            <a:r>
              <a:rPr lang="en-US" sz="1200" dirty="0"/>
              <a:t>           }</a:t>
            </a:r>
          </a:p>
          <a:p>
            <a:r>
              <a:rPr lang="en-US" sz="1200" dirty="0"/>
              <a:t>         }</a:t>
            </a:r>
          </a:p>
          <a:p>
            <a:r>
              <a:rPr lang="en-US" sz="1200" dirty="0"/>
              <a:t>      }</a:t>
            </a:r>
          </a:p>
        </p:txBody>
      </p:sp>
      <p:sp>
        <p:nvSpPr>
          <p:cNvPr id="7" name="Arc 6"/>
          <p:cNvSpPr/>
          <p:nvPr/>
        </p:nvSpPr>
        <p:spPr>
          <a:xfrm>
            <a:off x="3810000" y="1447800"/>
            <a:ext cx="1905000" cy="3581400"/>
          </a:xfrm>
          <a:prstGeom prst="arc">
            <a:avLst>
              <a:gd name="adj1" fmla="val 16200000"/>
              <a:gd name="adj2" fmla="val 21291808"/>
            </a:avLst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>
            <a:off x="-457200" y="1857531"/>
            <a:ext cx="4778298" cy="6248400"/>
          </a:xfrm>
          <a:prstGeom prst="arc">
            <a:avLst>
              <a:gd name="adj1" fmla="val 16337383"/>
              <a:gd name="adj2" fmla="val 1086014"/>
            </a:avLst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0" y="1752600"/>
            <a:ext cx="23407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Augment based on technology</a:t>
            </a:r>
            <a:endParaRPr lang="en-US" sz="1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D4415F-BFB3-444D-A2DD-DA759A0EEA0B}" type="datetime1">
              <a:rPr lang="en-US" smtClean="0"/>
              <a:t>7/23/2014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86200" y="855727"/>
            <a:ext cx="5333999" cy="1518699"/>
          </a:xfrm>
          <a:prstGeom prst="rect">
            <a:avLst/>
          </a:prstGeom>
          <a:noFill/>
          <a:ln w="22225">
            <a:solidFill>
              <a:srgbClr val="7030A0"/>
            </a:solidFill>
          </a:ln>
        </p:spPr>
        <p:txBody>
          <a:bodyPr wrap="square" rtlCol="0">
            <a:noAutofit/>
          </a:bodyPr>
          <a:lstStyle/>
          <a:p>
            <a:r>
              <a:rPr lang="en-US" sz="1000" dirty="0"/>
              <a:t> augment "/</a:t>
            </a:r>
            <a:r>
              <a:rPr lang="en-US" sz="1000" dirty="0" err="1"/>
              <a:t>goam:domains</a:t>
            </a:r>
            <a:r>
              <a:rPr lang="en-US" sz="1000" dirty="0"/>
              <a:t>/</a:t>
            </a:r>
            <a:r>
              <a:rPr lang="en-US" sz="1000" dirty="0" err="1"/>
              <a:t>goam:domain</a:t>
            </a:r>
            <a:r>
              <a:rPr lang="en-US" sz="1000" dirty="0"/>
              <a:t>/</a:t>
            </a:r>
            <a:r>
              <a:rPr lang="en-US" sz="1000" dirty="0" err="1"/>
              <a:t>goam:MAs</a:t>
            </a:r>
            <a:r>
              <a:rPr lang="en-US" sz="1000" dirty="0"/>
              <a:t>/</a:t>
            </a:r>
            <a:r>
              <a:rPr lang="en-US" sz="1000" dirty="0" err="1"/>
              <a:t>goam:MA</a:t>
            </a:r>
            <a:r>
              <a:rPr lang="en-US" sz="1000" dirty="0"/>
              <a:t>" </a:t>
            </a:r>
            <a:r>
              <a:rPr lang="en-US" sz="1400" dirty="0"/>
              <a:t>{</a:t>
            </a:r>
          </a:p>
          <a:p>
            <a:r>
              <a:rPr lang="en-US" sz="1400" dirty="0"/>
              <a:t>       </a:t>
            </a:r>
            <a:r>
              <a:rPr lang="en-US" sz="1100" dirty="0"/>
              <a:t>leaf technology-sub-type </a:t>
            </a:r>
            <a:r>
              <a:rPr lang="en-US" sz="1100" dirty="0" smtClean="0"/>
              <a:t>{</a:t>
            </a:r>
          </a:p>
          <a:p>
            <a:r>
              <a:rPr lang="en-US" sz="1100" dirty="0" smtClean="0"/>
              <a:t>         when </a:t>
            </a:r>
            <a:r>
              <a:rPr lang="en-US" sz="1100" dirty="0"/>
              <a:t>"/</a:t>
            </a:r>
            <a:r>
              <a:rPr lang="en-US" sz="1100" dirty="0" err="1"/>
              <a:t>goam:domains</a:t>
            </a:r>
            <a:r>
              <a:rPr lang="en-US" sz="1100" dirty="0"/>
              <a:t>/</a:t>
            </a:r>
            <a:r>
              <a:rPr lang="en-US" sz="1100" dirty="0" err="1"/>
              <a:t>goam:domain</a:t>
            </a:r>
            <a:r>
              <a:rPr lang="en-US" sz="1100" dirty="0"/>
              <a:t>/</a:t>
            </a:r>
            <a:r>
              <a:rPr lang="en-US" sz="1100" dirty="0" err="1"/>
              <a:t>goam:technology</a:t>
            </a:r>
            <a:r>
              <a:rPr lang="en-US" sz="1100" dirty="0" smtClean="0"/>
              <a:t>=‘nvo3'";</a:t>
            </a:r>
            <a:endParaRPr lang="en-US" sz="1100" dirty="0"/>
          </a:p>
          <a:p>
            <a:r>
              <a:rPr lang="en-US" sz="1100" dirty="0"/>
              <a:t>         type </a:t>
            </a:r>
            <a:r>
              <a:rPr lang="en-US" sz="1100" dirty="0" err="1"/>
              <a:t>identityref</a:t>
            </a:r>
            <a:r>
              <a:rPr lang="en-US" sz="1100" dirty="0"/>
              <a:t> {</a:t>
            </a:r>
          </a:p>
          <a:p>
            <a:r>
              <a:rPr lang="en-US" sz="1100" dirty="0"/>
              <a:t>           base technology-sub-type;</a:t>
            </a:r>
          </a:p>
          <a:p>
            <a:r>
              <a:rPr lang="en-US" sz="1100" dirty="0"/>
              <a:t>         }</a:t>
            </a:r>
          </a:p>
          <a:p>
            <a:r>
              <a:rPr lang="en-US" sz="1100" dirty="0"/>
              <a:t>       }</a:t>
            </a:r>
          </a:p>
          <a:p>
            <a:r>
              <a:rPr lang="en-US" sz="1100" dirty="0"/>
              <a:t>     }</a:t>
            </a:r>
            <a:endParaRPr lang="en-US" sz="1100" dirty="0" smtClean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76600" y="1752600"/>
            <a:ext cx="838200" cy="0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04800" y="855727"/>
            <a:ext cx="3505200" cy="12778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56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83880" cy="703150"/>
          </a:xfrm>
        </p:spPr>
        <p:txBody>
          <a:bodyPr/>
          <a:lstStyle/>
          <a:p>
            <a:r>
              <a:rPr lang="en-US" dirty="0" smtClean="0"/>
              <a:t>MEP Addressing for NVO3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DDC2657-CF86-42FC-ADD1-D838612C08BC}" type="datetime1">
              <a:rPr lang="en-US" smtClean="0"/>
              <a:t>7/23/2014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5" name="Rectangle 4"/>
          <p:cNvSpPr/>
          <p:nvPr/>
        </p:nvSpPr>
        <p:spPr>
          <a:xfrm>
            <a:off x="2989118" y="3172691"/>
            <a:ext cx="3124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NVE can have multiple IP addresses, shared between multiple VNI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89118" y="2362200"/>
            <a:ext cx="3124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Within NVE multiple VNI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>
            <a:off x="2590800" y="2362200"/>
            <a:ext cx="3810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" y="2777836"/>
            <a:ext cx="2286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MEP address is a list [</a:t>
            </a:r>
            <a:r>
              <a:rPr lang="en-US" dirty="0" err="1" smtClean="0"/>
              <a:t>Dst</a:t>
            </a:r>
            <a:r>
              <a:rPr lang="en-US" dirty="0" smtClean="0"/>
              <a:t> IP , VNI]</a:t>
            </a:r>
            <a:endParaRPr lang="en-US" dirty="0"/>
          </a:p>
        </p:txBody>
      </p:sp>
      <p:sp>
        <p:nvSpPr>
          <p:cNvPr id="10" name="Right Brace 9"/>
          <p:cNvSpPr/>
          <p:nvPr/>
        </p:nvSpPr>
        <p:spPr>
          <a:xfrm>
            <a:off x="6248400" y="2227118"/>
            <a:ext cx="304800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60127" y="2244436"/>
            <a:ext cx="2286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Overlay MEP: VNI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80909" y="3401291"/>
            <a:ext cx="2286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Underlay MEP:IP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16764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cs typeface="Aharoni" panose="02010803020104030203" pitchFamily="2" charset="-79"/>
              </a:rPr>
              <a:t>Proposal - 1</a:t>
            </a:r>
            <a:endParaRPr lang="en-US" b="1" dirty="0">
              <a:solidFill>
                <a:srgbClr val="7030A0"/>
              </a:solidFill>
              <a:cs typeface="Aharoni" panose="02010803020104030203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96297" y="1571398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Proposal - 2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59001" y="4311134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4">
                    <a:lumMod val="75000"/>
                  </a:schemeClr>
                </a:solidFill>
              </a:rPr>
              <a:t>Preferred</a:t>
            </a:r>
            <a:endParaRPr lang="en-US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24200" y="4114800"/>
            <a:ext cx="2459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(ref:draft-ietf-nvo3-arch)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4563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1689</TotalTime>
  <Words>615</Words>
  <Application>Microsoft Office PowerPoint</Application>
  <PresentationFormat>On-screen Show (4:3)</PresentationFormat>
  <Paragraphs>150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YANG Model for Unified+NVO3 OAM</vt:lpstr>
      <vt:lpstr>Goal</vt:lpstr>
      <vt:lpstr>Architecture</vt:lpstr>
      <vt:lpstr>YANG Model</vt:lpstr>
      <vt:lpstr>Flow of the Model</vt:lpstr>
      <vt:lpstr>More details</vt:lpstr>
      <vt:lpstr>Application to NVO3</vt:lpstr>
      <vt:lpstr>Application to NVO3 continued</vt:lpstr>
      <vt:lpstr>MEP Addressing for NVO3</vt:lpstr>
      <vt:lpstr>References</vt:lpstr>
      <vt:lpstr>Q&amp;A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YANG Model for Unified OAM</dc:title>
  <dc:creator>Tissa Senevirathne</dc:creator>
  <cp:lastModifiedBy>Tissa Senevirathne</cp:lastModifiedBy>
  <cp:revision>41</cp:revision>
  <dcterms:created xsi:type="dcterms:W3CDTF">2014-07-15T14:20:13Z</dcterms:created>
  <dcterms:modified xsi:type="dcterms:W3CDTF">2014-07-23T18:13:37Z</dcterms:modified>
</cp:coreProperties>
</file>