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60" r:id="rId4"/>
    <p:sldId id="283" r:id="rId5"/>
    <p:sldId id="279" r:id="rId6"/>
    <p:sldId id="281" r:id="rId7"/>
    <p:sldId id="284" r:id="rId8"/>
    <p:sldId id="28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A965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F7E7F-F6A3-4F8C-AA57-93BC77FAC418}" type="datetimeFigureOut">
              <a:rPr lang="zh-CN" altLang="en-US" smtClean="0"/>
              <a:pPr/>
              <a:t>2014-7-18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16B3D0-6BD2-4FDB-99A4-281E748A52F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6B3D0-6BD2-4FDB-99A4-281E748A52FC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6B3D0-6BD2-4FDB-99A4-281E748A52FC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6B3D0-6BD2-4FDB-99A4-281E748A52FC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6B3D0-6BD2-4FDB-99A4-281E748A52FC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6B3D0-6BD2-4FDB-99A4-281E748A52FC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6B3D0-6BD2-4FDB-99A4-281E748A52FC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6B3D0-6BD2-4FDB-99A4-281E748A52FC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6B3D0-6BD2-4FDB-99A4-281E748A52FC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3AE94-6869-EF41-8BA3-CF8681B68635}" type="datetimeFigureOut">
              <a:rPr lang="en-US" smtClean="0"/>
              <a:pPr/>
              <a:t>7/18/2014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370D-F3AB-CD4A-9CE6-E9F9BBEC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3AE94-6869-EF41-8BA3-CF8681B68635}" type="datetimeFigureOut">
              <a:rPr lang="en-US" smtClean="0"/>
              <a:pPr/>
              <a:t>7/18/2014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370D-F3AB-CD4A-9CE6-E9F9BBEC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3AE94-6869-EF41-8BA3-CF8681B68635}" type="datetimeFigureOut">
              <a:rPr lang="en-US" smtClean="0"/>
              <a:pPr/>
              <a:t>7/18/2014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370D-F3AB-CD4A-9CE6-E9F9BBEC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3AE94-6869-EF41-8BA3-CF8681B68635}" type="datetimeFigureOut">
              <a:rPr lang="en-US" smtClean="0"/>
              <a:pPr/>
              <a:t>7/18/2014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370D-F3AB-CD4A-9CE6-E9F9BBEC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3AE94-6869-EF41-8BA3-CF8681B68635}" type="datetimeFigureOut">
              <a:rPr lang="en-US" smtClean="0"/>
              <a:pPr/>
              <a:t>7/18/2014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370D-F3AB-CD4A-9CE6-E9F9BBEC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3AE94-6869-EF41-8BA3-CF8681B68635}" type="datetimeFigureOut">
              <a:rPr lang="en-US" smtClean="0"/>
              <a:pPr/>
              <a:t>7/18/2014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370D-F3AB-CD4A-9CE6-E9F9BBEC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3AE94-6869-EF41-8BA3-CF8681B68635}" type="datetimeFigureOut">
              <a:rPr lang="en-US" smtClean="0"/>
              <a:pPr/>
              <a:t>7/18/2014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370D-F3AB-CD4A-9CE6-E9F9BBEC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3AE94-6869-EF41-8BA3-CF8681B68635}" type="datetimeFigureOut">
              <a:rPr lang="en-US" smtClean="0"/>
              <a:pPr/>
              <a:t>7/18/2014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370D-F3AB-CD4A-9CE6-E9F9BBEC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3AE94-6869-EF41-8BA3-CF8681B68635}" type="datetimeFigureOut">
              <a:rPr lang="en-US" smtClean="0"/>
              <a:pPr/>
              <a:t>7/18/2014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370D-F3AB-CD4A-9CE6-E9F9BBEC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3AE94-6869-EF41-8BA3-CF8681B68635}" type="datetimeFigureOut">
              <a:rPr lang="en-US" smtClean="0"/>
              <a:pPr/>
              <a:t>7/18/2014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370D-F3AB-CD4A-9CE6-E9F9BBEC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3AE94-6869-EF41-8BA3-CF8681B68635}" type="datetimeFigureOut">
              <a:rPr lang="en-US" smtClean="0"/>
              <a:pPr/>
              <a:t>7/18/2014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370D-F3AB-CD4A-9CE6-E9F9BBEC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3AE94-6869-EF41-8BA3-CF8681B68635}" type="datetimeFigureOut">
              <a:rPr lang="en-US" smtClean="0"/>
              <a:pPr/>
              <a:t>7/18/2014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B370D-F3AB-CD4A-9CE6-E9F9BBEC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3121" y="1257228"/>
            <a:ext cx="8064020" cy="147002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NVE  Auto-discovery Protocol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9850" y="3886200"/>
            <a:ext cx="7393444" cy="1752600"/>
          </a:xfrm>
        </p:spPr>
        <p:txBody>
          <a:bodyPr>
            <a:normAutofit/>
          </a:bodyPr>
          <a:lstStyle/>
          <a:p>
            <a:r>
              <a:rPr lang="en-US" altLang="zh-CN" b="1" dirty="0" smtClean="0"/>
              <a:t> </a:t>
            </a:r>
            <a:r>
              <a:rPr lang="en-US" altLang="zh-CN" dirty="0" smtClean="0">
                <a:solidFill>
                  <a:srgbClr val="000000"/>
                </a:solidFill>
              </a:rPr>
              <a:t>draft-gu-virt-edge-auto-discovery-00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sz="2800" dirty="0" err="1" smtClean="0">
                <a:solidFill>
                  <a:srgbClr val="000000"/>
                </a:solidFill>
              </a:rPr>
              <a:t>Zhongyu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Gu</a:t>
            </a:r>
            <a:r>
              <a:rPr lang="en-US" sz="2800" dirty="0" smtClean="0">
                <a:solidFill>
                  <a:srgbClr val="000000"/>
                </a:solidFill>
              </a:rPr>
              <a:t>, Ting </a:t>
            </a:r>
            <a:r>
              <a:rPr lang="en-US" sz="2800" dirty="0" err="1" smtClean="0">
                <a:solidFill>
                  <a:srgbClr val="000000"/>
                </a:solidFill>
              </a:rPr>
              <a:t>Ao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</a:rPr>
              <a:t>Chongfeng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Xie</a:t>
            </a:r>
            <a:r>
              <a:rPr lang="en-US" sz="2800" dirty="0" smtClean="0">
                <a:solidFill>
                  <a:srgbClr val="000000"/>
                </a:solidFill>
              </a:rPr>
              <a:t>, Vic Liu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>
              <a:buNone/>
            </a:pPr>
            <a:r>
              <a:rPr lang="en-US" dirty="0" smtClean="0"/>
              <a:t>Outline the NVE auto-discovery protocol to support VN automatic provisioning etc.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812" y="183918"/>
            <a:ext cx="8794376" cy="6212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NVE Auto-discovery protocol Procedures</a:t>
            </a:r>
            <a:endParaRPr lang="en-US" dirty="0"/>
          </a:p>
        </p:txBody>
      </p:sp>
      <p:cxnSp>
        <p:nvCxnSpPr>
          <p:cNvPr id="122" name="直接箭头连接符 121"/>
          <p:cNvCxnSpPr/>
          <p:nvPr/>
        </p:nvCxnSpPr>
        <p:spPr>
          <a:xfrm>
            <a:off x="2017059" y="2339788"/>
            <a:ext cx="3550023" cy="134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直接箭头连接符 127"/>
          <p:cNvCxnSpPr/>
          <p:nvPr/>
        </p:nvCxnSpPr>
        <p:spPr>
          <a:xfrm flipH="1">
            <a:off x="1990167" y="2810435"/>
            <a:ext cx="3550021" cy="268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直接箭头连接符 130"/>
          <p:cNvCxnSpPr/>
          <p:nvPr/>
        </p:nvCxnSpPr>
        <p:spPr>
          <a:xfrm>
            <a:off x="2030506" y="3375212"/>
            <a:ext cx="350968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直接箭头连接符 137"/>
          <p:cNvCxnSpPr/>
          <p:nvPr/>
        </p:nvCxnSpPr>
        <p:spPr>
          <a:xfrm flipH="1">
            <a:off x="1994650" y="4800600"/>
            <a:ext cx="3545538" cy="179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直接箭头连接符 139"/>
          <p:cNvCxnSpPr/>
          <p:nvPr/>
        </p:nvCxnSpPr>
        <p:spPr>
          <a:xfrm flipH="1">
            <a:off x="5553635" y="4303060"/>
            <a:ext cx="3012143" cy="2689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直接连接符 149"/>
          <p:cNvCxnSpPr/>
          <p:nvPr/>
        </p:nvCxnSpPr>
        <p:spPr>
          <a:xfrm flipH="1">
            <a:off x="1922930" y="1438836"/>
            <a:ext cx="40341" cy="516367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直接连接符 156"/>
          <p:cNvCxnSpPr/>
          <p:nvPr/>
        </p:nvCxnSpPr>
        <p:spPr>
          <a:xfrm flipH="1">
            <a:off x="5513294" y="1519518"/>
            <a:ext cx="26894" cy="5123329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0" name="直接连接符 159"/>
          <p:cNvCxnSpPr/>
          <p:nvPr/>
        </p:nvCxnSpPr>
        <p:spPr>
          <a:xfrm flipH="1">
            <a:off x="8552329" y="1532965"/>
            <a:ext cx="13447" cy="5096435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直接箭头连接符 170"/>
          <p:cNvCxnSpPr/>
          <p:nvPr/>
        </p:nvCxnSpPr>
        <p:spPr>
          <a:xfrm flipH="1">
            <a:off x="2003613" y="1707777"/>
            <a:ext cx="1990164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5" name="TextBox 174"/>
          <p:cNvSpPr txBox="1"/>
          <p:nvPr/>
        </p:nvSpPr>
        <p:spPr>
          <a:xfrm>
            <a:off x="2164974" y="1392066"/>
            <a:ext cx="19767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600" dirty="0" smtClean="0"/>
              <a:t>VM preparation</a:t>
            </a:r>
            <a:endParaRPr lang="zh-CN" altLang="en-US" sz="1600" dirty="0" smtClean="0"/>
          </a:p>
        </p:txBody>
      </p:sp>
      <p:sp>
        <p:nvSpPr>
          <p:cNvPr id="183" name="TextBox 182"/>
          <p:cNvSpPr txBox="1"/>
          <p:nvPr/>
        </p:nvSpPr>
        <p:spPr>
          <a:xfrm>
            <a:off x="1600198" y="1015549"/>
            <a:ext cx="7664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200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VM</a:t>
            </a:r>
            <a:endParaRPr lang="zh-CN" altLang="en-US" sz="2200" dirty="0" smtClean="0"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5074021" y="1033478"/>
            <a:ext cx="7664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200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NVE</a:t>
            </a:r>
            <a:endParaRPr lang="zh-CN" altLang="en-US" sz="2200" dirty="0" smtClean="0"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8171326" y="1064855"/>
            <a:ext cx="7664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200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NVA</a:t>
            </a:r>
            <a:endParaRPr lang="zh-CN" altLang="en-US" sz="2200" dirty="0" smtClean="0"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sp>
        <p:nvSpPr>
          <p:cNvPr id="187" name="矩形 186"/>
          <p:cNvSpPr/>
          <p:nvPr/>
        </p:nvSpPr>
        <p:spPr>
          <a:xfrm>
            <a:off x="1958562" y="1939969"/>
            <a:ext cx="35963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NVE Auto-discovery Initiation Packet</a:t>
            </a:r>
            <a:endParaRPr lang="zh-CN" altLang="en-US" dirty="0"/>
          </a:p>
        </p:txBody>
      </p:sp>
      <p:sp>
        <p:nvSpPr>
          <p:cNvPr id="188" name="矩形 187"/>
          <p:cNvSpPr/>
          <p:nvPr/>
        </p:nvSpPr>
        <p:spPr>
          <a:xfrm>
            <a:off x="2218538" y="2455440"/>
            <a:ext cx="32329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NVE Auto-discovery Offer Packet</a:t>
            </a:r>
            <a:endParaRPr lang="zh-CN" altLang="en-US" dirty="0"/>
          </a:p>
        </p:txBody>
      </p:sp>
      <p:sp>
        <p:nvSpPr>
          <p:cNvPr id="189" name="矩形 188"/>
          <p:cNvSpPr/>
          <p:nvPr/>
        </p:nvSpPr>
        <p:spPr>
          <a:xfrm>
            <a:off x="2057174" y="2966428"/>
            <a:ext cx="35116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NVE Auto-discovery Request Packet</a:t>
            </a:r>
            <a:endParaRPr lang="zh-CN" altLang="en-US" dirty="0"/>
          </a:p>
        </p:txBody>
      </p:sp>
      <p:sp>
        <p:nvSpPr>
          <p:cNvPr id="190" name="矩形 189"/>
          <p:cNvSpPr/>
          <p:nvPr/>
        </p:nvSpPr>
        <p:spPr>
          <a:xfrm>
            <a:off x="2061658" y="4181146"/>
            <a:ext cx="29003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dirty="0" smtClean="0"/>
              <a:t>NVE Auto-discovery Session-confirmation  Packet</a:t>
            </a:r>
            <a:endParaRPr lang="zh-CN" altLang="en-US" dirty="0"/>
          </a:p>
        </p:txBody>
      </p:sp>
      <p:sp>
        <p:nvSpPr>
          <p:cNvPr id="191" name="矩形 190"/>
          <p:cNvSpPr/>
          <p:nvPr/>
        </p:nvSpPr>
        <p:spPr>
          <a:xfrm>
            <a:off x="5840280" y="3428110"/>
            <a:ext cx="2385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dirty="0" smtClean="0"/>
              <a:t>VM/VN authentication</a:t>
            </a:r>
            <a:endParaRPr lang="zh-CN" altLang="en-US" dirty="0"/>
          </a:p>
        </p:txBody>
      </p:sp>
      <p:sp>
        <p:nvSpPr>
          <p:cNvPr id="193" name="矩形 192"/>
          <p:cNvSpPr/>
          <p:nvPr/>
        </p:nvSpPr>
        <p:spPr>
          <a:xfrm>
            <a:off x="4719691" y="5091064"/>
            <a:ext cx="1600427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altLang="zh-CN" dirty="0" smtClean="0"/>
              <a:t>Create VRF etc</a:t>
            </a:r>
            <a:endParaRPr lang="zh-CN" altLang="en-US" dirty="0"/>
          </a:p>
        </p:txBody>
      </p:sp>
      <p:cxnSp>
        <p:nvCxnSpPr>
          <p:cNvPr id="195" name="直接箭头连接符 194"/>
          <p:cNvCxnSpPr/>
          <p:nvPr/>
        </p:nvCxnSpPr>
        <p:spPr>
          <a:xfrm>
            <a:off x="6347012" y="5278267"/>
            <a:ext cx="2178423" cy="6427"/>
          </a:xfrm>
          <a:prstGeom prst="straightConnector1">
            <a:avLst/>
          </a:prstGeom>
          <a:ln>
            <a:prstDash val="dash"/>
            <a:headEnd type="stealth" w="lg" len="lg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0" name="矩形 199"/>
          <p:cNvSpPr/>
          <p:nvPr/>
        </p:nvSpPr>
        <p:spPr>
          <a:xfrm>
            <a:off x="6382644" y="4817640"/>
            <a:ext cx="21519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Sync/w other NVE(s)</a:t>
            </a:r>
            <a:endParaRPr lang="zh-CN" altLang="en-US" dirty="0"/>
          </a:p>
        </p:txBody>
      </p:sp>
      <p:cxnSp>
        <p:nvCxnSpPr>
          <p:cNvPr id="202" name="直接箭头连接符 201"/>
          <p:cNvCxnSpPr/>
          <p:nvPr/>
        </p:nvCxnSpPr>
        <p:spPr>
          <a:xfrm>
            <a:off x="1940860" y="5874421"/>
            <a:ext cx="3585881" cy="15391"/>
          </a:xfrm>
          <a:prstGeom prst="straightConnector1">
            <a:avLst/>
          </a:prstGeom>
          <a:ln>
            <a:headEnd type="stealth" w="lg" len="lg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" name="矩形 204"/>
          <p:cNvSpPr/>
          <p:nvPr/>
        </p:nvSpPr>
        <p:spPr>
          <a:xfrm>
            <a:off x="2433917" y="5530336"/>
            <a:ext cx="19767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dirty="0" smtClean="0"/>
              <a:t>VN Session </a:t>
            </a:r>
            <a:endParaRPr lang="zh-CN" altLang="en-US" dirty="0"/>
          </a:p>
        </p:txBody>
      </p:sp>
      <p:sp>
        <p:nvSpPr>
          <p:cNvPr id="210" name="矩形 209"/>
          <p:cNvSpPr/>
          <p:nvPr/>
        </p:nvSpPr>
        <p:spPr>
          <a:xfrm>
            <a:off x="2344046" y="6050286"/>
            <a:ext cx="26448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dirty="0" smtClean="0"/>
              <a:t>NVE Auto-discovery Termination Packet</a:t>
            </a:r>
            <a:endParaRPr lang="zh-CN" altLang="en-US" dirty="0"/>
          </a:p>
        </p:txBody>
      </p:sp>
      <p:cxnSp>
        <p:nvCxnSpPr>
          <p:cNvPr id="211" name="直接箭头连接符 210"/>
          <p:cNvCxnSpPr/>
          <p:nvPr/>
        </p:nvCxnSpPr>
        <p:spPr>
          <a:xfrm>
            <a:off x="1945344" y="6349550"/>
            <a:ext cx="3567950" cy="24356"/>
          </a:xfrm>
          <a:prstGeom prst="straightConnector1">
            <a:avLst/>
          </a:prstGeom>
          <a:ln>
            <a:headEnd type="stealth" w="lg" len="lg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矩形 211"/>
          <p:cNvSpPr/>
          <p:nvPr/>
        </p:nvSpPr>
        <p:spPr>
          <a:xfrm>
            <a:off x="6147581" y="3916686"/>
            <a:ext cx="2048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dirty="0" smtClean="0"/>
              <a:t>VM/VN Information</a:t>
            </a:r>
            <a:endParaRPr lang="zh-CN" altLang="en-US" dirty="0"/>
          </a:p>
        </p:txBody>
      </p:sp>
      <p:cxnSp>
        <p:nvCxnSpPr>
          <p:cNvPr id="214" name="直接箭头连接符 213"/>
          <p:cNvCxnSpPr/>
          <p:nvPr/>
        </p:nvCxnSpPr>
        <p:spPr>
          <a:xfrm flipV="1">
            <a:off x="5562601" y="5889812"/>
            <a:ext cx="2196351" cy="2539"/>
          </a:xfrm>
          <a:prstGeom prst="straightConnector1">
            <a:avLst/>
          </a:prstGeom>
          <a:ln>
            <a:prstDash val="dash"/>
            <a:headEnd type="stealth" w="lg" len="lg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7" name="矩形 216"/>
          <p:cNvSpPr/>
          <p:nvPr/>
        </p:nvSpPr>
        <p:spPr>
          <a:xfrm>
            <a:off x="5741667" y="5884441"/>
            <a:ext cx="22218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To/From other NVE(s)</a:t>
            </a:r>
            <a:endParaRPr lang="zh-CN" altLang="en-US" dirty="0"/>
          </a:p>
        </p:txBody>
      </p:sp>
      <p:cxnSp>
        <p:nvCxnSpPr>
          <p:cNvPr id="222" name="直接箭头连接符 221"/>
          <p:cNvCxnSpPr/>
          <p:nvPr/>
        </p:nvCxnSpPr>
        <p:spPr>
          <a:xfrm flipV="1">
            <a:off x="1990166" y="3751729"/>
            <a:ext cx="6589058" cy="20470"/>
          </a:xfrm>
          <a:prstGeom prst="straightConnector1">
            <a:avLst/>
          </a:prstGeom>
          <a:ln>
            <a:prstDash val="solid"/>
            <a:headEnd type="stealth" w="lg" len="lg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4" name="左大括号 223"/>
          <p:cNvSpPr/>
          <p:nvPr/>
        </p:nvSpPr>
        <p:spPr>
          <a:xfrm>
            <a:off x="1425388" y="2299447"/>
            <a:ext cx="484095" cy="25146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5" name="矩形 224"/>
          <p:cNvSpPr/>
          <p:nvPr/>
        </p:nvSpPr>
        <p:spPr>
          <a:xfrm>
            <a:off x="0" y="5637910"/>
            <a:ext cx="19229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b="1" dirty="0" smtClean="0"/>
              <a:t>VN Session Stage</a:t>
            </a:r>
            <a:endParaRPr lang="zh-CN" altLang="en-US" b="1" dirty="0"/>
          </a:p>
        </p:txBody>
      </p:sp>
      <p:sp>
        <p:nvSpPr>
          <p:cNvPr id="226" name="矩形 225"/>
          <p:cNvSpPr/>
          <p:nvPr/>
        </p:nvSpPr>
        <p:spPr>
          <a:xfrm>
            <a:off x="228600" y="3244334"/>
            <a:ext cx="12236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b="1" dirty="0" smtClean="0"/>
              <a:t>Discovery stage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812" y="183918"/>
            <a:ext cx="8794376" cy="6212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IANA considerations</a:t>
            </a:r>
            <a:endParaRPr lang="en-US" dirty="0"/>
          </a:p>
        </p:txBody>
      </p:sp>
      <p:sp>
        <p:nvSpPr>
          <p:cNvPr id="113" name="Content Placeholder 2"/>
          <p:cNvSpPr>
            <a:spLocks noGrp="1"/>
          </p:cNvSpPr>
          <p:nvPr>
            <p:ph idx="1"/>
          </p:nvPr>
        </p:nvSpPr>
        <p:spPr>
          <a:xfrm>
            <a:off x="457200" y="1168044"/>
            <a:ext cx="8229600" cy="5239184"/>
          </a:xfrm>
        </p:spPr>
        <p:txBody>
          <a:bodyPr>
            <a:normAutofit/>
          </a:bodyPr>
          <a:lstStyle/>
          <a:p>
            <a:r>
              <a:rPr lang="en-US" dirty="0" smtClean="0"/>
              <a:t>New type of </a:t>
            </a:r>
            <a:r>
              <a:rPr lang="en-US" dirty="0" err="1" smtClean="0"/>
              <a:t>Ether_Type</a:t>
            </a:r>
            <a:r>
              <a:rPr lang="en-US" dirty="0" smtClean="0"/>
              <a:t> for NVE auto-discovery</a:t>
            </a:r>
          </a:p>
          <a:p>
            <a:pPr lvl="1"/>
            <a:r>
              <a:rPr lang="en-US" dirty="0" smtClean="0"/>
              <a:t>Discovery stage</a:t>
            </a:r>
          </a:p>
          <a:p>
            <a:pPr lvl="1"/>
            <a:r>
              <a:rPr lang="en-US" dirty="0" smtClean="0"/>
              <a:t>Session stage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1365"/>
            <a:ext cx="9305364" cy="105321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NVE auto-discovery protocol: Application </a:t>
            </a:r>
            <a:endParaRPr lang="en-US" dirty="0"/>
          </a:p>
        </p:txBody>
      </p:sp>
      <p:sp>
        <p:nvSpPr>
          <p:cNvPr id="113" name="Content Placeholder 2"/>
          <p:cNvSpPr>
            <a:spLocks noGrp="1"/>
          </p:cNvSpPr>
          <p:nvPr>
            <p:ph idx="1"/>
          </p:nvPr>
        </p:nvSpPr>
        <p:spPr>
          <a:xfrm>
            <a:off x="497541" y="1396644"/>
            <a:ext cx="8229600" cy="86246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VM live migration</a:t>
            </a:r>
          </a:p>
          <a:p>
            <a:pPr lvl="1"/>
            <a:r>
              <a:rPr lang="en-US" dirty="0" smtClean="0"/>
              <a:t>Using VN itself as the migration  sync transport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41808" y="3198455"/>
            <a:ext cx="7664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200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NVE</a:t>
            </a:r>
            <a:endParaRPr lang="zh-CN" altLang="en-US" sz="2200" dirty="0" smtClean="0"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74774" y="4717973"/>
            <a:ext cx="7664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200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NVE</a:t>
            </a:r>
            <a:endParaRPr lang="zh-CN" altLang="en-US" sz="2200" dirty="0" smtClean="0"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8809" y="3202938"/>
            <a:ext cx="7664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200" dirty="0" smtClean="0">
                <a:latin typeface="Arial" pitchFamily="34" charset="0"/>
                <a:ea typeface="Arial Unicode MS" pitchFamily="34" charset="-122"/>
                <a:cs typeface="Arial" pitchFamily="34" charset="0"/>
              </a:rPr>
              <a:t>NVE</a:t>
            </a:r>
            <a:endParaRPr lang="zh-CN" altLang="en-US" sz="2200" dirty="0" smtClean="0"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8" name="直接连接符 7"/>
          <p:cNvCxnSpPr>
            <a:stCxn id="4" idx="3"/>
          </p:cNvCxnSpPr>
          <p:nvPr/>
        </p:nvCxnSpPr>
        <p:spPr>
          <a:xfrm>
            <a:off x="3608293" y="3413899"/>
            <a:ext cx="1851213" cy="16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>
            <a:stCxn id="4" idx="2"/>
          </p:cNvCxnSpPr>
          <p:nvPr/>
        </p:nvCxnSpPr>
        <p:spPr>
          <a:xfrm>
            <a:off x="3225051" y="3629342"/>
            <a:ext cx="1360396" cy="10771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>
            <a:stCxn id="5" idx="0"/>
          </p:cNvCxnSpPr>
          <p:nvPr/>
        </p:nvCxnSpPr>
        <p:spPr>
          <a:xfrm flipV="1">
            <a:off x="4758017" y="3657601"/>
            <a:ext cx="956983" cy="106037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>
            <a:stCxn id="6" idx="3"/>
          </p:cNvCxnSpPr>
          <p:nvPr/>
        </p:nvCxnSpPr>
        <p:spPr>
          <a:xfrm flipV="1">
            <a:off x="6275294" y="3402106"/>
            <a:ext cx="744071" cy="162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>
            <a:endCxn id="4" idx="1"/>
          </p:cNvCxnSpPr>
          <p:nvPr/>
        </p:nvCxnSpPr>
        <p:spPr>
          <a:xfrm>
            <a:off x="1869141" y="3402106"/>
            <a:ext cx="972667" cy="1179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>
            <a:stCxn id="34" idx="3"/>
            <a:endCxn id="5" idx="1"/>
          </p:cNvCxnSpPr>
          <p:nvPr/>
        </p:nvCxnSpPr>
        <p:spPr>
          <a:xfrm flipV="1">
            <a:off x="2841811" y="4933417"/>
            <a:ext cx="1532963" cy="375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矩形 25"/>
          <p:cNvSpPr/>
          <p:nvPr/>
        </p:nvSpPr>
        <p:spPr>
          <a:xfrm>
            <a:off x="7185596" y="3190546"/>
            <a:ext cx="16491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b="1" dirty="0" smtClean="0"/>
              <a:t>Corresponding VM</a:t>
            </a:r>
            <a:endParaRPr lang="zh-CN" altLang="en-US" b="1" dirty="0"/>
          </a:p>
        </p:txBody>
      </p:sp>
      <p:sp>
        <p:nvSpPr>
          <p:cNvPr id="32" name="矩形 31"/>
          <p:cNvSpPr/>
          <p:nvPr/>
        </p:nvSpPr>
        <p:spPr>
          <a:xfrm>
            <a:off x="789279" y="3154687"/>
            <a:ext cx="10260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b="1" dirty="0" err="1" smtClean="0"/>
              <a:t>src</a:t>
            </a:r>
            <a:r>
              <a:rPr lang="en-US" altLang="zh-CN" b="1" dirty="0" smtClean="0"/>
              <a:t> VM</a:t>
            </a:r>
            <a:endParaRPr lang="zh-CN" altLang="en-US" b="1" dirty="0"/>
          </a:p>
        </p:txBody>
      </p:sp>
      <p:sp>
        <p:nvSpPr>
          <p:cNvPr id="34" name="矩形 33"/>
          <p:cNvSpPr/>
          <p:nvPr/>
        </p:nvSpPr>
        <p:spPr>
          <a:xfrm>
            <a:off x="1815737" y="4786263"/>
            <a:ext cx="10260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b="1" dirty="0" err="1" smtClean="0"/>
              <a:t>dst</a:t>
            </a:r>
            <a:r>
              <a:rPr lang="en-US" altLang="zh-CN" b="1" dirty="0" smtClean="0"/>
              <a:t> VM</a:t>
            </a:r>
            <a:endParaRPr lang="zh-CN" altLang="en-US" b="1" dirty="0"/>
          </a:p>
        </p:txBody>
      </p:sp>
      <p:cxnSp>
        <p:nvCxnSpPr>
          <p:cNvPr id="35" name="直接箭头连接符 34"/>
          <p:cNvCxnSpPr/>
          <p:nvPr/>
        </p:nvCxnSpPr>
        <p:spPr>
          <a:xfrm>
            <a:off x="1573306" y="3509683"/>
            <a:ext cx="726141" cy="122368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矩形 42"/>
          <p:cNvSpPr/>
          <p:nvPr/>
        </p:nvSpPr>
        <p:spPr>
          <a:xfrm>
            <a:off x="0" y="5481028"/>
            <a:ext cx="15370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dirty="0" smtClean="0"/>
              <a:t>Step1: </a:t>
            </a:r>
            <a:r>
              <a:rPr lang="en-US" altLang="zh-CN" dirty="0" err="1" smtClean="0"/>
              <a:t>dst</a:t>
            </a:r>
            <a:r>
              <a:rPr lang="en-US" altLang="zh-CN" dirty="0" smtClean="0"/>
              <a:t> VM preparation</a:t>
            </a:r>
            <a:endParaRPr lang="zh-CN" altLang="en-US" dirty="0"/>
          </a:p>
        </p:txBody>
      </p:sp>
      <p:cxnSp>
        <p:nvCxnSpPr>
          <p:cNvPr id="50" name="曲线连接符 49"/>
          <p:cNvCxnSpPr>
            <a:endCxn id="5" idx="2"/>
          </p:cNvCxnSpPr>
          <p:nvPr/>
        </p:nvCxnSpPr>
        <p:spPr>
          <a:xfrm flipV="1">
            <a:off x="2595282" y="5148860"/>
            <a:ext cx="2162735" cy="108941"/>
          </a:xfrm>
          <a:prstGeom prst="curved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矩形 51"/>
          <p:cNvSpPr/>
          <p:nvPr/>
        </p:nvSpPr>
        <p:spPr>
          <a:xfrm>
            <a:off x="3281467" y="5337593"/>
            <a:ext cx="20704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dirty="0" smtClean="0"/>
              <a:t>Step2: </a:t>
            </a:r>
            <a:r>
              <a:rPr lang="en-US" altLang="zh-CN" dirty="0" err="1" smtClean="0"/>
              <a:t>dst</a:t>
            </a:r>
            <a:r>
              <a:rPr lang="en-US" altLang="zh-CN" dirty="0" smtClean="0"/>
              <a:t> VM Auto-discover NVE</a:t>
            </a:r>
          </a:p>
          <a:p>
            <a:pPr algn="ctr"/>
            <a:r>
              <a:rPr lang="en-US" altLang="zh-CN" dirty="0" smtClean="0"/>
              <a:t>with Migration attribute</a:t>
            </a:r>
            <a:endParaRPr lang="zh-CN" altLang="en-US" dirty="0"/>
          </a:p>
        </p:txBody>
      </p:sp>
      <p:cxnSp>
        <p:nvCxnSpPr>
          <p:cNvPr id="53" name="直接箭头连接符 52"/>
          <p:cNvCxnSpPr>
            <a:endCxn id="5" idx="3"/>
          </p:cNvCxnSpPr>
          <p:nvPr/>
        </p:nvCxnSpPr>
        <p:spPr>
          <a:xfrm flipH="1" flipV="1">
            <a:off x="5141259" y="4933417"/>
            <a:ext cx="1662953" cy="297489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矩形 53"/>
          <p:cNvSpPr/>
          <p:nvPr/>
        </p:nvSpPr>
        <p:spPr>
          <a:xfrm>
            <a:off x="6670125" y="5068651"/>
            <a:ext cx="22587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dirty="0" smtClean="0"/>
              <a:t>Step3: after </a:t>
            </a:r>
            <a:r>
              <a:rPr lang="en-US" altLang="zh-CN" dirty="0" err="1" smtClean="0"/>
              <a:t>dst</a:t>
            </a:r>
            <a:r>
              <a:rPr lang="en-US" altLang="zh-CN" dirty="0" smtClean="0"/>
              <a:t> VM pass VN auth., </a:t>
            </a:r>
            <a:r>
              <a:rPr lang="en-US" altLang="zh-CN" dirty="0" err="1" smtClean="0"/>
              <a:t>dst</a:t>
            </a:r>
            <a:r>
              <a:rPr lang="en-US" altLang="zh-CN" dirty="0" smtClean="0"/>
              <a:t> NVE create VN context</a:t>
            </a:r>
            <a:endParaRPr lang="zh-CN" altLang="en-US" dirty="0"/>
          </a:p>
        </p:txBody>
      </p:sp>
      <p:cxnSp>
        <p:nvCxnSpPr>
          <p:cNvPr id="62" name="直接箭头连接符 61"/>
          <p:cNvCxnSpPr/>
          <p:nvPr/>
        </p:nvCxnSpPr>
        <p:spPr>
          <a:xfrm flipV="1">
            <a:off x="5029200" y="3687323"/>
            <a:ext cx="869577" cy="992253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直接箭头连接符 63"/>
          <p:cNvCxnSpPr/>
          <p:nvPr/>
        </p:nvCxnSpPr>
        <p:spPr>
          <a:xfrm flipH="1" flipV="1">
            <a:off x="3146611" y="3724836"/>
            <a:ext cx="1214717" cy="972671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矩形 65"/>
          <p:cNvSpPr/>
          <p:nvPr/>
        </p:nvSpPr>
        <p:spPr>
          <a:xfrm>
            <a:off x="5545056" y="4051158"/>
            <a:ext cx="23214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dirty="0" smtClean="0"/>
              <a:t>Step4:  NVE floods VN info for </a:t>
            </a:r>
            <a:r>
              <a:rPr lang="en-US" altLang="zh-CN" dirty="0" err="1" smtClean="0"/>
              <a:t>dst</a:t>
            </a:r>
            <a:r>
              <a:rPr lang="en-US" altLang="zh-CN" dirty="0" smtClean="0"/>
              <a:t> VM</a:t>
            </a:r>
            <a:endParaRPr lang="zh-CN" altLang="en-US" dirty="0"/>
          </a:p>
        </p:txBody>
      </p:sp>
      <p:sp>
        <p:nvSpPr>
          <p:cNvPr id="67" name="矩形 66"/>
          <p:cNvSpPr/>
          <p:nvPr/>
        </p:nvSpPr>
        <p:spPr>
          <a:xfrm>
            <a:off x="2961838" y="4091499"/>
            <a:ext cx="7191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Step4</a:t>
            </a:r>
            <a:endParaRPr lang="zh-CN" altLang="en-US" dirty="0"/>
          </a:p>
        </p:txBody>
      </p:sp>
      <p:cxnSp>
        <p:nvCxnSpPr>
          <p:cNvPr id="68" name="直接箭头连接符 67"/>
          <p:cNvCxnSpPr/>
          <p:nvPr/>
        </p:nvCxnSpPr>
        <p:spPr>
          <a:xfrm>
            <a:off x="3375211" y="3590364"/>
            <a:ext cx="1290918" cy="1048871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矩形 70"/>
          <p:cNvSpPr/>
          <p:nvPr/>
        </p:nvSpPr>
        <p:spPr>
          <a:xfrm>
            <a:off x="2514600" y="2240287"/>
            <a:ext cx="24070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dirty="0" smtClean="0"/>
              <a:t>Step5:  </a:t>
            </a:r>
            <a:r>
              <a:rPr lang="en-US" altLang="zh-CN" dirty="0" err="1" smtClean="0"/>
              <a:t>src-dst</a:t>
            </a:r>
            <a:r>
              <a:rPr lang="en-US" altLang="zh-CN" dirty="0" smtClean="0"/>
              <a:t> NVE work as sync transport</a:t>
            </a:r>
            <a:endParaRPr lang="zh-CN" altLang="en-US" dirty="0"/>
          </a:p>
        </p:txBody>
      </p:sp>
      <p:sp>
        <p:nvSpPr>
          <p:cNvPr id="74" name="任意多边形 73"/>
          <p:cNvSpPr/>
          <p:nvPr/>
        </p:nvSpPr>
        <p:spPr>
          <a:xfrm>
            <a:off x="3859306" y="2864224"/>
            <a:ext cx="322729" cy="1089211"/>
          </a:xfrm>
          <a:custGeom>
            <a:avLst/>
            <a:gdLst>
              <a:gd name="connsiteX0" fmla="*/ 161365 w 322729"/>
              <a:gd name="connsiteY0" fmla="*/ 0 h 1089211"/>
              <a:gd name="connsiteX1" fmla="*/ 295835 w 322729"/>
              <a:gd name="connsiteY1" fmla="*/ 484094 h 1089211"/>
              <a:gd name="connsiteX2" fmla="*/ 0 w 322729"/>
              <a:gd name="connsiteY2" fmla="*/ 1089211 h 1089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2729" h="1089211">
                <a:moveTo>
                  <a:pt x="161365" y="0"/>
                </a:moveTo>
                <a:cubicBezTo>
                  <a:pt x="242047" y="151279"/>
                  <a:pt x="322729" y="302559"/>
                  <a:pt x="295835" y="484094"/>
                </a:cubicBezTo>
                <a:cubicBezTo>
                  <a:pt x="268941" y="665629"/>
                  <a:pt x="134470" y="877420"/>
                  <a:pt x="0" y="1089211"/>
                </a:cubicBezTo>
              </a:path>
            </a:pathLst>
          </a:custGeom>
          <a:ln w="127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75" name="直接箭头连接符 74"/>
          <p:cNvCxnSpPr/>
          <p:nvPr/>
        </p:nvCxnSpPr>
        <p:spPr>
          <a:xfrm flipH="1">
            <a:off x="4719918" y="3527611"/>
            <a:ext cx="797858" cy="1030942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矩形 76"/>
          <p:cNvSpPr/>
          <p:nvPr/>
        </p:nvSpPr>
        <p:spPr>
          <a:xfrm>
            <a:off x="4872318" y="2258217"/>
            <a:ext cx="25773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dirty="0" smtClean="0"/>
              <a:t>Step6:  duplicate traffic supporting sync</a:t>
            </a:r>
            <a:endParaRPr lang="zh-CN" altLang="en-US" dirty="0"/>
          </a:p>
        </p:txBody>
      </p:sp>
      <p:sp>
        <p:nvSpPr>
          <p:cNvPr id="80" name="任意多边形 79"/>
          <p:cNvSpPr/>
          <p:nvPr/>
        </p:nvSpPr>
        <p:spPr>
          <a:xfrm>
            <a:off x="4908177" y="2756647"/>
            <a:ext cx="295835" cy="1385047"/>
          </a:xfrm>
          <a:custGeom>
            <a:avLst/>
            <a:gdLst>
              <a:gd name="connsiteX0" fmla="*/ 295835 w 295835"/>
              <a:gd name="connsiteY0" fmla="*/ 0 h 1385047"/>
              <a:gd name="connsiteX1" fmla="*/ 40341 w 295835"/>
              <a:gd name="connsiteY1" fmla="*/ 632012 h 1385047"/>
              <a:gd name="connsiteX2" fmla="*/ 53788 w 295835"/>
              <a:gd name="connsiteY2" fmla="*/ 1102659 h 1385047"/>
              <a:gd name="connsiteX3" fmla="*/ 121023 w 295835"/>
              <a:gd name="connsiteY3" fmla="*/ 1385047 h 1385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5835" h="1385047">
                <a:moveTo>
                  <a:pt x="295835" y="0"/>
                </a:moveTo>
                <a:cubicBezTo>
                  <a:pt x="188258" y="224118"/>
                  <a:pt x="80682" y="448236"/>
                  <a:pt x="40341" y="632012"/>
                </a:cubicBezTo>
                <a:cubicBezTo>
                  <a:pt x="0" y="815788"/>
                  <a:pt x="40341" y="977153"/>
                  <a:pt x="53788" y="1102659"/>
                </a:cubicBezTo>
                <a:cubicBezTo>
                  <a:pt x="67235" y="1228165"/>
                  <a:pt x="94129" y="1306606"/>
                  <a:pt x="121023" y="1385047"/>
                </a:cubicBezTo>
              </a:path>
            </a:pathLst>
          </a:custGeom>
          <a:ln w="127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3" name="矩形 82"/>
          <p:cNvSpPr/>
          <p:nvPr/>
        </p:nvSpPr>
        <p:spPr>
          <a:xfrm>
            <a:off x="161748" y="3885311"/>
            <a:ext cx="143845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dirty="0" smtClean="0"/>
              <a:t>Step7: stop running after sync</a:t>
            </a:r>
            <a:endParaRPr lang="zh-CN" altLang="en-US" dirty="0"/>
          </a:p>
        </p:txBody>
      </p:sp>
      <p:sp>
        <p:nvSpPr>
          <p:cNvPr id="90" name="矩形 89"/>
          <p:cNvSpPr/>
          <p:nvPr/>
        </p:nvSpPr>
        <p:spPr>
          <a:xfrm>
            <a:off x="1591618" y="5759858"/>
            <a:ext cx="143845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dirty="0" smtClean="0"/>
              <a:t>Step8: Begin running after sync</a:t>
            </a:r>
            <a:endParaRPr lang="zh-CN" altLang="en-US" dirty="0"/>
          </a:p>
        </p:txBody>
      </p:sp>
      <p:cxnSp>
        <p:nvCxnSpPr>
          <p:cNvPr id="91" name="直接箭头连接符 90"/>
          <p:cNvCxnSpPr/>
          <p:nvPr/>
        </p:nvCxnSpPr>
        <p:spPr>
          <a:xfrm flipH="1" flipV="1">
            <a:off x="5163671" y="5123330"/>
            <a:ext cx="739588" cy="712694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矩形 94"/>
          <p:cNvSpPr/>
          <p:nvPr/>
        </p:nvSpPr>
        <p:spPr>
          <a:xfrm>
            <a:off x="5186468" y="5723076"/>
            <a:ext cx="185979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dirty="0" smtClean="0"/>
              <a:t>Step9:  NVE floods VM </a:t>
            </a:r>
            <a:r>
              <a:rPr lang="en-US" altLang="zh-CN" dirty="0" err="1" smtClean="0"/>
              <a:t>migrat</a:t>
            </a:r>
            <a:r>
              <a:rPr lang="en-US" altLang="zh-CN" dirty="0" smtClean="0"/>
              <a:t>-finish info</a:t>
            </a:r>
            <a:endParaRPr lang="zh-CN" altLang="en-US" dirty="0"/>
          </a:p>
        </p:txBody>
      </p:sp>
      <p:cxnSp>
        <p:nvCxnSpPr>
          <p:cNvPr id="96" name="直接箭头连接符 95"/>
          <p:cNvCxnSpPr>
            <a:stCxn id="83" idx="0"/>
          </p:cNvCxnSpPr>
          <p:nvPr/>
        </p:nvCxnSpPr>
        <p:spPr>
          <a:xfrm flipV="1">
            <a:off x="880974" y="3567954"/>
            <a:ext cx="333744" cy="317357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直接箭头连接符 97"/>
          <p:cNvCxnSpPr/>
          <p:nvPr/>
        </p:nvCxnSpPr>
        <p:spPr>
          <a:xfrm flipV="1">
            <a:off x="1329209" y="5163671"/>
            <a:ext cx="835767" cy="326323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直接箭头连接符 99"/>
          <p:cNvCxnSpPr/>
          <p:nvPr/>
        </p:nvCxnSpPr>
        <p:spPr>
          <a:xfrm flipV="1">
            <a:off x="2151529" y="5204012"/>
            <a:ext cx="134471" cy="605118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1365"/>
            <a:ext cx="9305364" cy="1053211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NVE auto-discovery protocol: Pro and Con </a:t>
            </a:r>
            <a:endParaRPr lang="en-US" dirty="0"/>
          </a:p>
        </p:txBody>
      </p:sp>
      <p:sp>
        <p:nvSpPr>
          <p:cNvPr id="113" name="Content Placeholder 2"/>
          <p:cNvSpPr>
            <a:spLocks noGrp="1"/>
          </p:cNvSpPr>
          <p:nvPr>
            <p:ph idx="1"/>
          </p:nvPr>
        </p:nvSpPr>
        <p:spPr>
          <a:xfrm>
            <a:off x="497541" y="1396644"/>
            <a:ext cx="8229600" cy="5239184"/>
          </a:xfrm>
        </p:spPr>
        <p:txBody>
          <a:bodyPr>
            <a:normAutofit/>
          </a:bodyPr>
          <a:lstStyle/>
          <a:p>
            <a:r>
              <a:rPr lang="en-US" altLang="zh-CN" sz="2800" dirty="0" smtClean="0"/>
              <a:t>Pros</a:t>
            </a:r>
          </a:p>
          <a:p>
            <a:pPr lvl="1"/>
            <a:r>
              <a:rPr lang="en-US" altLang="zh-CN" sz="2400" dirty="0" smtClean="0"/>
              <a:t>Simplicity</a:t>
            </a:r>
          </a:p>
          <a:p>
            <a:pPr lvl="1"/>
            <a:r>
              <a:rPr lang="en-US" altLang="zh-CN" sz="2400" dirty="0" smtClean="0"/>
              <a:t>Flexible (VM-NVE connection)</a:t>
            </a:r>
          </a:p>
          <a:p>
            <a:pPr lvl="1"/>
            <a:r>
              <a:rPr lang="en-US" altLang="zh-CN" sz="2400" dirty="0" smtClean="0"/>
              <a:t>Potential Secure</a:t>
            </a:r>
          </a:p>
          <a:p>
            <a:pPr lvl="1"/>
            <a:r>
              <a:rPr lang="en-US" altLang="zh-CN" sz="2400" dirty="0" smtClean="0"/>
              <a:t>VN Auto-provisioning</a:t>
            </a:r>
          </a:p>
          <a:p>
            <a:pPr lvl="1"/>
            <a:r>
              <a:rPr lang="en-US" altLang="zh-CN" sz="2400" dirty="0" smtClean="0"/>
              <a:t>Supporting VM live migration </a:t>
            </a:r>
          </a:p>
          <a:p>
            <a:r>
              <a:rPr lang="en-US" altLang="zh-CN" sz="2800" dirty="0" smtClean="0"/>
              <a:t>Cons</a:t>
            </a:r>
          </a:p>
          <a:p>
            <a:pPr lvl="1"/>
            <a:r>
              <a:rPr lang="en-US" dirty="0" smtClean="0"/>
              <a:t>New protocol/acceptability</a:t>
            </a:r>
          </a:p>
          <a:p>
            <a:pPr lvl="1"/>
            <a:r>
              <a:rPr lang="en-US" dirty="0" smtClean="0"/>
              <a:t>VM support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1365"/>
            <a:ext cx="9305364" cy="1053211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Comparing with VDP </a:t>
            </a:r>
            <a:endParaRPr lang="en-US" dirty="0"/>
          </a:p>
        </p:txBody>
      </p:sp>
      <p:sp>
        <p:nvSpPr>
          <p:cNvPr id="113" name="Content Placeholder 2"/>
          <p:cNvSpPr>
            <a:spLocks noGrp="1"/>
          </p:cNvSpPr>
          <p:nvPr>
            <p:ph idx="1"/>
          </p:nvPr>
        </p:nvSpPr>
        <p:spPr>
          <a:xfrm>
            <a:off x="497541" y="1396644"/>
            <a:ext cx="8229600" cy="5239184"/>
          </a:xfrm>
        </p:spPr>
        <p:txBody>
          <a:bodyPr>
            <a:normAutofit/>
          </a:bodyPr>
          <a:lstStyle/>
          <a:p>
            <a:r>
              <a:rPr lang="en-US" altLang="zh-CN" sz="2800" dirty="0" smtClean="0"/>
              <a:t>TBD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1365"/>
            <a:ext cx="9305364" cy="1053211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Next Step… </a:t>
            </a:r>
            <a:endParaRPr lang="en-US" dirty="0"/>
          </a:p>
        </p:txBody>
      </p:sp>
      <p:sp>
        <p:nvSpPr>
          <p:cNvPr id="113" name="Content Placeholder 2"/>
          <p:cNvSpPr>
            <a:spLocks noGrp="1"/>
          </p:cNvSpPr>
          <p:nvPr>
            <p:ph idx="1"/>
          </p:nvPr>
        </p:nvSpPr>
        <p:spPr>
          <a:xfrm>
            <a:off x="497541" y="1396644"/>
            <a:ext cx="8229600" cy="5239184"/>
          </a:xfrm>
        </p:spPr>
        <p:txBody>
          <a:bodyPr>
            <a:normAutofit/>
          </a:bodyPr>
          <a:lstStyle/>
          <a:p>
            <a:r>
              <a:rPr lang="en-US" altLang="zh-CN" sz="2800" dirty="0" smtClean="0"/>
              <a:t>Comments </a:t>
            </a:r>
            <a:r>
              <a:rPr lang="en-US" altLang="zh-CN" sz="2800" dirty="0" smtClean="0"/>
              <a:t>collecting and further discussions</a:t>
            </a:r>
            <a:endParaRPr lang="en-US" altLang="zh-CN" sz="2800" dirty="0" smtClean="0"/>
          </a:p>
          <a:p>
            <a:r>
              <a:rPr lang="en-US" altLang="zh-CN" sz="2800" dirty="0" smtClean="0"/>
              <a:t>Further detail </a:t>
            </a:r>
            <a:r>
              <a:rPr lang="en-US" altLang="zh-CN" sz="2800" dirty="0" smtClean="0"/>
              <a:t>information</a:t>
            </a:r>
            <a:endParaRPr lang="en-US" altLang="zh-CN" sz="2800" dirty="0" smtClean="0"/>
          </a:p>
          <a:p>
            <a:r>
              <a:rPr lang="en-US" altLang="zh-CN" sz="2800" dirty="0" smtClean="0"/>
              <a:t>Comparison with VDP</a:t>
            </a:r>
          </a:p>
          <a:p>
            <a:r>
              <a:rPr lang="en-US" altLang="zh-CN" sz="2800" dirty="0" smtClean="0"/>
              <a:t>……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3110</TotalTime>
  <Words>243</Words>
  <Application>Microsoft Office PowerPoint</Application>
  <PresentationFormat>全屏显示(4:3)</PresentationFormat>
  <Paragraphs>72</Paragraphs>
  <Slides>8</Slides>
  <Notes>8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Theme</vt:lpstr>
      <vt:lpstr>NVE  Auto-discovery Protocol </vt:lpstr>
      <vt:lpstr>Purpose</vt:lpstr>
      <vt:lpstr>NVE Auto-discovery protocol Procedures</vt:lpstr>
      <vt:lpstr>IANA considerations</vt:lpstr>
      <vt:lpstr>NVE auto-discovery protocol: Application </vt:lpstr>
      <vt:lpstr>NVE auto-discovery protocol: Pro and Con </vt:lpstr>
      <vt:lpstr>Comparing with VDP </vt:lpstr>
      <vt:lpstr>Next Step… </vt:lpstr>
    </vt:vector>
  </TitlesOfParts>
  <Company>Cisco Systems,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Virtualization Overlay Control Protocol Requirements</dc:title>
  <dc:creator>Larry Kreeger</dc:creator>
  <cp:lastModifiedBy>user</cp:lastModifiedBy>
  <cp:revision>56</cp:revision>
  <dcterms:created xsi:type="dcterms:W3CDTF">2012-03-27T09:02:37Z</dcterms:created>
  <dcterms:modified xsi:type="dcterms:W3CDTF">2014-07-18T08:33:04Z</dcterms:modified>
</cp:coreProperties>
</file>