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601" r:id="rId2"/>
    <p:sldId id="865" r:id="rId3"/>
    <p:sldId id="845" r:id="rId4"/>
    <p:sldId id="854" r:id="rId5"/>
    <p:sldId id="869" r:id="rId6"/>
    <p:sldId id="863" r:id="rId7"/>
    <p:sldId id="870" r:id="rId8"/>
    <p:sldId id="868" r:id="rId9"/>
    <p:sldId id="843" r:id="rId10"/>
  </p:sldIdLst>
  <p:sldSz cx="9144000" cy="6858000" type="overhead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1pPr>
    <a:lvl2pPr marL="415925" indent="41275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2pPr>
    <a:lvl3pPr marL="833438" indent="80963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3pPr>
    <a:lvl4pPr marL="1250950" indent="12065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4pPr>
    <a:lvl5pPr marL="1668463" indent="160338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FrutigerNext LT Regular"/>
        <a:ea typeface="MS PGothic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B0F0"/>
    <a:srgbClr val="336699"/>
    <a:srgbClr val="FF3300"/>
    <a:srgbClr val="FFB953"/>
    <a:srgbClr val="B0D7FA"/>
    <a:srgbClr val="0099CC"/>
    <a:srgbClr val="990000"/>
    <a:srgbClr val="C9F49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1" autoAdjust="0"/>
    <p:restoredTop sz="89964" autoAdjust="0"/>
  </p:normalViewPr>
  <p:slideViewPr>
    <p:cSldViewPr snapToGrid="0" snapToObjects="1">
      <p:cViewPr>
        <p:scale>
          <a:sx n="100" d="100"/>
          <a:sy n="100" d="100"/>
        </p:scale>
        <p:origin x="-624" y="216"/>
      </p:cViewPr>
      <p:guideLst>
        <p:guide orient="horz" pos="457"/>
        <p:guide orient="horz" pos="691"/>
        <p:guide orient="horz" pos="920"/>
        <p:guide orient="horz" pos="3759"/>
        <p:guide orient="horz" pos="2630"/>
        <p:guide pos="2880"/>
        <p:guide pos="476"/>
        <p:guide pos="5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 b="0" noProof="1">
                <a:latin typeface="Arial" pitchFamily="34" charset="0"/>
              </a:defRPr>
            </a:lvl1pPr>
          </a:lstStyle>
          <a:p>
            <a:endParaRPr lang="zh-CN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 b="0" noProof="1">
                <a:latin typeface="Arial" pitchFamily="34" charset="0"/>
              </a:defRPr>
            </a:lvl1pPr>
          </a:lstStyle>
          <a:p>
            <a:endParaRPr lang="zh-CN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 b="0" noProof="1">
                <a:latin typeface="Arial" pitchFamily="34" charset="0"/>
              </a:defRPr>
            </a:lvl1pPr>
          </a:lstStyle>
          <a:p>
            <a:endParaRPr lang="zh-CN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 b="0" noProof="1">
                <a:latin typeface="Arial" pitchFamily="34" charset="0"/>
              </a:defRPr>
            </a:lvl1pPr>
          </a:lstStyle>
          <a:p>
            <a:fld id="{8681FEB0-2BEF-43F1-86C5-10DEDC7AB072}" type="slidenum">
              <a:rPr/>
              <a:pPr/>
              <a:t>‹#›</a:t>
            </a:fld>
            <a:endParaRPr 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 b="0">
                <a:latin typeface="Arial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 b="0">
                <a:latin typeface="Arial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 b="0">
                <a:latin typeface="Arial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 b="0">
                <a:latin typeface="Arial" pitchFamily="34" charset="0"/>
              </a:defRPr>
            </a:lvl1pPr>
          </a:lstStyle>
          <a:p>
            <a:fld id="{45B79848-187D-4CB5-AF44-3399FCE0AEE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159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8334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2509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6684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086204" algn="l" defTabSz="8344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03444" algn="l" defTabSz="8344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20685" algn="l" defTabSz="8344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37926" algn="l" defTabSz="83448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790DE4-D89B-41B6-9B9A-1E5E136035DF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3775" cy="3602037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/>
          <a:lstStyle/>
          <a:p>
            <a:pPr eaLnBrk="1" hangingPunct="1"/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9E1187-A5B7-4030-86A5-185DFFFC517B}" type="slidenum">
              <a:rPr lang="en-US" altLang="zh-CN"/>
              <a:pPr/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9E1187-A5B7-4030-86A5-185DFFFC517B}" type="slidenum">
              <a:rPr lang="en-US" altLang="zh-CN"/>
              <a:pPr/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630331-43A8-4BAB-9168-A6A6AF1A1704}" type="slidenum">
              <a:rPr lang="en-US" altLang="zh-CN"/>
              <a:pPr/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630331-43A8-4BAB-9168-A6A6AF1A1704}" type="slidenum">
              <a:rPr lang="en-US" altLang="zh-CN"/>
              <a:pPr/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630331-43A8-4BAB-9168-A6A6AF1A1704}" type="slidenum">
              <a:rPr lang="en-US" altLang="zh-CN"/>
              <a:pPr/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630331-43A8-4BAB-9168-A6A6AF1A1704}" type="slidenum">
              <a:rPr lang="en-US" altLang="zh-CN"/>
              <a:pPr/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zh-CN" altLang="en-US" sz="1000" smtClean="0">
              <a:latin typeface="Arial" pitchFamily="34" charset="0"/>
            </a:endParaRPr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630331-43A8-4BAB-9168-A6A6AF1A1704}" type="slidenum">
              <a:rPr lang="en-US" altLang="zh-CN"/>
              <a:pPr/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>
              <a:latin typeface="Arial" pitchFamily="34" charset="0"/>
            </a:endParaRPr>
          </a:p>
        </p:txBody>
      </p:sp>
      <p:sp>
        <p:nvSpPr>
          <p:cNvPr id="1946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5D472F-C9AB-43CA-8CEB-25D6797DEB72}" type="slidenum">
              <a:rPr lang="en-US" altLang="zh-CN"/>
              <a:pPr/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839" y="430893"/>
            <a:ext cx="7746200" cy="870857"/>
          </a:xfrm>
          <a:prstGeom prst="rect">
            <a:avLst/>
          </a:prstGeom>
        </p:spPr>
        <p:txBody>
          <a:bodyPr/>
          <a:lstStyle>
            <a:lvl1pPr>
              <a:defRPr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839" y="1641929"/>
            <a:ext cx="7930232" cy="4194024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Font typeface="Wingdings" pitchFamily="2" charset="2"/>
              <a:buChar char="n"/>
              <a:defRPr sz="1800" b="0"/>
            </a:lvl1pPr>
            <a:lvl2pPr>
              <a:buClr>
                <a:schemeClr val="tx1"/>
              </a:buClr>
              <a:defRPr sz="1600"/>
            </a:lvl2pPr>
            <a:lvl3pPr>
              <a:buClr>
                <a:schemeClr val="tx1"/>
              </a:buClr>
              <a:buFont typeface="Arial" pitchFamily="34" charset="0"/>
              <a:buChar char="•"/>
              <a:defRPr sz="1400"/>
            </a:lvl3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103938" y="6397625"/>
            <a:ext cx="2097087" cy="4556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FrutigerNext LT Bold"/>
              </a:defRPr>
            </a:lvl1pPr>
          </a:lstStyle>
          <a:p>
            <a:r>
              <a:rPr lang="de-DE" altLang="zh-CN"/>
              <a:t>Page </a:t>
            </a:r>
            <a:fld id="{42881DA0-938E-4D77-A777-CC2F6A1548C4}" type="slidenum">
              <a:rPr lang="de-DE" altLang="zh-CN"/>
              <a:pPr/>
              <a:t>‹#›</a:t>
            </a:fld>
            <a:endParaRPr lang="en-GB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4"/>
          <p:cNvSpPr txBox="1">
            <a:spLocks noChangeArrowheads="1"/>
          </p:cNvSpPr>
          <p:nvPr userDrawn="1"/>
        </p:nvSpPr>
        <p:spPr bwMode="auto">
          <a:xfrm>
            <a:off x="7173913" y="4143375"/>
            <a:ext cx="13366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8282" tIns="39142" rIns="78282" bIns="39142">
            <a:spAutoFit/>
          </a:bodyPr>
          <a:lstStyle>
            <a:lvl1pPr defTabSz="784225" eaLnBrk="0" hangingPunct="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784225" eaLnBrk="0" hangingPunct="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784225" eaLnBrk="0" hangingPunct="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784225" eaLnBrk="0" hangingPunct="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784225" eaLnBrk="0" hangingPunct="0"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784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784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784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784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fontAlgn="t">
              <a:defRPr/>
            </a:pPr>
            <a:r>
              <a:rPr lang="en-US" altLang="zh-CN" sz="1200">
                <a:solidFill>
                  <a:schemeClr val="bg1"/>
                </a:solidFill>
                <a:cs typeface="+mn-cs"/>
              </a:rPr>
              <a:t>www.huawei.com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</p:sldLayoutIdLst>
  <p:transition/>
  <p:hf sldNum="0" hdr="0" ftr="0"/>
  <p:txStyles>
    <p:titleStyle>
      <a:lvl1pPr algn="l" defTabSz="800100" rtl="0" eaLnBrk="0" fontAlgn="base" hangingPunct="0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+mj-lt"/>
          <a:ea typeface="宋体" pitchFamily="2" charset="-122"/>
          <a:cs typeface="+mj-cs"/>
        </a:defRPr>
      </a:lvl1pPr>
      <a:lvl2pPr algn="l" defTabSz="800100" rtl="0" eaLnBrk="0" fontAlgn="base" hangingPunct="0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宋体" pitchFamily="2" charset="-122"/>
        </a:defRPr>
      </a:lvl2pPr>
      <a:lvl3pPr algn="l" defTabSz="800100" rtl="0" eaLnBrk="0" fontAlgn="base" hangingPunct="0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宋体" pitchFamily="2" charset="-122"/>
        </a:defRPr>
      </a:lvl3pPr>
      <a:lvl4pPr algn="l" defTabSz="800100" rtl="0" eaLnBrk="0" fontAlgn="base" hangingPunct="0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宋体" pitchFamily="2" charset="-122"/>
        </a:defRPr>
      </a:lvl4pPr>
      <a:lvl5pPr algn="l" defTabSz="800100" rtl="0" eaLnBrk="0" fontAlgn="base" hangingPunct="0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宋体" pitchFamily="2" charset="-122"/>
        </a:defRPr>
      </a:lvl5pPr>
      <a:lvl6pPr marL="417241" algn="l" defTabSz="801161" rtl="0" fontAlgn="base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SimSun" pitchFamily="2" charset="-122"/>
        </a:defRPr>
      </a:lvl6pPr>
      <a:lvl7pPr marL="834481" algn="l" defTabSz="801161" rtl="0" fontAlgn="base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SimSun" pitchFamily="2" charset="-122"/>
        </a:defRPr>
      </a:lvl7pPr>
      <a:lvl8pPr marL="1251722" algn="l" defTabSz="801161" rtl="0" fontAlgn="base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SimSun" pitchFamily="2" charset="-122"/>
        </a:defRPr>
      </a:lvl8pPr>
      <a:lvl9pPr marL="1668963" algn="l" defTabSz="801161" rtl="0" fontAlgn="base">
        <a:spcBef>
          <a:spcPct val="0"/>
        </a:spcBef>
        <a:spcAft>
          <a:spcPct val="0"/>
        </a:spcAft>
        <a:defRPr sz="3100">
          <a:solidFill>
            <a:srgbClr val="990000"/>
          </a:solidFill>
          <a:latin typeface="FrutigerNext LT Medium" pitchFamily="34" charset="0"/>
          <a:ea typeface="SimSun" pitchFamily="2" charset="-122"/>
        </a:defRPr>
      </a:lvl9pPr>
    </p:titleStyle>
    <p:bodyStyle>
      <a:lvl1pPr marL="298450" indent="-298450" algn="l" defTabSz="800100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lr>
          <a:schemeClr val="bg2"/>
        </a:buClr>
        <a:buSzPct val="60000"/>
        <a:buFont typeface="Wingdings" pitchFamily="2" charset="2"/>
        <a:defRPr sz="1100" b="1">
          <a:solidFill>
            <a:srgbClr val="000000"/>
          </a:solidFill>
          <a:latin typeface="+mn-lt"/>
          <a:ea typeface="宋体" pitchFamily="2" charset="-122"/>
          <a:cs typeface="+mn-cs"/>
        </a:defRPr>
      </a:lvl1pPr>
      <a:lvl2pPr marL="650875" indent="-249238" algn="l" defTabSz="800100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p"/>
        <a:defRPr sz="1700">
          <a:solidFill>
            <a:schemeClr val="tx1"/>
          </a:solidFill>
          <a:latin typeface="+mn-lt"/>
          <a:ea typeface="宋体" pitchFamily="2" charset="-122"/>
        </a:defRPr>
      </a:lvl2pPr>
      <a:lvl3pPr marL="1001713" indent="-200025" algn="l" defTabSz="800100" rtl="0" eaLnBrk="0" fontAlgn="base" hangingPunct="0">
        <a:lnSpc>
          <a:spcPct val="140000"/>
        </a:lnSpc>
        <a:spcBef>
          <a:spcPct val="0"/>
        </a:spcBef>
        <a:spcAft>
          <a:spcPct val="0"/>
        </a:spcAft>
        <a:buSzPct val="50000"/>
        <a:buFont typeface="Wingdings" pitchFamily="2" charset="2"/>
        <a:buChar char="n"/>
        <a:defRPr>
          <a:solidFill>
            <a:schemeClr val="tx1"/>
          </a:solidFill>
          <a:latin typeface="FrutigerNext LT Light" pitchFamily="34" charset="0"/>
          <a:ea typeface="宋体" pitchFamily="2" charset="-122"/>
        </a:defRPr>
      </a:lvl3pPr>
      <a:lvl4pPr marL="1401763" indent="-200025" algn="l" defTabSz="800100" rtl="0" eaLnBrk="0" fontAlgn="base" hangingPunct="0">
        <a:lnSpc>
          <a:spcPct val="140000"/>
        </a:lnSpc>
        <a:spcBef>
          <a:spcPct val="0"/>
        </a:spcBef>
        <a:spcAft>
          <a:spcPct val="0"/>
        </a:spcAft>
        <a:buChar char="–"/>
        <a:defRPr sz="1400">
          <a:solidFill>
            <a:schemeClr val="tx1"/>
          </a:solidFill>
          <a:latin typeface="+mj-lt"/>
          <a:ea typeface="宋体" pitchFamily="2" charset="-122"/>
        </a:defRPr>
      </a:lvl4pPr>
      <a:lvl5pPr marL="1803400" indent="-200025" algn="l" defTabSz="800100" rtl="0" eaLnBrk="0" fontAlgn="base" hangingPunct="0">
        <a:lnSpc>
          <a:spcPct val="140000"/>
        </a:lnSpc>
        <a:spcBef>
          <a:spcPct val="0"/>
        </a:spcBef>
        <a:spcAft>
          <a:spcPct val="0"/>
        </a:spcAft>
        <a:buFont typeface="FrutigerNext LT Medium"/>
        <a:buChar char="~"/>
        <a:defRPr sz="1200">
          <a:solidFill>
            <a:schemeClr val="tx1"/>
          </a:solidFill>
          <a:latin typeface="+mj-lt"/>
          <a:ea typeface="宋体" pitchFamily="2" charset="-122"/>
        </a:defRPr>
      </a:lvl5pPr>
      <a:lvl6pPr marL="2220938" indent="-201377" algn="l" defTabSz="801161" rtl="0" fontAlgn="base">
        <a:lnSpc>
          <a:spcPct val="140000"/>
        </a:lnSpc>
        <a:spcBef>
          <a:spcPct val="0"/>
        </a:spcBef>
        <a:spcAft>
          <a:spcPct val="0"/>
        </a:spcAft>
        <a:buFont typeface="FrutigerNext LT Medium" pitchFamily="34" charset="0"/>
        <a:buChar char="~"/>
        <a:defRPr sz="1200">
          <a:solidFill>
            <a:schemeClr val="tx1"/>
          </a:solidFill>
          <a:latin typeface="+mj-lt"/>
          <a:ea typeface="+mn-ea"/>
        </a:defRPr>
      </a:lvl6pPr>
      <a:lvl7pPr marL="2638179" indent="-201377" algn="l" defTabSz="801161" rtl="0" fontAlgn="base">
        <a:lnSpc>
          <a:spcPct val="140000"/>
        </a:lnSpc>
        <a:spcBef>
          <a:spcPct val="0"/>
        </a:spcBef>
        <a:spcAft>
          <a:spcPct val="0"/>
        </a:spcAft>
        <a:buFont typeface="FrutigerNext LT Medium" pitchFamily="34" charset="0"/>
        <a:buChar char="~"/>
        <a:defRPr sz="1200">
          <a:solidFill>
            <a:schemeClr val="tx1"/>
          </a:solidFill>
          <a:latin typeface="+mj-lt"/>
          <a:ea typeface="+mn-ea"/>
        </a:defRPr>
      </a:lvl7pPr>
      <a:lvl8pPr marL="3055419" indent="-201377" algn="l" defTabSz="801161" rtl="0" fontAlgn="base">
        <a:lnSpc>
          <a:spcPct val="140000"/>
        </a:lnSpc>
        <a:spcBef>
          <a:spcPct val="0"/>
        </a:spcBef>
        <a:spcAft>
          <a:spcPct val="0"/>
        </a:spcAft>
        <a:buFont typeface="FrutigerNext LT Medium" pitchFamily="34" charset="0"/>
        <a:buChar char="~"/>
        <a:defRPr sz="1200">
          <a:solidFill>
            <a:schemeClr val="tx1"/>
          </a:solidFill>
          <a:latin typeface="+mj-lt"/>
          <a:ea typeface="+mn-ea"/>
        </a:defRPr>
      </a:lvl8pPr>
      <a:lvl9pPr marL="3472660" indent="-201377" algn="l" defTabSz="801161" rtl="0" fontAlgn="base">
        <a:lnSpc>
          <a:spcPct val="140000"/>
        </a:lnSpc>
        <a:spcBef>
          <a:spcPct val="0"/>
        </a:spcBef>
        <a:spcAft>
          <a:spcPct val="0"/>
        </a:spcAft>
        <a:buFont typeface="FrutigerNext LT Medium" pitchFamily="34" charset="0"/>
        <a:buChar char="~"/>
        <a:defRPr sz="1200">
          <a:solidFill>
            <a:schemeClr val="tx1"/>
          </a:solidFill>
          <a:latin typeface="+mj-lt"/>
          <a:ea typeface="+mn-ea"/>
        </a:defRPr>
      </a:lvl9pPr>
    </p:bodyStyle>
    <p:otherStyle>
      <a:defPPr>
        <a:defRPr lang="en-US"/>
      </a:defPPr>
      <a:lvl1pPr marL="0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7241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34481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1722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68963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86204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03444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20685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37926" algn="l" defTabSz="8344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tsShapeName" descr="93G411B2689856E9C70647B816EG6CB9092=0:92=0=UTUT!!!!!!!!BIHO@]m20612!!!B1@9111E1101B7D2949G1101B7D2949G!!!!!!!!!!!!!!!!!!!!!!!!!!!!!!!!!!!!!!!!!!!!!!!!!!!!8:H;`8:J?_M04615!!!!!!BIHO@]m110076581@B9G02E1104B456@D191104B456@D19!!!!!!!!!!!!!!!!!!!!!!!!!!!!!!!!!!!!!!!!!!!!!!!!!!!!8:=&lt;H8:=A3M11008446!!!BIHO@]m110084461@B9G09G110B322D5182110B322D5182!!!!!!!!!!!!!!!!!!!!!!!!!!!!!!!!!!!!!!!!!!!!!!!!!!!!8:KED8:J3aJ16895!!!!!!BIHO@]j110095661@B9G0751104B44594D51104B44594D5!!!!!!!!!!!!!!!!!!!!!!!!!!!!!!!!!!!!!!!!!!!!!!!!!!!!8:J?f8:J@F[11007636@!!BIHO@]{110076361@B9G050110B32450B34110B32450B34!!!!!!!!!!!!!!!!!!!!!!!!!!!!!!!!!!!!!!!!!!!!!!!!!!!!8=08C8=3;6X11007137!!!BIHO@]x1100713711111111110G2C0768B6110G2C0768B6!!!!!!!!!!!!!!!!!!!!!!!!!!!!!!!!!!!!!!!!!!!!!!!!!!!!8=0?08=:&gt;6K11007092!!!BIHO@]k110070921@B9004G110B323806@4Dydbtuhwd!Ldduhof!)@FR!Sdwhdv(!31180305!W0/1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k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1 h 21600"/>
              <a:gd name="T6" fmla="*/ 1 w 21600"/>
              <a:gd name="T7" fmla="*/ 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83448" tIns="41724" rIns="83448" bIns="41724" anchor="ctr"/>
          <a:lstStyle/>
          <a:p>
            <a:endParaRPr lang="zh-CN" altLang="en-US"/>
          </a:p>
        </p:txBody>
      </p:sp>
      <p:sp>
        <p:nvSpPr>
          <p:cNvPr id="3075" name="Rectangle 2"/>
          <p:cNvSpPr txBox="1">
            <a:spLocks noChangeArrowheads="1"/>
          </p:cNvSpPr>
          <p:nvPr/>
        </p:nvSpPr>
        <p:spPr bwMode="auto">
          <a:xfrm>
            <a:off x="611188" y="1309688"/>
            <a:ext cx="777240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altLang="zh-CN" sz="3600" dirty="0" smtClean="0"/>
              <a:t>Service Function Chaining </a:t>
            </a:r>
          </a:p>
          <a:p>
            <a:pPr algn="ctr"/>
            <a:r>
              <a:rPr lang="en-US" altLang="zh-CN" sz="3600" dirty="0" smtClean="0"/>
              <a:t>Use Case for SPRING</a:t>
            </a:r>
          </a:p>
          <a:p>
            <a:pPr algn="ctr"/>
            <a:endParaRPr lang="en-US" altLang="zh-CN" sz="36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algn="ctr" defTabSz="800100"/>
            <a:r>
              <a:rPr lang="en-US" altLang="zh-CN" sz="2800" dirty="0" smtClean="0"/>
              <a:t>draft-xu-spring-sfc-use-case-02</a:t>
            </a:r>
          </a:p>
          <a:p>
            <a:pPr algn="ctr" defTabSz="800100"/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  <a:p>
            <a:pPr algn="ctr" defTabSz="800100"/>
            <a:endParaRPr lang="en-US" altLang="zh-CN" sz="3600" dirty="0">
              <a:latin typeface="Times New Roman" pitchFamily="18" charset="0"/>
              <a:ea typeface="宋体" pitchFamily="2" charset="-122"/>
            </a:endParaRPr>
          </a:p>
          <a:p>
            <a:pPr algn="ctr" defTabSz="800100"/>
            <a:r>
              <a:rPr lang="en-US" altLang="zh-CN" sz="3600" b="0" dirty="0">
                <a:solidFill>
                  <a:srgbClr val="990000"/>
                </a:solidFill>
                <a:latin typeface="FrutigerNext LT Medium"/>
                <a:ea typeface="宋体" pitchFamily="2" charset="-122"/>
              </a:rPr>
              <a:t/>
            </a:r>
            <a:br>
              <a:rPr lang="en-US" altLang="zh-CN" sz="3600" b="0" dirty="0">
                <a:solidFill>
                  <a:srgbClr val="990000"/>
                </a:solidFill>
                <a:latin typeface="FrutigerNext LT Medium"/>
                <a:ea typeface="宋体" pitchFamily="2" charset="-122"/>
              </a:rPr>
            </a:br>
            <a:endParaRPr lang="en-US" altLang="zh-CN" sz="3600" b="0" dirty="0">
              <a:solidFill>
                <a:srgbClr val="990000"/>
              </a:solidFill>
              <a:latin typeface="FrutigerNext LT Medium"/>
              <a:ea typeface="宋体" pitchFamily="2" charset="-122"/>
            </a:endParaRPr>
          </a:p>
        </p:txBody>
      </p:sp>
      <p:sp>
        <p:nvSpPr>
          <p:cNvPr id="3076" name="Rectangle 5"/>
          <p:cNvSpPr txBox="1">
            <a:spLocks noChangeArrowheads="1"/>
          </p:cNvSpPr>
          <p:nvPr/>
        </p:nvSpPr>
        <p:spPr bwMode="auto">
          <a:xfrm>
            <a:off x="1371600" y="3829050"/>
            <a:ext cx="6400800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98450" indent="-298450" algn="ctr" defTabSz="800100">
              <a:lnSpc>
                <a:spcPct val="140000"/>
              </a:lnSpc>
              <a:buClr>
                <a:schemeClr val="bg2"/>
              </a:buClr>
              <a:buSzPct val="60000"/>
              <a:buFont typeface="Wingdings" pitchFamily="2" charset="2"/>
              <a:buNone/>
            </a:pPr>
            <a:r>
              <a:rPr lang="en-US" altLang="zh-CN" sz="1800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Xiaohu</a:t>
            </a:r>
            <a:r>
              <a:rPr lang="en-US" altLang="zh-CN" sz="18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sz="1800" dirty="0" err="1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Xu</a:t>
            </a:r>
            <a:r>
              <a:rPr lang="en-US" altLang="zh-CN" sz="18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(Huawei)</a:t>
            </a:r>
          </a:p>
          <a:p>
            <a:pPr marL="298450" indent="-298450" algn="ctr" defTabSz="800100">
              <a:lnSpc>
                <a:spcPct val="140000"/>
              </a:lnSpc>
              <a:buClr>
                <a:schemeClr val="bg2"/>
              </a:buClr>
              <a:buSzPct val="60000"/>
            </a:pPr>
            <a:r>
              <a:rPr lang="zh-CN" altLang="en-US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en-US" altLang="zh-CN" sz="1800" dirty="0" err="1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Zhenbin</a:t>
            </a:r>
            <a:r>
              <a:rPr lang="en-US" altLang="zh-CN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Li (Huawei</a:t>
            </a:r>
            <a:r>
              <a:rPr lang="en-US" altLang="zh-CN" sz="1800" dirty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</a:t>
            </a:r>
          </a:p>
          <a:p>
            <a:pPr marL="298450" indent="-298450" algn="ctr" defTabSz="800100">
              <a:lnSpc>
                <a:spcPct val="140000"/>
              </a:lnSpc>
              <a:buClr>
                <a:schemeClr val="bg2"/>
              </a:buClr>
              <a:buSzPct val="60000"/>
            </a:pPr>
            <a:r>
              <a:rPr lang="en-US" altLang="zh-CN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Himanshu Shah (</a:t>
            </a:r>
            <a:r>
              <a:rPr lang="en-US" altLang="zh-CN" sz="1800" dirty="0" err="1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Ciena</a:t>
            </a:r>
            <a:r>
              <a:rPr lang="en-US" altLang="zh-CN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)  </a:t>
            </a:r>
            <a:endParaRPr lang="en-US" altLang="zh-CN" sz="18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298450" indent="-298450" algn="ctr" defTabSz="800100">
              <a:lnSpc>
                <a:spcPct val="140000"/>
              </a:lnSpc>
              <a:buClr>
                <a:schemeClr val="bg2"/>
              </a:buClr>
              <a:buSzPct val="60000"/>
            </a:pPr>
            <a:r>
              <a:rPr lang="en-US" altLang="zh-CN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Luis M. Contreras (</a:t>
            </a:r>
            <a:r>
              <a:rPr lang="en-US" altLang="zh-CN" sz="1800" dirty="0" err="1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Telefonica</a:t>
            </a:r>
            <a:r>
              <a:rPr lang="en-US" altLang="zh-CN" sz="18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I+D)</a:t>
            </a:r>
            <a:endParaRPr lang="en-US" altLang="zh-CN" sz="18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298450" indent="-298450" algn="ctr" defTabSz="800100">
              <a:lnSpc>
                <a:spcPct val="140000"/>
              </a:lnSpc>
              <a:buClr>
                <a:schemeClr val="bg2"/>
              </a:buClr>
              <a:buSzPct val="60000"/>
              <a:buFont typeface="Wingdings" pitchFamily="2" charset="2"/>
              <a:buNone/>
            </a:pPr>
            <a:r>
              <a:rPr lang="en-US" altLang="zh-CN" sz="2400" dirty="0" smtClean="0"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IETF90, Toronto</a:t>
            </a:r>
            <a:endParaRPr lang="en-US" altLang="zh-CN" sz="2400" dirty="0">
              <a:latin typeface="Times New Roman" pitchFamily="18" charset="0"/>
              <a:ea typeface="宋体" pitchFamily="2" charset="-122"/>
              <a:cs typeface="Times New Roman" pitchFamily="18" charset="0"/>
            </a:endParaRPr>
          </a:p>
          <a:p>
            <a:pPr marL="298450" indent="-298450" defTabSz="800100">
              <a:lnSpc>
                <a:spcPct val="140000"/>
              </a:lnSpc>
              <a:buClr>
                <a:schemeClr val="bg2"/>
              </a:buClr>
              <a:buSzPct val="60000"/>
              <a:buFont typeface="Wingdings" pitchFamily="2" charset="2"/>
              <a:buNone/>
            </a:pPr>
            <a:endParaRPr lang="en-US" altLang="zh-CN" dirty="0">
              <a:solidFill>
                <a:srgbClr val="000000"/>
              </a:solidFill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56308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Function (SF): A function that is responsible for specific treatment of received packets.</a:t>
            </a:r>
          </a:p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SF ID: A unique identifier that represents a service function within an SFC-enabled domain.</a:t>
            </a:r>
          </a:p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Node (SN): A physical or virtual element that hosts one or more service functions and has one or more network locators associated with it for service delivery. </a:t>
            </a:r>
          </a:p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Function Chain (SFC): An ordered set of service functions that must be applied to packets and/or frames selected as a result of classification</a:t>
            </a:r>
          </a:p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Function Path (SFP): The instantiation of an SFC in the network.</a:t>
            </a:r>
          </a:p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Network Forwarder (NF): SFC network forwarders provide network connectivity for SFF and SF.</a:t>
            </a:r>
          </a:p>
          <a:p>
            <a:r>
              <a:rPr lang="en-US" altLang="zh-CN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Function Forwarder (SFF): is responsible for delivering traffic received from the SFC network forwarder to one or more connected service functions via information carried in the SFC encapsulation. </a:t>
            </a:r>
          </a:p>
        </p:txBody>
      </p:sp>
      <p:sp>
        <p:nvSpPr>
          <p:cNvPr id="4099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SFC Background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460731" y="5249109"/>
            <a:ext cx="2628900" cy="111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Service Node (SN)</a:t>
            </a:r>
            <a:endParaRPr lang="zh-CN" altLang="en-US" sz="1100" dirty="0"/>
          </a:p>
        </p:txBody>
      </p:sp>
      <p:sp>
        <p:nvSpPr>
          <p:cNvPr id="26" name="矩形 25"/>
          <p:cNvSpPr/>
          <p:nvPr/>
        </p:nvSpPr>
        <p:spPr>
          <a:xfrm>
            <a:off x="5004218" y="4583194"/>
            <a:ext cx="1085413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SFC-unaware SF</a:t>
            </a:r>
            <a:endParaRPr lang="zh-CN" altLang="en-US" sz="1100" dirty="0"/>
          </a:p>
        </p:txBody>
      </p:sp>
      <p:sp>
        <p:nvSpPr>
          <p:cNvPr id="30" name="矩形 29"/>
          <p:cNvSpPr/>
          <p:nvPr/>
        </p:nvSpPr>
        <p:spPr>
          <a:xfrm>
            <a:off x="3575031" y="5367583"/>
            <a:ext cx="527088" cy="36028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</a:t>
            </a:r>
            <a:endParaRPr lang="zh-CN" altLang="en-US" sz="1100" dirty="0"/>
          </a:p>
        </p:txBody>
      </p:sp>
      <p:sp>
        <p:nvSpPr>
          <p:cNvPr id="31" name="矩形 30"/>
          <p:cNvSpPr/>
          <p:nvPr/>
        </p:nvSpPr>
        <p:spPr>
          <a:xfrm>
            <a:off x="4396900" y="5367585"/>
            <a:ext cx="527088" cy="360280"/>
          </a:xfrm>
          <a:prstGeom prst="rect">
            <a:avLst/>
          </a:prstGeom>
          <a:solidFill>
            <a:srgbClr val="FF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SFF</a:t>
            </a:r>
            <a:endParaRPr lang="zh-CN" altLang="en-US" sz="1100" dirty="0"/>
          </a:p>
        </p:txBody>
      </p:sp>
      <p:sp>
        <p:nvSpPr>
          <p:cNvPr id="32" name="矩形 31"/>
          <p:cNvSpPr/>
          <p:nvPr/>
        </p:nvSpPr>
        <p:spPr>
          <a:xfrm>
            <a:off x="5195787" y="5367584"/>
            <a:ext cx="695819" cy="36028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SFC Proxy</a:t>
            </a:r>
            <a:endParaRPr lang="zh-CN" altLang="en-US" sz="1100" dirty="0"/>
          </a:p>
        </p:txBody>
      </p:sp>
      <p:cxnSp>
        <p:nvCxnSpPr>
          <p:cNvPr id="35" name="形状 34"/>
          <p:cNvCxnSpPr>
            <a:stCxn id="46" idx="2"/>
            <a:endCxn id="31" idx="0"/>
          </p:cNvCxnSpPr>
          <p:nvPr/>
        </p:nvCxnSpPr>
        <p:spPr bwMode="auto">
          <a:xfrm rot="16200000" flipH="1">
            <a:off x="4119886" y="4827026"/>
            <a:ext cx="424111" cy="657006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形状 37"/>
          <p:cNvCxnSpPr>
            <a:stCxn id="32" idx="1"/>
            <a:endCxn id="31" idx="3"/>
          </p:cNvCxnSpPr>
          <p:nvPr/>
        </p:nvCxnSpPr>
        <p:spPr bwMode="auto">
          <a:xfrm rot="10800000" flipV="1">
            <a:off x="4923989" y="5547723"/>
            <a:ext cx="271799" cy="1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直接连接符 39"/>
          <p:cNvCxnSpPr>
            <a:stCxn id="26" idx="2"/>
            <a:endCxn id="32" idx="0"/>
          </p:cNvCxnSpPr>
          <p:nvPr/>
        </p:nvCxnSpPr>
        <p:spPr bwMode="auto">
          <a:xfrm flipH="1">
            <a:off x="5543697" y="4943474"/>
            <a:ext cx="3228" cy="42411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矩形 45"/>
          <p:cNvSpPr/>
          <p:nvPr/>
        </p:nvSpPr>
        <p:spPr>
          <a:xfrm>
            <a:off x="3460731" y="4583194"/>
            <a:ext cx="1085413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SFC-aware SF</a:t>
            </a:r>
            <a:endParaRPr lang="zh-CN" altLang="en-US" sz="1100" dirty="0"/>
          </a:p>
        </p:txBody>
      </p:sp>
      <p:cxnSp>
        <p:nvCxnSpPr>
          <p:cNvPr id="55" name="直接连接符 54"/>
          <p:cNvCxnSpPr>
            <a:stCxn id="30" idx="3"/>
            <a:endCxn id="31" idx="1"/>
          </p:cNvCxnSpPr>
          <p:nvPr/>
        </p:nvCxnSpPr>
        <p:spPr bwMode="auto">
          <a:xfrm>
            <a:off x="4102119" y="5547723"/>
            <a:ext cx="294781" cy="2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矩形 55"/>
          <p:cNvSpPr/>
          <p:nvPr/>
        </p:nvSpPr>
        <p:spPr>
          <a:xfrm>
            <a:off x="4396900" y="5880265"/>
            <a:ext cx="527088" cy="36028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NF</a:t>
            </a:r>
            <a:endParaRPr lang="zh-CN" altLang="en-US" sz="1100" dirty="0"/>
          </a:p>
        </p:txBody>
      </p:sp>
      <p:sp>
        <p:nvSpPr>
          <p:cNvPr id="58" name="TextBox 57"/>
          <p:cNvSpPr txBox="1"/>
          <p:nvPr/>
        </p:nvSpPr>
        <p:spPr>
          <a:xfrm>
            <a:off x="4972017" y="5880265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100" dirty="0" smtClean="0">
                <a:solidFill>
                  <a:schemeClr val="bg1"/>
                </a:solidFill>
              </a:rPr>
              <a:t>Service Node</a:t>
            </a:r>
          </a:p>
          <a:p>
            <a:pPr algn="ctr"/>
            <a:r>
              <a:rPr lang="en-US" altLang="zh-CN" sz="1100" dirty="0" smtClean="0">
                <a:solidFill>
                  <a:schemeClr val="bg1"/>
                </a:solidFill>
              </a:rPr>
              <a:t> (SN)</a:t>
            </a:r>
            <a:endParaRPr lang="zh-CN" altLang="en-US" sz="1100" dirty="0">
              <a:solidFill>
                <a:schemeClr val="bg1"/>
              </a:solidFill>
            </a:endParaRPr>
          </a:p>
        </p:txBody>
      </p:sp>
      <p:cxnSp>
        <p:nvCxnSpPr>
          <p:cNvPr id="60" name="直接连接符 59"/>
          <p:cNvCxnSpPr>
            <a:stCxn id="31" idx="2"/>
            <a:endCxn id="56" idx="0"/>
          </p:cNvCxnSpPr>
          <p:nvPr/>
        </p:nvCxnSpPr>
        <p:spPr bwMode="auto">
          <a:xfrm>
            <a:off x="4660444" y="5727865"/>
            <a:ext cx="0" cy="152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6686517" y="5932647"/>
            <a:ext cx="11176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100" dirty="0" smtClean="0">
                <a:solidFill>
                  <a:schemeClr val="bg1"/>
                </a:solidFill>
              </a:rPr>
              <a:t>Service Node</a:t>
            </a:r>
          </a:p>
          <a:p>
            <a:pPr algn="ctr"/>
            <a:r>
              <a:rPr lang="en-US" altLang="zh-CN" sz="1100" dirty="0" smtClean="0">
                <a:solidFill>
                  <a:schemeClr val="bg1"/>
                </a:solidFill>
              </a:rPr>
              <a:t> (SN)</a:t>
            </a:r>
            <a:endParaRPr lang="zh-CN" altLang="en-US" sz="1100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475133" y="5932647"/>
            <a:ext cx="136768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1100" dirty="0" smtClean="0">
                <a:solidFill>
                  <a:schemeClr val="bg1"/>
                </a:solidFill>
              </a:rPr>
              <a:t>Service Classifier</a:t>
            </a:r>
          </a:p>
          <a:p>
            <a:pPr algn="ctr"/>
            <a:r>
              <a:rPr lang="en-US" altLang="zh-CN" sz="1100" dirty="0" smtClean="0">
                <a:solidFill>
                  <a:schemeClr val="bg1"/>
                </a:solidFill>
              </a:rPr>
              <a:t> (SC)</a:t>
            </a:r>
            <a:endParaRPr lang="zh-CN" altLang="en-US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56308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When applying a particular SFC (e.g., {SF1,SF3}) to the selected traffic, the traffic needs to be steered through the corresponding SFP (e.g.,</a:t>
            </a:r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{SN1, SF1, SN2, SF3}) in the SFC-enabled network</a:t>
            </a:r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It’s obvious that the SPRING-based source routing mechanism could be leveraged to steer the traffic through a particular SFP.</a:t>
            </a:r>
          </a:p>
          <a:p>
            <a:pPr lvl="1"/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The SFP (or the SFC) information could be encoded in the MPLS label stack or the IPv6-SR header. To simplify the illustration, only MPLS-SPRING-based SFC is discussed here.</a:t>
            </a:r>
          </a:p>
          <a:p>
            <a:pPr lvl="1"/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Motivation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53" name="圆角矩形 52"/>
          <p:cNvSpPr/>
          <p:nvPr/>
        </p:nvSpPr>
        <p:spPr bwMode="auto">
          <a:xfrm>
            <a:off x="2612119" y="4029888"/>
            <a:ext cx="5382828" cy="16200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54" name="矩形 53"/>
          <p:cNvSpPr/>
          <p:nvPr/>
        </p:nvSpPr>
        <p:spPr>
          <a:xfrm>
            <a:off x="3966386" y="5262682"/>
            <a:ext cx="719013" cy="3602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SN1</a:t>
            </a:r>
            <a:endParaRPr lang="zh-CN" altLang="en-US" sz="1100" dirty="0"/>
          </a:p>
        </p:txBody>
      </p:sp>
      <p:sp>
        <p:nvSpPr>
          <p:cNvPr id="55" name="矩形 54"/>
          <p:cNvSpPr/>
          <p:nvPr/>
        </p:nvSpPr>
        <p:spPr>
          <a:xfrm>
            <a:off x="5548850" y="4605769"/>
            <a:ext cx="720600" cy="10171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SN2</a:t>
            </a:r>
            <a:endParaRPr lang="zh-CN" altLang="en-US" sz="1100" dirty="0"/>
          </a:p>
        </p:txBody>
      </p:sp>
      <p:sp>
        <p:nvSpPr>
          <p:cNvPr id="56" name="矩形 55"/>
          <p:cNvSpPr/>
          <p:nvPr/>
        </p:nvSpPr>
        <p:spPr>
          <a:xfrm>
            <a:off x="2237900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SC</a:t>
            </a:r>
            <a:endParaRPr lang="zh-CN" altLang="en-US" sz="1100" dirty="0"/>
          </a:p>
        </p:txBody>
      </p:sp>
      <p:sp>
        <p:nvSpPr>
          <p:cNvPr id="57" name="矩形 56"/>
          <p:cNvSpPr/>
          <p:nvPr/>
        </p:nvSpPr>
        <p:spPr>
          <a:xfrm>
            <a:off x="7348762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/>
              <a:t>Z</a:t>
            </a:r>
            <a:endParaRPr lang="zh-CN" altLang="en-US" sz="1100" dirty="0"/>
          </a:p>
        </p:txBody>
      </p:sp>
      <p:sp>
        <p:nvSpPr>
          <p:cNvPr id="58" name="TextBox 57"/>
          <p:cNvSpPr txBox="1"/>
          <p:nvPr/>
        </p:nvSpPr>
        <p:spPr>
          <a:xfrm>
            <a:off x="1016872" y="4374989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493961" y="5918074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481522" y="5439412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SID (SN2)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493960" y="5675535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SID (SF3)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475303" y="4957249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SID (SN1)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2478412" y="5203093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SID (SF1)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624325" y="473406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65" name="矩形 64"/>
          <p:cNvSpPr/>
          <p:nvPr/>
        </p:nvSpPr>
        <p:spPr>
          <a:xfrm>
            <a:off x="4420401" y="472784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SF2</a:t>
            </a:r>
            <a:endParaRPr lang="zh-CN" altLang="en-US" sz="1100" dirty="0"/>
          </a:p>
        </p:txBody>
      </p:sp>
      <p:cxnSp>
        <p:nvCxnSpPr>
          <p:cNvPr id="66" name="直接连接符 65"/>
          <p:cNvCxnSpPr>
            <a:stCxn id="64" idx="2"/>
            <a:endCxn id="54" idx="0"/>
          </p:cNvCxnSpPr>
          <p:nvPr/>
        </p:nvCxnSpPr>
        <p:spPr bwMode="auto">
          <a:xfrm>
            <a:off x="3887869" y="5094346"/>
            <a:ext cx="438024" cy="16833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直接连接符 66"/>
          <p:cNvCxnSpPr>
            <a:stCxn id="54" idx="0"/>
            <a:endCxn id="65" idx="2"/>
          </p:cNvCxnSpPr>
          <p:nvPr/>
        </p:nvCxnSpPr>
        <p:spPr bwMode="auto">
          <a:xfrm flipV="1">
            <a:off x="4325893" y="5088128"/>
            <a:ext cx="358052" cy="17455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矩形 67"/>
          <p:cNvSpPr/>
          <p:nvPr/>
        </p:nvSpPr>
        <p:spPr>
          <a:xfrm>
            <a:off x="5645606" y="4721631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69" name="TextBox 68"/>
          <p:cNvSpPr txBox="1"/>
          <p:nvPr/>
        </p:nvSpPr>
        <p:spPr>
          <a:xfrm>
            <a:off x="4698711" y="6069822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704931" y="5590768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SID (SN2)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698710" y="5827087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SID (SF3)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595607" y="5186537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cxnSp>
        <p:nvCxnSpPr>
          <p:cNvPr id="73" name="直接连接符 72"/>
          <p:cNvCxnSpPr>
            <a:endCxn id="56" idx="1"/>
          </p:cNvCxnSpPr>
          <p:nvPr/>
        </p:nvCxnSpPr>
        <p:spPr bwMode="auto">
          <a:xfrm flipV="1">
            <a:off x="1380692" y="4650842"/>
            <a:ext cx="857208" cy="407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任意多边形 73"/>
          <p:cNvSpPr/>
          <p:nvPr/>
        </p:nvSpPr>
        <p:spPr bwMode="auto">
          <a:xfrm>
            <a:off x="1979712" y="4365104"/>
            <a:ext cx="5900587" cy="1152000"/>
          </a:xfrm>
          <a:custGeom>
            <a:avLst/>
            <a:gdLst>
              <a:gd name="connsiteX0" fmla="*/ 0 w 5901612"/>
              <a:gd name="connsiteY0" fmla="*/ 0 h 926841"/>
              <a:gd name="connsiteX1" fmla="*/ 466531 w 5901612"/>
              <a:gd name="connsiteY1" fmla="*/ 27992 h 926841"/>
              <a:gd name="connsiteX2" fmla="*/ 933061 w 5901612"/>
              <a:gd name="connsiteY2" fmla="*/ 279918 h 926841"/>
              <a:gd name="connsiteX3" fmla="*/ 2108719 w 5901612"/>
              <a:gd name="connsiteY3" fmla="*/ 867747 h 926841"/>
              <a:gd name="connsiteX4" fmla="*/ 1912776 w 5901612"/>
              <a:gd name="connsiteY4" fmla="*/ 634481 h 926841"/>
              <a:gd name="connsiteX5" fmla="*/ 1912776 w 5901612"/>
              <a:gd name="connsiteY5" fmla="*/ 625151 h 926841"/>
              <a:gd name="connsiteX6" fmla="*/ 1912776 w 5901612"/>
              <a:gd name="connsiteY6" fmla="*/ 513184 h 926841"/>
              <a:gd name="connsiteX7" fmla="*/ 2705878 w 5901612"/>
              <a:gd name="connsiteY7" fmla="*/ 821094 h 926841"/>
              <a:gd name="connsiteX8" fmla="*/ 3256384 w 5901612"/>
              <a:gd name="connsiteY8" fmla="*/ 867747 h 926841"/>
              <a:gd name="connsiteX9" fmla="*/ 3853543 w 5901612"/>
              <a:gd name="connsiteY9" fmla="*/ 849086 h 926841"/>
              <a:gd name="connsiteX10" fmla="*/ 3937519 w 5901612"/>
              <a:gd name="connsiteY10" fmla="*/ 662473 h 926841"/>
              <a:gd name="connsiteX11" fmla="*/ 3974841 w 5901612"/>
              <a:gd name="connsiteY11" fmla="*/ 475861 h 926841"/>
              <a:gd name="connsiteX12" fmla="*/ 4086808 w 5901612"/>
              <a:gd name="connsiteY12" fmla="*/ 653143 h 926841"/>
              <a:gd name="connsiteX13" fmla="*/ 4114800 w 5901612"/>
              <a:gd name="connsiteY13" fmla="*/ 858416 h 926841"/>
              <a:gd name="connsiteX14" fmla="*/ 4572000 w 5901612"/>
              <a:gd name="connsiteY14" fmla="*/ 737118 h 926841"/>
              <a:gd name="connsiteX15" fmla="*/ 5701004 w 5901612"/>
              <a:gd name="connsiteY15" fmla="*/ 289249 h 926841"/>
              <a:gd name="connsiteX16" fmla="*/ 5775649 w 5901612"/>
              <a:gd name="connsiteY16" fmla="*/ 261257 h 92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1612" h="926841">
                <a:moveTo>
                  <a:pt x="0" y="0"/>
                </a:moveTo>
                <a:lnTo>
                  <a:pt x="466531" y="27992"/>
                </a:lnTo>
                <a:cubicBezTo>
                  <a:pt x="622041" y="74645"/>
                  <a:pt x="659363" y="139959"/>
                  <a:pt x="933061" y="279918"/>
                </a:cubicBezTo>
                <a:cubicBezTo>
                  <a:pt x="1206759" y="419877"/>
                  <a:pt x="1945433" y="808653"/>
                  <a:pt x="2108719" y="867747"/>
                </a:cubicBezTo>
                <a:cubicBezTo>
                  <a:pt x="2272005" y="926841"/>
                  <a:pt x="1945433" y="674914"/>
                  <a:pt x="1912776" y="634481"/>
                </a:cubicBezTo>
                <a:cubicBezTo>
                  <a:pt x="1880119" y="594048"/>
                  <a:pt x="1912776" y="625151"/>
                  <a:pt x="1912776" y="625151"/>
                </a:cubicBezTo>
                <a:cubicBezTo>
                  <a:pt x="1912776" y="604935"/>
                  <a:pt x="1780592" y="480527"/>
                  <a:pt x="1912776" y="513184"/>
                </a:cubicBezTo>
                <a:cubicBezTo>
                  <a:pt x="2044960" y="545841"/>
                  <a:pt x="2481943" y="762000"/>
                  <a:pt x="2705878" y="821094"/>
                </a:cubicBezTo>
                <a:cubicBezTo>
                  <a:pt x="2929813" y="880188"/>
                  <a:pt x="3065107" y="863082"/>
                  <a:pt x="3256384" y="867747"/>
                </a:cubicBezTo>
                <a:lnTo>
                  <a:pt x="3853543" y="849086"/>
                </a:lnTo>
                <a:cubicBezTo>
                  <a:pt x="3967066" y="814874"/>
                  <a:pt x="3917303" y="724677"/>
                  <a:pt x="3937519" y="662473"/>
                </a:cubicBezTo>
                <a:cubicBezTo>
                  <a:pt x="3957735" y="600269"/>
                  <a:pt x="3949960" y="477416"/>
                  <a:pt x="3974841" y="475861"/>
                </a:cubicBezTo>
                <a:cubicBezTo>
                  <a:pt x="3999723" y="474306"/>
                  <a:pt x="4063482" y="589384"/>
                  <a:pt x="4086808" y="653143"/>
                </a:cubicBezTo>
                <a:cubicBezTo>
                  <a:pt x="4110135" y="716902"/>
                  <a:pt x="4033935" y="844420"/>
                  <a:pt x="4114800" y="858416"/>
                </a:cubicBezTo>
                <a:cubicBezTo>
                  <a:pt x="4195665" y="872412"/>
                  <a:pt x="4307633" y="831979"/>
                  <a:pt x="4572000" y="737118"/>
                </a:cubicBezTo>
                <a:cubicBezTo>
                  <a:pt x="4836367" y="642257"/>
                  <a:pt x="5500396" y="368559"/>
                  <a:pt x="5701004" y="289249"/>
                </a:cubicBezTo>
                <a:cubicBezTo>
                  <a:pt x="5901612" y="209939"/>
                  <a:pt x="5838630" y="235598"/>
                  <a:pt x="5775649" y="261257"/>
                </a:cubicBezTo>
              </a:path>
            </a:pathLst>
          </a:cu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75" name="圆角矩形标注 74"/>
          <p:cNvSpPr/>
          <p:nvPr/>
        </p:nvSpPr>
        <p:spPr bwMode="auto">
          <a:xfrm>
            <a:off x="858268" y="5018725"/>
            <a:ext cx="1380690" cy="715051"/>
          </a:xfrm>
          <a:prstGeom prst="wedgeRoundRectCallout">
            <a:avLst>
              <a:gd name="adj1" fmla="val 49437"/>
              <a:gd name="adj2" fmla="val -9338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The packet is selected to travel through an SFC {SF1, SF3}.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384142" y="4088972"/>
            <a:ext cx="115925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SR/SFC Domain</a:t>
            </a:r>
            <a:endParaRPr lang="zh-CN" altLang="en-US" sz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3087687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Nodes (SN) allocate local MPLS labels for their associated SFs. </a:t>
            </a:r>
          </a:p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MPLS label stack indicating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particular SFP (i.e., an ordered list of SNs and SFs) </a:t>
            </a:r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be traversed is imposed on the selected packet by the Classifier. </a:t>
            </a:r>
          </a:p>
          <a:p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Encoding the SFP as an Label Stack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4" name="圆角矩形 3"/>
          <p:cNvSpPr/>
          <p:nvPr/>
        </p:nvSpPr>
        <p:spPr bwMode="auto">
          <a:xfrm>
            <a:off x="2612119" y="4029888"/>
            <a:ext cx="5382828" cy="16200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66386" y="5262682"/>
            <a:ext cx="719013" cy="3602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SN1</a:t>
            </a:r>
            <a:endParaRPr lang="zh-CN" altLang="en-US" sz="1100" dirty="0"/>
          </a:p>
        </p:txBody>
      </p:sp>
      <p:sp>
        <p:nvSpPr>
          <p:cNvPr id="6" name="矩形 5"/>
          <p:cNvSpPr/>
          <p:nvPr/>
        </p:nvSpPr>
        <p:spPr>
          <a:xfrm>
            <a:off x="5548850" y="4605769"/>
            <a:ext cx="720600" cy="10171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SN2</a:t>
            </a:r>
            <a:endParaRPr lang="zh-CN" altLang="en-US" sz="1100" dirty="0"/>
          </a:p>
        </p:txBody>
      </p:sp>
      <p:sp>
        <p:nvSpPr>
          <p:cNvPr id="7" name="矩形 6"/>
          <p:cNvSpPr/>
          <p:nvPr/>
        </p:nvSpPr>
        <p:spPr>
          <a:xfrm>
            <a:off x="2237900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SC</a:t>
            </a:r>
            <a:endParaRPr lang="zh-CN" altLang="en-US" sz="1100" dirty="0"/>
          </a:p>
        </p:txBody>
      </p:sp>
      <p:sp>
        <p:nvSpPr>
          <p:cNvPr id="8" name="矩形 7"/>
          <p:cNvSpPr/>
          <p:nvPr/>
        </p:nvSpPr>
        <p:spPr>
          <a:xfrm>
            <a:off x="7348762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/>
              <a:t>Z</a:t>
            </a:r>
            <a:endParaRPr lang="zh-CN" alt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016872" y="4374989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93961" y="5918074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81522" y="5439412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1002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3960" y="5675535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75303" y="4957249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78412" y="5203093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24325" y="473406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16" name="矩形 15"/>
          <p:cNvSpPr/>
          <p:nvPr/>
        </p:nvSpPr>
        <p:spPr>
          <a:xfrm>
            <a:off x="4420401" y="472784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SF2</a:t>
            </a:r>
            <a:endParaRPr lang="zh-CN" altLang="en-US" sz="1100" dirty="0"/>
          </a:p>
        </p:txBody>
      </p:sp>
      <p:cxnSp>
        <p:nvCxnSpPr>
          <p:cNvPr id="17" name="直接连接符 16"/>
          <p:cNvCxnSpPr>
            <a:stCxn id="15" idx="2"/>
            <a:endCxn id="5" idx="0"/>
          </p:cNvCxnSpPr>
          <p:nvPr/>
        </p:nvCxnSpPr>
        <p:spPr bwMode="auto">
          <a:xfrm>
            <a:off x="3887869" y="5094346"/>
            <a:ext cx="438024" cy="16833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接连接符 17"/>
          <p:cNvCxnSpPr>
            <a:stCxn id="5" idx="0"/>
            <a:endCxn id="16" idx="2"/>
          </p:cNvCxnSpPr>
          <p:nvPr/>
        </p:nvCxnSpPr>
        <p:spPr bwMode="auto">
          <a:xfrm flipV="1">
            <a:off x="4325893" y="5088128"/>
            <a:ext cx="358052" cy="17455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矩形 18"/>
          <p:cNvSpPr/>
          <p:nvPr/>
        </p:nvSpPr>
        <p:spPr>
          <a:xfrm>
            <a:off x="5645606" y="4721631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4698711" y="6069822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04931" y="5590768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1002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98710" y="5827087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95607" y="5186537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cxnSp>
        <p:nvCxnSpPr>
          <p:cNvPr id="25" name="直接连接符 24"/>
          <p:cNvCxnSpPr>
            <a:endCxn id="7" idx="1"/>
          </p:cNvCxnSpPr>
          <p:nvPr/>
        </p:nvCxnSpPr>
        <p:spPr bwMode="auto">
          <a:xfrm flipV="1">
            <a:off x="1380692" y="4650842"/>
            <a:ext cx="857208" cy="407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任意多边形 25"/>
          <p:cNvSpPr/>
          <p:nvPr/>
        </p:nvSpPr>
        <p:spPr bwMode="auto">
          <a:xfrm>
            <a:off x="1979712" y="4365104"/>
            <a:ext cx="5900587" cy="1152000"/>
          </a:xfrm>
          <a:custGeom>
            <a:avLst/>
            <a:gdLst>
              <a:gd name="connsiteX0" fmla="*/ 0 w 5901612"/>
              <a:gd name="connsiteY0" fmla="*/ 0 h 926841"/>
              <a:gd name="connsiteX1" fmla="*/ 466531 w 5901612"/>
              <a:gd name="connsiteY1" fmla="*/ 27992 h 926841"/>
              <a:gd name="connsiteX2" fmla="*/ 933061 w 5901612"/>
              <a:gd name="connsiteY2" fmla="*/ 279918 h 926841"/>
              <a:gd name="connsiteX3" fmla="*/ 2108719 w 5901612"/>
              <a:gd name="connsiteY3" fmla="*/ 867747 h 926841"/>
              <a:gd name="connsiteX4" fmla="*/ 1912776 w 5901612"/>
              <a:gd name="connsiteY4" fmla="*/ 634481 h 926841"/>
              <a:gd name="connsiteX5" fmla="*/ 1912776 w 5901612"/>
              <a:gd name="connsiteY5" fmla="*/ 625151 h 926841"/>
              <a:gd name="connsiteX6" fmla="*/ 1912776 w 5901612"/>
              <a:gd name="connsiteY6" fmla="*/ 513184 h 926841"/>
              <a:gd name="connsiteX7" fmla="*/ 2705878 w 5901612"/>
              <a:gd name="connsiteY7" fmla="*/ 821094 h 926841"/>
              <a:gd name="connsiteX8" fmla="*/ 3256384 w 5901612"/>
              <a:gd name="connsiteY8" fmla="*/ 867747 h 926841"/>
              <a:gd name="connsiteX9" fmla="*/ 3853543 w 5901612"/>
              <a:gd name="connsiteY9" fmla="*/ 849086 h 926841"/>
              <a:gd name="connsiteX10" fmla="*/ 3937519 w 5901612"/>
              <a:gd name="connsiteY10" fmla="*/ 662473 h 926841"/>
              <a:gd name="connsiteX11" fmla="*/ 3974841 w 5901612"/>
              <a:gd name="connsiteY11" fmla="*/ 475861 h 926841"/>
              <a:gd name="connsiteX12" fmla="*/ 4086808 w 5901612"/>
              <a:gd name="connsiteY12" fmla="*/ 653143 h 926841"/>
              <a:gd name="connsiteX13" fmla="*/ 4114800 w 5901612"/>
              <a:gd name="connsiteY13" fmla="*/ 858416 h 926841"/>
              <a:gd name="connsiteX14" fmla="*/ 4572000 w 5901612"/>
              <a:gd name="connsiteY14" fmla="*/ 737118 h 926841"/>
              <a:gd name="connsiteX15" fmla="*/ 5701004 w 5901612"/>
              <a:gd name="connsiteY15" fmla="*/ 289249 h 926841"/>
              <a:gd name="connsiteX16" fmla="*/ 5775649 w 5901612"/>
              <a:gd name="connsiteY16" fmla="*/ 261257 h 92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1612" h="926841">
                <a:moveTo>
                  <a:pt x="0" y="0"/>
                </a:moveTo>
                <a:lnTo>
                  <a:pt x="466531" y="27992"/>
                </a:lnTo>
                <a:cubicBezTo>
                  <a:pt x="622041" y="74645"/>
                  <a:pt x="659363" y="139959"/>
                  <a:pt x="933061" y="279918"/>
                </a:cubicBezTo>
                <a:cubicBezTo>
                  <a:pt x="1206759" y="419877"/>
                  <a:pt x="1945433" y="808653"/>
                  <a:pt x="2108719" y="867747"/>
                </a:cubicBezTo>
                <a:cubicBezTo>
                  <a:pt x="2272005" y="926841"/>
                  <a:pt x="1945433" y="674914"/>
                  <a:pt x="1912776" y="634481"/>
                </a:cubicBezTo>
                <a:cubicBezTo>
                  <a:pt x="1880119" y="594048"/>
                  <a:pt x="1912776" y="625151"/>
                  <a:pt x="1912776" y="625151"/>
                </a:cubicBezTo>
                <a:cubicBezTo>
                  <a:pt x="1912776" y="604935"/>
                  <a:pt x="1780592" y="480527"/>
                  <a:pt x="1912776" y="513184"/>
                </a:cubicBezTo>
                <a:cubicBezTo>
                  <a:pt x="2044960" y="545841"/>
                  <a:pt x="2481943" y="762000"/>
                  <a:pt x="2705878" y="821094"/>
                </a:cubicBezTo>
                <a:cubicBezTo>
                  <a:pt x="2929813" y="880188"/>
                  <a:pt x="3065107" y="863082"/>
                  <a:pt x="3256384" y="867747"/>
                </a:cubicBezTo>
                <a:lnTo>
                  <a:pt x="3853543" y="849086"/>
                </a:lnTo>
                <a:cubicBezTo>
                  <a:pt x="3967066" y="814874"/>
                  <a:pt x="3917303" y="724677"/>
                  <a:pt x="3937519" y="662473"/>
                </a:cubicBezTo>
                <a:cubicBezTo>
                  <a:pt x="3957735" y="600269"/>
                  <a:pt x="3949960" y="477416"/>
                  <a:pt x="3974841" y="475861"/>
                </a:cubicBezTo>
                <a:cubicBezTo>
                  <a:pt x="3999723" y="474306"/>
                  <a:pt x="4063482" y="589384"/>
                  <a:pt x="4086808" y="653143"/>
                </a:cubicBezTo>
                <a:cubicBezTo>
                  <a:pt x="4110135" y="716902"/>
                  <a:pt x="4033935" y="844420"/>
                  <a:pt x="4114800" y="858416"/>
                </a:cubicBezTo>
                <a:cubicBezTo>
                  <a:pt x="4195665" y="872412"/>
                  <a:pt x="4307633" y="831979"/>
                  <a:pt x="4572000" y="737118"/>
                </a:cubicBezTo>
                <a:cubicBezTo>
                  <a:pt x="4836367" y="642257"/>
                  <a:pt x="5500396" y="368559"/>
                  <a:pt x="5701004" y="289249"/>
                </a:cubicBezTo>
                <a:cubicBezTo>
                  <a:pt x="5901612" y="209939"/>
                  <a:pt x="5838630" y="235598"/>
                  <a:pt x="5775649" y="261257"/>
                </a:cubicBezTo>
              </a:path>
            </a:pathLst>
          </a:cu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7" name="圆角矩形标注 26"/>
          <p:cNvSpPr/>
          <p:nvPr/>
        </p:nvSpPr>
        <p:spPr bwMode="auto">
          <a:xfrm>
            <a:off x="858268" y="5018725"/>
            <a:ext cx="1380690" cy="715051"/>
          </a:xfrm>
          <a:prstGeom prst="wedgeRoundRectCallout">
            <a:avLst>
              <a:gd name="adj1" fmla="val 49437"/>
              <a:gd name="adj2" fmla="val -9338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The packet is selected to travel through an SFC {SF1, SF3}.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84142" y="4088972"/>
            <a:ext cx="115925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SR/SFC Domain</a:t>
            </a:r>
            <a:endParaRPr lang="zh-CN" alt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3536651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39" name="TextBox 38"/>
          <p:cNvSpPr txBox="1"/>
          <p:nvPr/>
        </p:nvSpPr>
        <p:spPr>
          <a:xfrm>
            <a:off x="4353713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SID:102</a:t>
            </a:r>
            <a:endParaRPr lang="zh-CN" altLang="en-US" sz="1050" dirty="0"/>
          </a:p>
        </p:txBody>
      </p:sp>
      <p:sp>
        <p:nvSpPr>
          <p:cNvPr id="40" name="TextBox 39"/>
          <p:cNvSpPr txBox="1"/>
          <p:nvPr/>
        </p:nvSpPr>
        <p:spPr>
          <a:xfrm>
            <a:off x="3966386" y="5608839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SID:1001</a:t>
            </a:r>
            <a:endParaRPr lang="zh-CN" altLang="en-US" sz="1050" dirty="0"/>
          </a:p>
        </p:txBody>
      </p:sp>
      <p:sp>
        <p:nvSpPr>
          <p:cNvPr id="41" name="TextBox 40"/>
          <p:cNvSpPr txBox="1"/>
          <p:nvPr/>
        </p:nvSpPr>
        <p:spPr>
          <a:xfrm>
            <a:off x="5548850" y="560029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SID:1002</a:t>
            </a:r>
            <a:endParaRPr lang="zh-CN" altLang="en-US" sz="1050" dirty="0"/>
          </a:p>
        </p:txBody>
      </p:sp>
      <p:sp>
        <p:nvSpPr>
          <p:cNvPr id="42" name="TextBox 41"/>
          <p:cNvSpPr txBox="1"/>
          <p:nvPr/>
        </p:nvSpPr>
        <p:spPr>
          <a:xfrm>
            <a:off x="5548850" y="4505670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3087687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Nodes (SN) allocate local MPLS labels for their associated SFs. </a:t>
            </a:r>
          </a:p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MPLS label stack indicating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particular SFP (i.e., an ordered list of SNs and SFs) </a:t>
            </a:r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be traversed is imposed on the selected packet by the Classifier. </a:t>
            </a:r>
          </a:p>
          <a:p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When SNs are separated by IP networks, IP tunnels (e.g., MPLS-over-GRE) instead of LSPs could be used between SNs.</a:t>
            </a:r>
          </a:p>
          <a:p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Encoding the SFP as an Label Stack (cont)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4" name="圆角矩形 3"/>
          <p:cNvSpPr/>
          <p:nvPr/>
        </p:nvSpPr>
        <p:spPr bwMode="auto">
          <a:xfrm>
            <a:off x="2612119" y="4029888"/>
            <a:ext cx="5382828" cy="1620000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66386" y="5262682"/>
            <a:ext cx="719013" cy="3602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SN1</a:t>
            </a:r>
            <a:endParaRPr lang="zh-CN" altLang="en-US" sz="1100" dirty="0"/>
          </a:p>
        </p:txBody>
      </p:sp>
      <p:sp>
        <p:nvSpPr>
          <p:cNvPr id="6" name="矩形 5"/>
          <p:cNvSpPr/>
          <p:nvPr/>
        </p:nvSpPr>
        <p:spPr>
          <a:xfrm>
            <a:off x="5548850" y="4605769"/>
            <a:ext cx="720600" cy="10171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SN2</a:t>
            </a:r>
            <a:endParaRPr lang="zh-CN" altLang="en-US" sz="1100" dirty="0"/>
          </a:p>
        </p:txBody>
      </p:sp>
      <p:sp>
        <p:nvSpPr>
          <p:cNvPr id="7" name="矩形 6"/>
          <p:cNvSpPr/>
          <p:nvPr/>
        </p:nvSpPr>
        <p:spPr>
          <a:xfrm>
            <a:off x="2237900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SC</a:t>
            </a:r>
            <a:endParaRPr lang="zh-CN" altLang="en-US" sz="1100" dirty="0"/>
          </a:p>
        </p:txBody>
      </p:sp>
      <p:sp>
        <p:nvSpPr>
          <p:cNvPr id="8" name="矩形 7"/>
          <p:cNvSpPr/>
          <p:nvPr/>
        </p:nvSpPr>
        <p:spPr>
          <a:xfrm>
            <a:off x="7348762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/>
              <a:t>Z</a:t>
            </a:r>
            <a:endParaRPr lang="zh-CN" alt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016872" y="4374989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93961" y="5918074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81522" y="5439412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1002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3960" y="5675535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75303" y="4957249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78412" y="5203093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24325" y="473406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16" name="矩形 15"/>
          <p:cNvSpPr/>
          <p:nvPr/>
        </p:nvSpPr>
        <p:spPr>
          <a:xfrm>
            <a:off x="4420401" y="472784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SF2</a:t>
            </a:r>
            <a:endParaRPr lang="zh-CN" altLang="en-US" sz="1100" dirty="0"/>
          </a:p>
        </p:txBody>
      </p:sp>
      <p:cxnSp>
        <p:nvCxnSpPr>
          <p:cNvPr id="17" name="直接连接符 16"/>
          <p:cNvCxnSpPr>
            <a:stCxn id="15" idx="2"/>
            <a:endCxn id="5" idx="0"/>
          </p:cNvCxnSpPr>
          <p:nvPr/>
        </p:nvCxnSpPr>
        <p:spPr bwMode="auto">
          <a:xfrm>
            <a:off x="3887869" y="5094346"/>
            <a:ext cx="438024" cy="16833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接连接符 17"/>
          <p:cNvCxnSpPr>
            <a:stCxn id="5" idx="0"/>
            <a:endCxn id="16" idx="2"/>
          </p:cNvCxnSpPr>
          <p:nvPr/>
        </p:nvCxnSpPr>
        <p:spPr bwMode="auto">
          <a:xfrm flipV="1">
            <a:off x="4325893" y="5088128"/>
            <a:ext cx="358052" cy="17455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矩形 18"/>
          <p:cNvSpPr/>
          <p:nvPr/>
        </p:nvSpPr>
        <p:spPr>
          <a:xfrm>
            <a:off x="5645606" y="4721631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4698711" y="6069822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04931" y="5590768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1002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98710" y="5827087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95607" y="5186537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cxnSp>
        <p:nvCxnSpPr>
          <p:cNvPr id="25" name="直接连接符 24"/>
          <p:cNvCxnSpPr>
            <a:endCxn id="7" idx="1"/>
          </p:cNvCxnSpPr>
          <p:nvPr/>
        </p:nvCxnSpPr>
        <p:spPr bwMode="auto">
          <a:xfrm flipV="1">
            <a:off x="1380692" y="4650842"/>
            <a:ext cx="857208" cy="407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任意多边形 25"/>
          <p:cNvSpPr/>
          <p:nvPr/>
        </p:nvSpPr>
        <p:spPr bwMode="auto">
          <a:xfrm>
            <a:off x="1979712" y="4365104"/>
            <a:ext cx="5900587" cy="1152000"/>
          </a:xfrm>
          <a:custGeom>
            <a:avLst/>
            <a:gdLst>
              <a:gd name="connsiteX0" fmla="*/ 0 w 5901612"/>
              <a:gd name="connsiteY0" fmla="*/ 0 h 926841"/>
              <a:gd name="connsiteX1" fmla="*/ 466531 w 5901612"/>
              <a:gd name="connsiteY1" fmla="*/ 27992 h 926841"/>
              <a:gd name="connsiteX2" fmla="*/ 933061 w 5901612"/>
              <a:gd name="connsiteY2" fmla="*/ 279918 h 926841"/>
              <a:gd name="connsiteX3" fmla="*/ 2108719 w 5901612"/>
              <a:gd name="connsiteY3" fmla="*/ 867747 h 926841"/>
              <a:gd name="connsiteX4" fmla="*/ 1912776 w 5901612"/>
              <a:gd name="connsiteY4" fmla="*/ 634481 h 926841"/>
              <a:gd name="connsiteX5" fmla="*/ 1912776 w 5901612"/>
              <a:gd name="connsiteY5" fmla="*/ 625151 h 926841"/>
              <a:gd name="connsiteX6" fmla="*/ 1912776 w 5901612"/>
              <a:gd name="connsiteY6" fmla="*/ 513184 h 926841"/>
              <a:gd name="connsiteX7" fmla="*/ 2705878 w 5901612"/>
              <a:gd name="connsiteY7" fmla="*/ 821094 h 926841"/>
              <a:gd name="connsiteX8" fmla="*/ 3256384 w 5901612"/>
              <a:gd name="connsiteY8" fmla="*/ 867747 h 926841"/>
              <a:gd name="connsiteX9" fmla="*/ 3853543 w 5901612"/>
              <a:gd name="connsiteY9" fmla="*/ 849086 h 926841"/>
              <a:gd name="connsiteX10" fmla="*/ 3937519 w 5901612"/>
              <a:gd name="connsiteY10" fmla="*/ 662473 h 926841"/>
              <a:gd name="connsiteX11" fmla="*/ 3974841 w 5901612"/>
              <a:gd name="connsiteY11" fmla="*/ 475861 h 926841"/>
              <a:gd name="connsiteX12" fmla="*/ 4086808 w 5901612"/>
              <a:gd name="connsiteY12" fmla="*/ 653143 h 926841"/>
              <a:gd name="connsiteX13" fmla="*/ 4114800 w 5901612"/>
              <a:gd name="connsiteY13" fmla="*/ 858416 h 926841"/>
              <a:gd name="connsiteX14" fmla="*/ 4572000 w 5901612"/>
              <a:gd name="connsiteY14" fmla="*/ 737118 h 926841"/>
              <a:gd name="connsiteX15" fmla="*/ 5701004 w 5901612"/>
              <a:gd name="connsiteY15" fmla="*/ 289249 h 926841"/>
              <a:gd name="connsiteX16" fmla="*/ 5775649 w 5901612"/>
              <a:gd name="connsiteY16" fmla="*/ 261257 h 92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1612" h="926841">
                <a:moveTo>
                  <a:pt x="0" y="0"/>
                </a:moveTo>
                <a:lnTo>
                  <a:pt x="466531" y="27992"/>
                </a:lnTo>
                <a:cubicBezTo>
                  <a:pt x="622041" y="74645"/>
                  <a:pt x="659363" y="139959"/>
                  <a:pt x="933061" y="279918"/>
                </a:cubicBezTo>
                <a:cubicBezTo>
                  <a:pt x="1206759" y="419877"/>
                  <a:pt x="1945433" y="808653"/>
                  <a:pt x="2108719" y="867747"/>
                </a:cubicBezTo>
                <a:cubicBezTo>
                  <a:pt x="2272005" y="926841"/>
                  <a:pt x="1945433" y="674914"/>
                  <a:pt x="1912776" y="634481"/>
                </a:cubicBezTo>
                <a:cubicBezTo>
                  <a:pt x="1880119" y="594048"/>
                  <a:pt x="1912776" y="625151"/>
                  <a:pt x="1912776" y="625151"/>
                </a:cubicBezTo>
                <a:cubicBezTo>
                  <a:pt x="1912776" y="604935"/>
                  <a:pt x="1780592" y="480527"/>
                  <a:pt x="1912776" y="513184"/>
                </a:cubicBezTo>
                <a:cubicBezTo>
                  <a:pt x="2044960" y="545841"/>
                  <a:pt x="2481943" y="762000"/>
                  <a:pt x="2705878" y="821094"/>
                </a:cubicBezTo>
                <a:cubicBezTo>
                  <a:pt x="2929813" y="880188"/>
                  <a:pt x="3065107" y="863082"/>
                  <a:pt x="3256384" y="867747"/>
                </a:cubicBezTo>
                <a:lnTo>
                  <a:pt x="3853543" y="849086"/>
                </a:lnTo>
                <a:cubicBezTo>
                  <a:pt x="3967066" y="814874"/>
                  <a:pt x="3917303" y="724677"/>
                  <a:pt x="3937519" y="662473"/>
                </a:cubicBezTo>
                <a:cubicBezTo>
                  <a:pt x="3957735" y="600269"/>
                  <a:pt x="3949960" y="477416"/>
                  <a:pt x="3974841" y="475861"/>
                </a:cubicBezTo>
                <a:cubicBezTo>
                  <a:pt x="3999723" y="474306"/>
                  <a:pt x="4063482" y="589384"/>
                  <a:pt x="4086808" y="653143"/>
                </a:cubicBezTo>
                <a:cubicBezTo>
                  <a:pt x="4110135" y="716902"/>
                  <a:pt x="4033935" y="844420"/>
                  <a:pt x="4114800" y="858416"/>
                </a:cubicBezTo>
                <a:cubicBezTo>
                  <a:pt x="4195665" y="872412"/>
                  <a:pt x="4307633" y="831979"/>
                  <a:pt x="4572000" y="737118"/>
                </a:cubicBezTo>
                <a:cubicBezTo>
                  <a:pt x="4836367" y="642257"/>
                  <a:pt x="5500396" y="368559"/>
                  <a:pt x="5701004" y="289249"/>
                </a:cubicBezTo>
                <a:cubicBezTo>
                  <a:pt x="5901612" y="209939"/>
                  <a:pt x="5838630" y="235598"/>
                  <a:pt x="5775649" y="261257"/>
                </a:cubicBezTo>
              </a:path>
            </a:pathLst>
          </a:cu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7" name="圆角矩形标注 26"/>
          <p:cNvSpPr/>
          <p:nvPr/>
        </p:nvSpPr>
        <p:spPr bwMode="auto">
          <a:xfrm>
            <a:off x="858268" y="5018725"/>
            <a:ext cx="1380690" cy="715051"/>
          </a:xfrm>
          <a:prstGeom prst="wedgeRoundRectCallout">
            <a:avLst>
              <a:gd name="adj1" fmla="val 49437"/>
              <a:gd name="adj2" fmla="val -9338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The packet is selected to travel through an SFC {SF1, SF3}.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84142" y="4088972"/>
            <a:ext cx="115925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SR/SFC Domain</a:t>
            </a:r>
            <a:endParaRPr lang="zh-CN" altLang="en-US" sz="1000" dirty="0"/>
          </a:p>
        </p:txBody>
      </p:sp>
      <p:sp>
        <p:nvSpPr>
          <p:cNvPr id="35" name="TextBox 34"/>
          <p:cNvSpPr txBox="1"/>
          <p:nvPr/>
        </p:nvSpPr>
        <p:spPr>
          <a:xfrm>
            <a:off x="3536651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39" name="TextBox 38"/>
          <p:cNvSpPr txBox="1"/>
          <p:nvPr/>
        </p:nvSpPr>
        <p:spPr>
          <a:xfrm>
            <a:off x="4353713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SID:102</a:t>
            </a:r>
            <a:endParaRPr lang="zh-CN" altLang="en-US" sz="1050" dirty="0"/>
          </a:p>
        </p:txBody>
      </p:sp>
      <p:sp>
        <p:nvSpPr>
          <p:cNvPr id="40" name="TextBox 39"/>
          <p:cNvSpPr txBox="1"/>
          <p:nvPr/>
        </p:nvSpPr>
        <p:spPr>
          <a:xfrm>
            <a:off x="3966386" y="5608839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SID:1001</a:t>
            </a:r>
            <a:endParaRPr lang="zh-CN" altLang="en-US" sz="1050" dirty="0"/>
          </a:p>
        </p:txBody>
      </p:sp>
      <p:sp>
        <p:nvSpPr>
          <p:cNvPr id="41" name="TextBox 40"/>
          <p:cNvSpPr txBox="1"/>
          <p:nvPr/>
        </p:nvSpPr>
        <p:spPr>
          <a:xfrm>
            <a:off x="5548850" y="560029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SID:1002</a:t>
            </a:r>
            <a:endParaRPr lang="zh-CN" altLang="en-US" sz="1050" dirty="0"/>
          </a:p>
        </p:txBody>
      </p:sp>
      <p:sp>
        <p:nvSpPr>
          <p:cNvPr id="42" name="TextBox 41"/>
          <p:cNvSpPr txBox="1"/>
          <p:nvPr/>
        </p:nvSpPr>
        <p:spPr>
          <a:xfrm>
            <a:off x="5548850" y="4505670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2475303" y="4716945"/>
            <a:ext cx="895582" cy="215425"/>
          </a:xfrm>
          <a:prstGeom prst="rect">
            <a:avLst/>
          </a:prstGeom>
          <a:solidFill>
            <a:srgbClr val="FF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800" dirty="0" smtClean="0">
                <a:solidFill>
                  <a:schemeClr val="bg1"/>
                </a:solidFill>
              </a:rPr>
              <a:t>IP (SC-&gt;SN1)</a:t>
            </a:r>
            <a:endParaRPr lang="zh-CN" altLang="en-US" sz="8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698710" y="5365818"/>
            <a:ext cx="895582" cy="215425"/>
          </a:xfrm>
          <a:prstGeom prst="rect">
            <a:avLst/>
          </a:prstGeom>
          <a:solidFill>
            <a:srgbClr val="FF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800" dirty="0" smtClean="0">
                <a:solidFill>
                  <a:schemeClr val="bg1"/>
                </a:solidFill>
              </a:rPr>
              <a:t>IP (SN1-&gt;SN2)</a:t>
            </a:r>
            <a:endParaRPr lang="zh-CN" altLang="en-US" sz="800" dirty="0">
              <a:solidFill>
                <a:schemeClr val="bg1"/>
              </a:solidFill>
            </a:endParaRPr>
          </a:p>
        </p:txBody>
      </p:sp>
      <p:sp>
        <p:nvSpPr>
          <p:cNvPr id="36" name="圆角矩形标注 35"/>
          <p:cNvSpPr/>
          <p:nvPr/>
        </p:nvSpPr>
        <p:spPr bwMode="auto">
          <a:xfrm>
            <a:off x="6110499" y="5886176"/>
            <a:ext cx="1380690" cy="561818"/>
          </a:xfrm>
          <a:prstGeom prst="wedgeRoundRectCallout">
            <a:avLst>
              <a:gd name="adj1" fmla="val -94306"/>
              <a:gd name="adj2" fmla="val -74733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This label would be striped </a:t>
            </a:r>
            <a:r>
              <a:rPr lang="en-US" altLang="zh-CN" sz="900" dirty="0" smtClean="0">
                <a:latin typeface="FrutigerNext LT Regular" pitchFamily="34" charset="0"/>
              </a:rPr>
              <a:t>if</a:t>
            </a: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 it’s a PHP label.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37" name="圆角矩形标注 36"/>
          <p:cNvSpPr/>
          <p:nvPr/>
        </p:nvSpPr>
        <p:spPr bwMode="auto">
          <a:xfrm>
            <a:off x="3324241" y="6069822"/>
            <a:ext cx="1380690" cy="561818"/>
          </a:xfrm>
          <a:prstGeom prst="wedgeRoundRectCallout">
            <a:avLst>
              <a:gd name="adj1" fmla="val -54293"/>
              <a:gd name="adj2" fmla="val -229013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This label would be striped </a:t>
            </a:r>
            <a:r>
              <a:rPr lang="en-US" altLang="zh-CN" sz="900" dirty="0" smtClean="0">
                <a:latin typeface="FrutigerNext LT Regular" pitchFamily="34" charset="0"/>
              </a:rPr>
              <a:t>if</a:t>
            </a: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 it’s a PHP label.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圆角矩形 55"/>
          <p:cNvSpPr/>
          <p:nvPr/>
        </p:nvSpPr>
        <p:spPr bwMode="auto">
          <a:xfrm>
            <a:off x="2686050" y="3404727"/>
            <a:ext cx="4857347" cy="249121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5" tIns="45712" rIns="91425" bIns="4571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58838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3087687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Once global labels are allocated for SFs, the Classifier could choose to impose an MPLS label stack just indicating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particular SFC (i.e., an ordered list of SFs)</a:t>
            </a:r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1"/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SNs/Classifiers should be capable of resolving the appropriate SN for the next SF.</a:t>
            </a:r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Encoding the SFC as a Label Stack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66386" y="5262682"/>
            <a:ext cx="719013" cy="3602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SN1</a:t>
            </a:r>
            <a:endParaRPr lang="zh-CN" altLang="en-US" sz="1100" dirty="0"/>
          </a:p>
        </p:txBody>
      </p:sp>
      <p:sp>
        <p:nvSpPr>
          <p:cNvPr id="6" name="矩形 5"/>
          <p:cNvSpPr/>
          <p:nvPr/>
        </p:nvSpPr>
        <p:spPr>
          <a:xfrm>
            <a:off x="5548850" y="4605769"/>
            <a:ext cx="720600" cy="10171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SN2</a:t>
            </a:r>
            <a:endParaRPr lang="zh-CN" altLang="en-US" sz="1100" dirty="0"/>
          </a:p>
        </p:txBody>
      </p:sp>
      <p:sp>
        <p:nvSpPr>
          <p:cNvPr id="7" name="矩形 6"/>
          <p:cNvSpPr/>
          <p:nvPr/>
        </p:nvSpPr>
        <p:spPr>
          <a:xfrm>
            <a:off x="2237900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SC</a:t>
            </a:r>
            <a:endParaRPr lang="zh-CN" altLang="en-US" sz="1100" dirty="0"/>
          </a:p>
        </p:txBody>
      </p:sp>
      <p:sp>
        <p:nvSpPr>
          <p:cNvPr id="8" name="矩形 7"/>
          <p:cNvSpPr/>
          <p:nvPr/>
        </p:nvSpPr>
        <p:spPr>
          <a:xfrm>
            <a:off x="7348762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/>
              <a:t>Z</a:t>
            </a:r>
            <a:endParaRPr lang="zh-CN" alt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016872" y="4374989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93961" y="5918074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3960" y="5675535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4828" y="5188028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93961" y="5433872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24325" y="473406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16" name="矩形 15"/>
          <p:cNvSpPr/>
          <p:nvPr/>
        </p:nvSpPr>
        <p:spPr>
          <a:xfrm>
            <a:off x="4420401" y="472784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SF2</a:t>
            </a:r>
            <a:endParaRPr lang="zh-CN" altLang="en-US" sz="1100" dirty="0"/>
          </a:p>
        </p:txBody>
      </p:sp>
      <p:cxnSp>
        <p:nvCxnSpPr>
          <p:cNvPr id="17" name="直接连接符 16"/>
          <p:cNvCxnSpPr>
            <a:stCxn id="15" idx="2"/>
            <a:endCxn id="5" idx="0"/>
          </p:cNvCxnSpPr>
          <p:nvPr/>
        </p:nvCxnSpPr>
        <p:spPr bwMode="auto">
          <a:xfrm>
            <a:off x="3887869" y="5094346"/>
            <a:ext cx="438024" cy="16833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接连接符 17"/>
          <p:cNvCxnSpPr>
            <a:stCxn id="5" idx="0"/>
            <a:endCxn id="16" idx="2"/>
          </p:cNvCxnSpPr>
          <p:nvPr/>
        </p:nvCxnSpPr>
        <p:spPr bwMode="auto">
          <a:xfrm flipV="1">
            <a:off x="4325893" y="5088128"/>
            <a:ext cx="358052" cy="17455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矩形 18"/>
          <p:cNvSpPr/>
          <p:nvPr/>
        </p:nvSpPr>
        <p:spPr>
          <a:xfrm>
            <a:off x="5645606" y="4721631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4698711" y="6069822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04931" y="5590768"/>
            <a:ext cx="895582" cy="230779"/>
          </a:xfrm>
          <a:prstGeom prst="rect">
            <a:avLst/>
          </a:prstGeom>
          <a:solidFill>
            <a:srgbClr val="00B0F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1002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98710" y="5827087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95607" y="5186537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cxnSp>
        <p:nvCxnSpPr>
          <p:cNvPr id="25" name="直接连接符 24"/>
          <p:cNvCxnSpPr>
            <a:endCxn id="7" idx="1"/>
          </p:cNvCxnSpPr>
          <p:nvPr/>
        </p:nvCxnSpPr>
        <p:spPr bwMode="auto">
          <a:xfrm flipV="1">
            <a:off x="1380692" y="4650842"/>
            <a:ext cx="857208" cy="407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任意多边形 25"/>
          <p:cNvSpPr/>
          <p:nvPr/>
        </p:nvSpPr>
        <p:spPr bwMode="auto">
          <a:xfrm>
            <a:off x="1979712" y="4365104"/>
            <a:ext cx="5900587" cy="1152000"/>
          </a:xfrm>
          <a:custGeom>
            <a:avLst/>
            <a:gdLst>
              <a:gd name="connsiteX0" fmla="*/ 0 w 5901612"/>
              <a:gd name="connsiteY0" fmla="*/ 0 h 926841"/>
              <a:gd name="connsiteX1" fmla="*/ 466531 w 5901612"/>
              <a:gd name="connsiteY1" fmla="*/ 27992 h 926841"/>
              <a:gd name="connsiteX2" fmla="*/ 933061 w 5901612"/>
              <a:gd name="connsiteY2" fmla="*/ 279918 h 926841"/>
              <a:gd name="connsiteX3" fmla="*/ 2108719 w 5901612"/>
              <a:gd name="connsiteY3" fmla="*/ 867747 h 926841"/>
              <a:gd name="connsiteX4" fmla="*/ 1912776 w 5901612"/>
              <a:gd name="connsiteY4" fmla="*/ 634481 h 926841"/>
              <a:gd name="connsiteX5" fmla="*/ 1912776 w 5901612"/>
              <a:gd name="connsiteY5" fmla="*/ 625151 h 926841"/>
              <a:gd name="connsiteX6" fmla="*/ 1912776 w 5901612"/>
              <a:gd name="connsiteY6" fmla="*/ 513184 h 926841"/>
              <a:gd name="connsiteX7" fmla="*/ 2705878 w 5901612"/>
              <a:gd name="connsiteY7" fmla="*/ 821094 h 926841"/>
              <a:gd name="connsiteX8" fmla="*/ 3256384 w 5901612"/>
              <a:gd name="connsiteY8" fmla="*/ 867747 h 926841"/>
              <a:gd name="connsiteX9" fmla="*/ 3853543 w 5901612"/>
              <a:gd name="connsiteY9" fmla="*/ 849086 h 926841"/>
              <a:gd name="connsiteX10" fmla="*/ 3937519 w 5901612"/>
              <a:gd name="connsiteY10" fmla="*/ 662473 h 926841"/>
              <a:gd name="connsiteX11" fmla="*/ 3974841 w 5901612"/>
              <a:gd name="connsiteY11" fmla="*/ 475861 h 926841"/>
              <a:gd name="connsiteX12" fmla="*/ 4086808 w 5901612"/>
              <a:gd name="connsiteY12" fmla="*/ 653143 h 926841"/>
              <a:gd name="connsiteX13" fmla="*/ 4114800 w 5901612"/>
              <a:gd name="connsiteY13" fmla="*/ 858416 h 926841"/>
              <a:gd name="connsiteX14" fmla="*/ 4572000 w 5901612"/>
              <a:gd name="connsiteY14" fmla="*/ 737118 h 926841"/>
              <a:gd name="connsiteX15" fmla="*/ 5701004 w 5901612"/>
              <a:gd name="connsiteY15" fmla="*/ 289249 h 926841"/>
              <a:gd name="connsiteX16" fmla="*/ 5775649 w 5901612"/>
              <a:gd name="connsiteY16" fmla="*/ 261257 h 92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1612" h="926841">
                <a:moveTo>
                  <a:pt x="0" y="0"/>
                </a:moveTo>
                <a:lnTo>
                  <a:pt x="466531" y="27992"/>
                </a:lnTo>
                <a:cubicBezTo>
                  <a:pt x="622041" y="74645"/>
                  <a:pt x="659363" y="139959"/>
                  <a:pt x="933061" y="279918"/>
                </a:cubicBezTo>
                <a:cubicBezTo>
                  <a:pt x="1206759" y="419877"/>
                  <a:pt x="1945433" y="808653"/>
                  <a:pt x="2108719" y="867747"/>
                </a:cubicBezTo>
                <a:cubicBezTo>
                  <a:pt x="2272005" y="926841"/>
                  <a:pt x="1945433" y="674914"/>
                  <a:pt x="1912776" y="634481"/>
                </a:cubicBezTo>
                <a:cubicBezTo>
                  <a:pt x="1880119" y="594048"/>
                  <a:pt x="1912776" y="625151"/>
                  <a:pt x="1912776" y="625151"/>
                </a:cubicBezTo>
                <a:cubicBezTo>
                  <a:pt x="1912776" y="604935"/>
                  <a:pt x="1780592" y="480527"/>
                  <a:pt x="1912776" y="513184"/>
                </a:cubicBezTo>
                <a:cubicBezTo>
                  <a:pt x="2044960" y="545841"/>
                  <a:pt x="2481943" y="762000"/>
                  <a:pt x="2705878" y="821094"/>
                </a:cubicBezTo>
                <a:cubicBezTo>
                  <a:pt x="2929813" y="880188"/>
                  <a:pt x="3065107" y="863082"/>
                  <a:pt x="3256384" y="867747"/>
                </a:cubicBezTo>
                <a:lnTo>
                  <a:pt x="3853543" y="849086"/>
                </a:lnTo>
                <a:cubicBezTo>
                  <a:pt x="3967066" y="814874"/>
                  <a:pt x="3917303" y="724677"/>
                  <a:pt x="3937519" y="662473"/>
                </a:cubicBezTo>
                <a:cubicBezTo>
                  <a:pt x="3957735" y="600269"/>
                  <a:pt x="3949960" y="477416"/>
                  <a:pt x="3974841" y="475861"/>
                </a:cubicBezTo>
                <a:cubicBezTo>
                  <a:pt x="3999723" y="474306"/>
                  <a:pt x="4063482" y="589384"/>
                  <a:pt x="4086808" y="653143"/>
                </a:cubicBezTo>
                <a:cubicBezTo>
                  <a:pt x="4110135" y="716902"/>
                  <a:pt x="4033935" y="844420"/>
                  <a:pt x="4114800" y="858416"/>
                </a:cubicBezTo>
                <a:cubicBezTo>
                  <a:pt x="4195665" y="872412"/>
                  <a:pt x="4307633" y="831979"/>
                  <a:pt x="4572000" y="737118"/>
                </a:cubicBezTo>
                <a:cubicBezTo>
                  <a:pt x="4836367" y="642257"/>
                  <a:pt x="5500396" y="368559"/>
                  <a:pt x="5701004" y="289249"/>
                </a:cubicBezTo>
                <a:cubicBezTo>
                  <a:pt x="5901612" y="209939"/>
                  <a:pt x="5838630" y="235598"/>
                  <a:pt x="5775649" y="261257"/>
                </a:cubicBezTo>
              </a:path>
            </a:pathLst>
          </a:cu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7" name="圆角矩形标注 26"/>
          <p:cNvSpPr/>
          <p:nvPr/>
        </p:nvSpPr>
        <p:spPr bwMode="auto">
          <a:xfrm>
            <a:off x="858268" y="5018725"/>
            <a:ext cx="1380690" cy="715051"/>
          </a:xfrm>
          <a:prstGeom prst="wedgeRoundRectCallout">
            <a:avLst>
              <a:gd name="adj1" fmla="val 49437"/>
              <a:gd name="adj2" fmla="val -9338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The packet is selected to travel through an SFC {SF1, SF3}.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84142" y="4088972"/>
            <a:ext cx="115925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SR/SFC Domain</a:t>
            </a:r>
            <a:endParaRPr lang="zh-CN" alt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36651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32" name="TextBox 31"/>
          <p:cNvSpPr txBox="1"/>
          <p:nvPr/>
        </p:nvSpPr>
        <p:spPr>
          <a:xfrm>
            <a:off x="4353713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SID:102</a:t>
            </a:r>
            <a:endParaRPr lang="zh-CN" altLang="en-US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3966386" y="5608839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SID:1001</a:t>
            </a:r>
            <a:endParaRPr lang="zh-CN" altLang="en-US" sz="1050" dirty="0"/>
          </a:p>
        </p:txBody>
      </p:sp>
      <p:sp>
        <p:nvSpPr>
          <p:cNvPr id="34" name="TextBox 33"/>
          <p:cNvSpPr txBox="1"/>
          <p:nvPr/>
        </p:nvSpPr>
        <p:spPr>
          <a:xfrm>
            <a:off x="5548850" y="560029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SID:1002</a:t>
            </a:r>
            <a:endParaRPr lang="zh-CN" altLang="en-US" sz="1050" dirty="0"/>
          </a:p>
        </p:txBody>
      </p:sp>
      <p:sp>
        <p:nvSpPr>
          <p:cNvPr id="35" name="TextBox 34"/>
          <p:cNvSpPr txBox="1"/>
          <p:nvPr/>
        </p:nvSpPr>
        <p:spPr>
          <a:xfrm>
            <a:off x="5548850" y="4505670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36" name="TextBox 35"/>
          <p:cNvSpPr txBox="1"/>
          <p:nvPr/>
        </p:nvSpPr>
        <p:spPr>
          <a:xfrm>
            <a:off x="3518820" y="5906314"/>
            <a:ext cx="1200970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altLang="zh-CN" sz="1000" dirty="0" smtClean="0"/>
              <a:t>103-&gt;103|1002</a:t>
            </a:r>
          </a:p>
          <a:p>
            <a:r>
              <a:rPr lang="en-US" altLang="zh-CN" sz="1000" dirty="0" smtClean="0"/>
              <a:t>       -&gt;103|1004</a:t>
            </a:r>
            <a:endParaRPr lang="zh-CN" altLang="en-US" sz="1000" dirty="0"/>
          </a:p>
        </p:txBody>
      </p:sp>
      <p:sp>
        <p:nvSpPr>
          <p:cNvPr id="37" name="TextBox 36"/>
          <p:cNvSpPr txBox="1"/>
          <p:nvPr/>
        </p:nvSpPr>
        <p:spPr>
          <a:xfrm>
            <a:off x="2257502" y="3787327"/>
            <a:ext cx="1200970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altLang="zh-CN" sz="1000" dirty="0" smtClean="0"/>
              <a:t>101-&gt;101|1001</a:t>
            </a:r>
          </a:p>
          <a:p>
            <a:r>
              <a:rPr lang="en-US" altLang="zh-CN" sz="1000" dirty="0" smtClean="0"/>
              <a:t>       -&gt;101|1003</a:t>
            </a:r>
            <a:endParaRPr lang="zh-CN" altLang="en-US" sz="1000" dirty="0"/>
          </a:p>
        </p:txBody>
      </p:sp>
      <p:sp>
        <p:nvSpPr>
          <p:cNvPr id="38" name="矩形 37"/>
          <p:cNvSpPr/>
          <p:nvPr/>
        </p:nvSpPr>
        <p:spPr>
          <a:xfrm>
            <a:off x="5526008" y="3547509"/>
            <a:ext cx="720600" cy="6461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SN4</a:t>
            </a:r>
            <a:endParaRPr lang="zh-CN" altLang="en-US" sz="1100" dirty="0"/>
          </a:p>
        </p:txBody>
      </p:sp>
      <p:sp>
        <p:nvSpPr>
          <p:cNvPr id="39" name="矩形 38"/>
          <p:cNvSpPr/>
          <p:nvPr/>
        </p:nvSpPr>
        <p:spPr>
          <a:xfrm>
            <a:off x="5622764" y="363479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5526008" y="3426943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41" name="矩形 40"/>
          <p:cNvSpPr/>
          <p:nvPr/>
        </p:nvSpPr>
        <p:spPr>
          <a:xfrm>
            <a:off x="3903970" y="3566652"/>
            <a:ext cx="720600" cy="6461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SN3</a:t>
            </a:r>
            <a:endParaRPr lang="zh-CN" altLang="en-US" sz="1100" dirty="0"/>
          </a:p>
        </p:txBody>
      </p:sp>
      <p:sp>
        <p:nvSpPr>
          <p:cNvPr id="42" name="矩形 41"/>
          <p:cNvSpPr/>
          <p:nvPr/>
        </p:nvSpPr>
        <p:spPr>
          <a:xfrm>
            <a:off x="4000726" y="365393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3903970" y="344608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44" name="TextBox 43"/>
          <p:cNvSpPr txBox="1"/>
          <p:nvPr/>
        </p:nvSpPr>
        <p:spPr>
          <a:xfrm>
            <a:off x="3886602" y="416161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SID:1003</a:t>
            </a:r>
            <a:endParaRPr lang="zh-CN" altLang="en-US" sz="1050" dirty="0"/>
          </a:p>
        </p:txBody>
      </p:sp>
      <p:sp>
        <p:nvSpPr>
          <p:cNvPr id="45" name="TextBox 44"/>
          <p:cNvSpPr txBox="1"/>
          <p:nvPr/>
        </p:nvSpPr>
        <p:spPr>
          <a:xfrm>
            <a:off x="5509396" y="416161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SID:1004</a:t>
            </a:r>
            <a:endParaRPr lang="zh-CN" altLang="en-US" sz="1050" dirty="0"/>
          </a:p>
        </p:txBody>
      </p:sp>
      <p:cxnSp>
        <p:nvCxnSpPr>
          <p:cNvPr id="49" name="直接箭头连接符 48"/>
          <p:cNvCxnSpPr/>
          <p:nvPr/>
        </p:nvCxnSpPr>
        <p:spPr bwMode="auto">
          <a:xfrm flipV="1">
            <a:off x="2958500" y="4196929"/>
            <a:ext cx="127600" cy="285738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直接箭头连接符 49"/>
          <p:cNvCxnSpPr/>
          <p:nvPr/>
        </p:nvCxnSpPr>
        <p:spPr bwMode="auto">
          <a:xfrm flipH="1">
            <a:off x="3771900" y="5590768"/>
            <a:ext cx="228826" cy="315546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384142" y="3576900"/>
            <a:ext cx="117528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SFLB:{100, 199}</a:t>
            </a:r>
            <a:endParaRPr lang="zh-CN" altLang="en-US" sz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圆角矩形 55"/>
          <p:cNvSpPr/>
          <p:nvPr/>
        </p:nvSpPr>
        <p:spPr bwMode="auto">
          <a:xfrm>
            <a:off x="2686050" y="3404727"/>
            <a:ext cx="4857347" cy="249121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5" tIns="45712" rIns="91425" bIns="4571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58838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3087687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Once global labels are allocated for SFs, the Classifier could choose to impose an MPLS label stack just indicating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particular SFC (i.e., an ordered list of SFs)</a:t>
            </a:r>
            <a:r>
              <a:rPr lang="en-US" altLang="zh-CN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1"/>
            <a:r>
              <a:rPr lang="en-US" altLang="zh-CN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SNs/Classifiers should be capable of resolving the appropriate SN for the next SF.</a:t>
            </a:r>
          </a:p>
          <a:p>
            <a:pPr lvl="1"/>
            <a:r>
              <a:rPr lang="en-US" altLang="zh-C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When SNs are separated by IP networks, IP tunnels (e.g., MPLS-over-GRE) instead of LSPs could be used between SNs. Furthermore, no need for node SIDs anymore.</a:t>
            </a:r>
          </a:p>
          <a:p>
            <a:pPr lvl="1"/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Encoding the SFC as a Label Stack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66386" y="5262682"/>
            <a:ext cx="719013" cy="3602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SN1</a:t>
            </a:r>
            <a:endParaRPr lang="zh-CN" altLang="en-US" sz="1100" dirty="0"/>
          </a:p>
        </p:txBody>
      </p:sp>
      <p:sp>
        <p:nvSpPr>
          <p:cNvPr id="6" name="矩形 5"/>
          <p:cNvSpPr/>
          <p:nvPr/>
        </p:nvSpPr>
        <p:spPr>
          <a:xfrm>
            <a:off x="5548850" y="4605769"/>
            <a:ext cx="720600" cy="10171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SN2</a:t>
            </a:r>
            <a:endParaRPr lang="zh-CN" altLang="en-US" sz="1100" dirty="0"/>
          </a:p>
        </p:txBody>
      </p:sp>
      <p:sp>
        <p:nvSpPr>
          <p:cNvPr id="7" name="矩形 6"/>
          <p:cNvSpPr/>
          <p:nvPr/>
        </p:nvSpPr>
        <p:spPr>
          <a:xfrm>
            <a:off x="2237900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SC</a:t>
            </a:r>
            <a:endParaRPr lang="zh-CN" altLang="en-US" sz="1100" dirty="0"/>
          </a:p>
        </p:txBody>
      </p:sp>
      <p:sp>
        <p:nvSpPr>
          <p:cNvPr id="8" name="矩形 7"/>
          <p:cNvSpPr/>
          <p:nvPr/>
        </p:nvSpPr>
        <p:spPr>
          <a:xfrm>
            <a:off x="7348762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/>
              <a:t>Z</a:t>
            </a:r>
            <a:endParaRPr lang="zh-CN" alt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1016872" y="4374989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93961" y="5918074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93960" y="5675535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84828" y="5188028"/>
            <a:ext cx="895582" cy="230779"/>
          </a:xfrm>
          <a:prstGeom prst="rect">
            <a:avLst/>
          </a:prstGeom>
          <a:solidFill>
            <a:srgbClr val="FF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IP(SC-&gt;SN1)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93961" y="5433872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101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624325" y="473406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16" name="矩形 15"/>
          <p:cNvSpPr/>
          <p:nvPr/>
        </p:nvSpPr>
        <p:spPr>
          <a:xfrm>
            <a:off x="4420401" y="472784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SF2</a:t>
            </a:r>
            <a:endParaRPr lang="zh-CN" altLang="en-US" sz="1100" dirty="0"/>
          </a:p>
        </p:txBody>
      </p:sp>
      <p:cxnSp>
        <p:nvCxnSpPr>
          <p:cNvPr id="17" name="直接连接符 16"/>
          <p:cNvCxnSpPr>
            <a:stCxn id="15" idx="2"/>
            <a:endCxn id="5" idx="0"/>
          </p:cNvCxnSpPr>
          <p:nvPr/>
        </p:nvCxnSpPr>
        <p:spPr bwMode="auto">
          <a:xfrm>
            <a:off x="3887869" y="5094346"/>
            <a:ext cx="438024" cy="16833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接连接符 17"/>
          <p:cNvCxnSpPr>
            <a:stCxn id="5" idx="0"/>
            <a:endCxn id="16" idx="2"/>
          </p:cNvCxnSpPr>
          <p:nvPr/>
        </p:nvCxnSpPr>
        <p:spPr bwMode="auto">
          <a:xfrm flipV="1">
            <a:off x="4325893" y="5088128"/>
            <a:ext cx="358052" cy="17455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矩形 18"/>
          <p:cNvSpPr/>
          <p:nvPr/>
        </p:nvSpPr>
        <p:spPr>
          <a:xfrm>
            <a:off x="5645606" y="4721631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4698711" y="6069822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04931" y="5590768"/>
            <a:ext cx="895582" cy="215425"/>
          </a:xfrm>
          <a:prstGeom prst="rect">
            <a:avLst/>
          </a:prstGeom>
          <a:solidFill>
            <a:srgbClr val="FF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800" dirty="0" smtClean="0">
                <a:solidFill>
                  <a:schemeClr val="bg1"/>
                </a:solidFill>
              </a:rPr>
              <a:t>IP(SN1-&gt;SN2)</a:t>
            </a:r>
            <a:endParaRPr lang="zh-CN" altLang="en-US" sz="8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98710" y="5827087"/>
            <a:ext cx="895582" cy="230779"/>
          </a:xfrm>
          <a:prstGeom prst="rect">
            <a:avLst/>
          </a:prstGeom>
          <a:solidFill>
            <a:srgbClr val="00B05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103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95607" y="5186537"/>
            <a:ext cx="895582" cy="230779"/>
          </a:xfrm>
          <a:prstGeom prst="rect">
            <a:avLst/>
          </a:prstGeom>
          <a:solidFill>
            <a:srgbClr val="C00000"/>
          </a:solidFill>
        </p:spPr>
        <p:txBody>
          <a:bodyPr wrap="square" lIns="91422" tIns="45711" rIns="91422" bIns="45711" rtlCol="0">
            <a:spAutoFit/>
          </a:bodyPr>
          <a:lstStyle/>
          <a:p>
            <a:r>
              <a:rPr lang="en-US" altLang="zh-CN" sz="900" dirty="0" smtClean="0">
                <a:solidFill>
                  <a:schemeClr val="bg1"/>
                </a:solidFill>
              </a:rPr>
              <a:t>Packet to Z</a:t>
            </a:r>
            <a:endParaRPr lang="zh-CN" altLang="en-US" sz="900" dirty="0">
              <a:solidFill>
                <a:schemeClr val="bg1"/>
              </a:solidFill>
            </a:endParaRPr>
          </a:p>
        </p:txBody>
      </p:sp>
      <p:cxnSp>
        <p:nvCxnSpPr>
          <p:cNvPr id="25" name="直接连接符 24"/>
          <p:cNvCxnSpPr>
            <a:endCxn id="7" idx="1"/>
          </p:cNvCxnSpPr>
          <p:nvPr/>
        </p:nvCxnSpPr>
        <p:spPr bwMode="auto">
          <a:xfrm flipV="1">
            <a:off x="1380692" y="4650842"/>
            <a:ext cx="857208" cy="407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任意多边形 25"/>
          <p:cNvSpPr/>
          <p:nvPr/>
        </p:nvSpPr>
        <p:spPr bwMode="auto">
          <a:xfrm>
            <a:off x="1979712" y="4365104"/>
            <a:ext cx="5900587" cy="1152000"/>
          </a:xfrm>
          <a:custGeom>
            <a:avLst/>
            <a:gdLst>
              <a:gd name="connsiteX0" fmla="*/ 0 w 5901612"/>
              <a:gd name="connsiteY0" fmla="*/ 0 h 926841"/>
              <a:gd name="connsiteX1" fmla="*/ 466531 w 5901612"/>
              <a:gd name="connsiteY1" fmla="*/ 27992 h 926841"/>
              <a:gd name="connsiteX2" fmla="*/ 933061 w 5901612"/>
              <a:gd name="connsiteY2" fmla="*/ 279918 h 926841"/>
              <a:gd name="connsiteX3" fmla="*/ 2108719 w 5901612"/>
              <a:gd name="connsiteY3" fmla="*/ 867747 h 926841"/>
              <a:gd name="connsiteX4" fmla="*/ 1912776 w 5901612"/>
              <a:gd name="connsiteY4" fmla="*/ 634481 h 926841"/>
              <a:gd name="connsiteX5" fmla="*/ 1912776 w 5901612"/>
              <a:gd name="connsiteY5" fmla="*/ 625151 h 926841"/>
              <a:gd name="connsiteX6" fmla="*/ 1912776 w 5901612"/>
              <a:gd name="connsiteY6" fmla="*/ 513184 h 926841"/>
              <a:gd name="connsiteX7" fmla="*/ 2705878 w 5901612"/>
              <a:gd name="connsiteY7" fmla="*/ 821094 h 926841"/>
              <a:gd name="connsiteX8" fmla="*/ 3256384 w 5901612"/>
              <a:gd name="connsiteY8" fmla="*/ 867747 h 926841"/>
              <a:gd name="connsiteX9" fmla="*/ 3853543 w 5901612"/>
              <a:gd name="connsiteY9" fmla="*/ 849086 h 926841"/>
              <a:gd name="connsiteX10" fmla="*/ 3937519 w 5901612"/>
              <a:gd name="connsiteY10" fmla="*/ 662473 h 926841"/>
              <a:gd name="connsiteX11" fmla="*/ 3974841 w 5901612"/>
              <a:gd name="connsiteY11" fmla="*/ 475861 h 926841"/>
              <a:gd name="connsiteX12" fmla="*/ 4086808 w 5901612"/>
              <a:gd name="connsiteY12" fmla="*/ 653143 h 926841"/>
              <a:gd name="connsiteX13" fmla="*/ 4114800 w 5901612"/>
              <a:gd name="connsiteY13" fmla="*/ 858416 h 926841"/>
              <a:gd name="connsiteX14" fmla="*/ 4572000 w 5901612"/>
              <a:gd name="connsiteY14" fmla="*/ 737118 h 926841"/>
              <a:gd name="connsiteX15" fmla="*/ 5701004 w 5901612"/>
              <a:gd name="connsiteY15" fmla="*/ 289249 h 926841"/>
              <a:gd name="connsiteX16" fmla="*/ 5775649 w 5901612"/>
              <a:gd name="connsiteY16" fmla="*/ 261257 h 92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01612" h="926841">
                <a:moveTo>
                  <a:pt x="0" y="0"/>
                </a:moveTo>
                <a:lnTo>
                  <a:pt x="466531" y="27992"/>
                </a:lnTo>
                <a:cubicBezTo>
                  <a:pt x="622041" y="74645"/>
                  <a:pt x="659363" y="139959"/>
                  <a:pt x="933061" y="279918"/>
                </a:cubicBezTo>
                <a:cubicBezTo>
                  <a:pt x="1206759" y="419877"/>
                  <a:pt x="1945433" y="808653"/>
                  <a:pt x="2108719" y="867747"/>
                </a:cubicBezTo>
                <a:cubicBezTo>
                  <a:pt x="2272005" y="926841"/>
                  <a:pt x="1945433" y="674914"/>
                  <a:pt x="1912776" y="634481"/>
                </a:cubicBezTo>
                <a:cubicBezTo>
                  <a:pt x="1880119" y="594048"/>
                  <a:pt x="1912776" y="625151"/>
                  <a:pt x="1912776" y="625151"/>
                </a:cubicBezTo>
                <a:cubicBezTo>
                  <a:pt x="1912776" y="604935"/>
                  <a:pt x="1780592" y="480527"/>
                  <a:pt x="1912776" y="513184"/>
                </a:cubicBezTo>
                <a:cubicBezTo>
                  <a:pt x="2044960" y="545841"/>
                  <a:pt x="2481943" y="762000"/>
                  <a:pt x="2705878" y="821094"/>
                </a:cubicBezTo>
                <a:cubicBezTo>
                  <a:pt x="2929813" y="880188"/>
                  <a:pt x="3065107" y="863082"/>
                  <a:pt x="3256384" y="867747"/>
                </a:cubicBezTo>
                <a:lnTo>
                  <a:pt x="3853543" y="849086"/>
                </a:lnTo>
                <a:cubicBezTo>
                  <a:pt x="3967066" y="814874"/>
                  <a:pt x="3917303" y="724677"/>
                  <a:pt x="3937519" y="662473"/>
                </a:cubicBezTo>
                <a:cubicBezTo>
                  <a:pt x="3957735" y="600269"/>
                  <a:pt x="3949960" y="477416"/>
                  <a:pt x="3974841" y="475861"/>
                </a:cubicBezTo>
                <a:cubicBezTo>
                  <a:pt x="3999723" y="474306"/>
                  <a:pt x="4063482" y="589384"/>
                  <a:pt x="4086808" y="653143"/>
                </a:cubicBezTo>
                <a:cubicBezTo>
                  <a:pt x="4110135" y="716902"/>
                  <a:pt x="4033935" y="844420"/>
                  <a:pt x="4114800" y="858416"/>
                </a:cubicBezTo>
                <a:cubicBezTo>
                  <a:pt x="4195665" y="872412"/>
                  <a:pt x="4307633" y="831979"/>
                  <a:pt x="4572000" y="737118"/>
                </a:cubicBezTo>
                <a:cubicBezTo>
                  <a:pt x="4836367" y="642257"/>
                  <a:pt x="5500396" y="368559"/>
                  <a:pt x="5701004" y="289249"/>
                </a:cubicBezTo>
                <a:cubicBezTo>
                  <a:pt x="5901612" y="209939"/>
                  <a:pt x="5838630" y="235598"/>
                  <a:pt x="5775649" y="261257"/>
                </a:cubicBezTo>
              </a:path>
            </a:pathLst>
          </a:cu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endParaRPr lang="zh-CN" altLang="en-US" sz="1500" b="1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7" name="圆角矩形标注 26"/>
          <p:cNvSpPr/>
          <p:nvPr/>
        </p:nvSpPr>
        <p:spPr bwMode="auto">
          <a:xfrm>
            <a:off x="858268" y="5018725"/>
            <a:ext cx="1380690" cy="715051"/>
          </a:xfrm>
          <a:prstGeom prst="wedgeRoundRectCallout">
            <a:avLst>
              <a:gd name="adj1" fmla="val 49437"/>
              <a:gd name="adj2" fmla="val -93382"/>
              <a:gd name="adj3" fmla="val 1666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07" tIns="45703" rIns="91407" bIns="45703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858666" eaLnBrk="0" hangingPunct="0">
              <a:spcBef>
                <a:spcPct val="50000"/>
              </a:spcBef>
            </a:pPr>
            <a:r>
              <a:rPr lang="en-US" altLang="zh-CN" sz="900" dirty="0" smtClean="0">
                <a:latin typeface="FrutigerNext LT Regular" pitchFamily="34" charset="0"/>
                <a:ea typeface="MS PGothic" pitchFamily="34" charset="-128"/>
              </a:rPr>
              <a:t>The packet is selected to travel through an SFC {SF1, SF3}.</a:t>
            </a:r>
            <a:endParaRPr lang="zh-CN" altLang="en-US" sz="900" dirty="0" smtClean="0"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84142" y="4088972"/>
            <a:ext cx="115925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SR/SFC Domain</a:t>
            </a:r>
            <a:endParaRPr lang="zh-CN" alt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36651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32" name="TextBox 31"/>
          <p:cNvSpPr txBox="1"/>
          <p:nvPr/>
        </p:nvSpPr>
        <p:spPr>
          <a:xfrm>
            <a:off x="4353713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SID:102</a:t>
            </a:r>
            <a:endParaRPr lang="zh-CN" altLang="en-US" sz="1050" dirty="0"/>
          </a:p>
        </p:txBody>
      </p:sp>
      <p:sp>
        <p:nvSpPr>
          <p:cNvPr id="35" name="TextBox 34"/>
          <p:cNvSpPr txBox="1"/>
          <p:nvPr/>
        </p:nvSpPr>
        <p:spPr>
          <a:xfrm>
            <a:off x="5548850" y="4505670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36" name="TextBox 35"/>
          <p:cNvSpPr txBox="1"/>
          <p:nvPr/>
        </p:nvSpPr>
        <p:spPr>
          <a:xfrm>
            <a:off x="3319806" y="6148853"/>
            <a:ext cx="1378904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altLang="zh-CN" sz="1000" dirty="0" smtClean="0"/>
              <a:t>103-&gt;103|IP(SN2)</a:t>
            </a:r>
          </a:p>
          <a:p>
            <a:r>
              <a:rPr lang="en-US" altLang="zh-CN" sz="1000" dirty="0" smtClean="0"/>
              <a:t>       -&gt;103|IP(SN4)</a:t>
            </a:r>
            <a:endParaRPr lang="zh-CN" altLang="en-US" sz="1000" dirty="0"/>
          </a:p>
        </p:txBody>
      </p:sp>
      <p:sp>
        <p:nvSpPr>
          <p:cNvPr id="37" name="TextBox 36"/>
          <p:cNvSpPr txBox="1"/>
          <p:nvPr/>
        </p:nvSpPr>
        <p:spPr>
          <a:xfrm>
            <a:off x="2257502" y="3787327"/>
            <a:ext cx="1378904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altLang="zh-CN" sz="1000" dirty="0" smtClean="0"/>
              <a:t>101-&gt;101|IP(SN1)</a:t>
            </a:r>
          </a:p>
          <a:p>
            <a:r>
              <a:rPr lang="en-US" altLang="zh-CN" sz="1000" dirty="0" smtClean="0"/>
              <a:t>       -&gt;101|IP(SN3)</a:t>
            </a:r>
            <a:endParaRPr lang="zh-CN" altLang="en-US" sz="1000" dirty="0"/>
          </a:p>
        </p:txBody>
      </p:sp>
      <p:sp>
        <p:nvSpPr>
          <p:cNvPr id="38" name="矩形 37"/>
          <p:cNvSpPr/>
          <p:nvPr/>
        </p:nvSpPr>
        <p:spPr>
          <a:xfrm>
            <a:off x="5526008" y="3547509"/>
            <a:ext cx="720600" cy="6461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SN4</a:t>
            </a:r>
            <a:endParaRPr lang="zh-CN" altLang="en-US" sz="1100" dirty="0"/>
          </a:p>
        </p:txBody>
      </p:sp>
      <p:sp>
        <p:nvSpPr>
          <p:cNvPr id="39" name="矩形 38"/>
          <p:cNvSpPr/>
          <p:nvPr/>
        </p:nvSpPr>
        <p:spPr>
          <a:xfrm>
            <a:off x="5622764" y="363479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5526008" y="3426943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41" name="矩形 40"/>
          <p:cNvSpPr/>
          <p:nvPr/>
        </p:nvSpPr>
        <p:spPr>
          <a:xfrm>
            <a:off x="3903970" y="3566652"/>
            <a:ext cx="720600" cy="6461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SN3</a:t>
            </a:r>
            <a:endParaRPr lang="zh-CN" altLang="en-US" sz="1100" dirty="0"/>
          </a:p>
        </p:txBody>
      </p:sp>
      <p:sp>
        <p:nvSpPr>
          <p:cNvPr id="42" name="矩形 41"/>
          <p:cNvSpPr/>
          <p:nvPr/>
        </p:nvSpPr>
        <p:spPr>
          <a:xfrm>
            <a:off x="4000726" y="365393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3903970" y="344608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cxnSp>
        <p:nvCxnSpPr>
          <p:cNvPr id="49" name="直接箭头连接符 48"/>
          <p:cNvCxnSpPr/>
          <p:nvPr/>
        </p:nvCxnSpPr>
        <p:spPr bwMode="auto">
          <a:xfrm flipV="1">
            <a:off x="2958500" y="4196929"/>
            <a:ext cx="127600" cy="285738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直接箭头连接符 49"/>
          <p:cNvCxnSpPr/>
          <p:nvPr/>
        </p:nvCxnSpPr>
        <p:spPr bwMode="auto">
          <a:xfrm flipH="1">
            <a:off x="3771900" y="5590768"/>
            <a:ext cx="228826" cy="558085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384142" y="3576900"/>
            <a:ext cx="117528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SFLB:{100, 199}</a:t>
            </a:r>
            <a:endParaRPr lang="zh-CN" altLang="en-US" sz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圆角矩形 55"/>
          <p:cNvSpPr/>
          <p:nvPr/>
        </p:nvSpPr>
        <p:spPr bwMode="auto">
          <a:xfrm>
            <a:off x="2686050" y="3404727"/>
            <a:ext cx="4857347" cy="2491214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25" tIns="45712" rIns="91425" bIns="4571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58838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utigerNext LT Regular" pitchFamily="34" charset="0"/>
              <a:ea typeface="MS PGothic" pitchFamily="34" charset="-128"/>
            </a:endParaRPr>
          </a:p>
        </p:txBody>
      </p:sp>
      <p:sp>
        <p:nvSpPr>
          <p:cNvPr id="4098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008063"/>
            <a:ext cx="8229600" cy="3087687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A common label block, referred to as SF Label Block (SFLB) is reserved by all SNs and Classifiers for SF SIDs. </a:t>
            </a:r>
          </a:p>
          <a:p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The unique label for a given SF could be automatically determined by adding the SF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ID of that SF 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to the first label value of the above SFLB.</a:t>
            </a:r>
            <a:endParaRPr lang="en-US" altLang="zh-CN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altLang="zh-CN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 dirty="0" smtClean="0">
                <a:solidFill>
                  <a:srgbClr val="990000"/>
                </a:solidFill>
              </a:rPr>
              <a:t>How to Allocate Global Labels for SFs</a:t>
            </a:r>
            <a:endParaRPr lang="zh-CN" altLang="en-US" sz="3000" dirty="0">
              <a:solidFill>
                <a:srgbClr val="990000"/>
              </a:solidFill>
              <a:ea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66386" y="5262682"/>
            <a:ext cx="719013" cy="3602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SN1</a:t>
            </a:r>
            <a:endParaRPr lang="zh-CN" altLang="en-US" sz="1100" dirty="0"/>
          </a:p>
        </p:txBody>
      </p:sp>
      <p:sp>
        <p:nvSpPr>
          <p:cNvPr id="6" name="矩形 5"/>
          <p:cNvSpPr/>
          <p:nvPr/>
        </p:nvSpPr>
        <p:spPr>
          <a:xfrm>
            <a:off x="5548850" y="4605769"/>
            <a:ext cx="720600" cy="101719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SN2</a:t>
            </a:r>
            <a:endParaRPr lang="zh-CN" altLang="en-US" sz="1100" dirty="0"/>
          </a:p>
        </p:txBody>
      </p:sp>
      <p:sp>
        <p:nvSpPr>
          <p:cNvPr id="7" name="矩形 6"/>
          <p:cNvSpPr/>
          <p:nvPr/>
        </p:nvSpPr>
        <p:spPr>
          <a:xfrm>
            <a:off x="2237900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SC</a:t>
            </a:r>
            <a:endParaRPr lang="zh-CN" altLang="en-US" sz="1100" dirty="0"/>
          </a:p>
        </p:txBody>
      </p:sp>
      <p:sp>
        <p:nvSpPr>
          <p:cNvPr id="8" name="矩形 7"/>
          <p:cNvSpPr/>
          <p:nvPr/>
        </p:nvSpPr>
        <p:spPr>
          <a:xfrm>
            <a:off x="7348762" y="4470703"/>
            <a:ext cx="720600" cy="36027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/>
              <a:t>Z</a:t>
            </a:r>
            <a:endParaRPr lang="zh-CN" altLang="en-US" sz="1100" dirty="0"/>
          </a:p>
        </p:txBody>
      </p:sp>
      <p:sp>
        <p:nvSpPr>
          <p:cNvPr id="15" name="矩形 14"/>
          <p:cNvSpPr/>
          <p:nvPr/>
        </p:nvSpPr>
        <p:spPr>
          <a:xfrm>
            <a:off x="3624325" y="473406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16" name="矩形 15"/>
          <p:cNvSpPr/>
          <p:nvPr/>
        </p:nvSpPr>
        <p:spPr>
          <a:xfrm>
            <a:off x="4420401" y="472784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SF2</a:t>
            </a:r>
            <a:endParaRPr lang="zh-CN" altLang="en-US" sz="1100" dirty="0"/>
          </a:p>
        </p:txBody>
      </p:sp>
      <p:cxnSp>
        <p:nvCxnSpPr>
          <p:cNvPr id="17" name="直接连接符 16"/>
          <p:cNvCxnSpPr>
            <a:stCxn id="15" idx="2"/>
            <a:endCxn id="5" idx="0"/>
          </p:cNvCxnSpPr>
          <p:nvPr/>
        </p:nvCxnSpPr>
        <p:spPr bwMode="auto">
          <a:xfrm>
            <a:off x="3887869" y="5094346"/>
            <a:ext cx="438024" cy="16833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直接连接符 17"/>
          <p:cNvCxnSpPr>
            <a:stCxn id="5" idx="0"/>
            <a:endCxn id="16" idx="2"/>
          </p:cNvCxnSpPr>
          <p:nvPr/>
        </p:nvCxnSpPr>
        <p:spPr bwMode="auto">
          <a:xfrm flipV="1">
            <a:off x="4325893" y="5088128"/>
            <a:ext cx="358052" cy="17455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矩形 18"/>
          <p:cNvSpPr/>
          <p:nvPr/>
        </p:nvSpPr>
        <p:spPr>
          <a:xfrm>
            <a:off x="5645606" y="4721631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cxnSp>
        <p:nvCxnSpPr>
          <p:cNvPr id="25" name="直接连接符 24"/>
          <p:cNvCxnSpPr>
            <a:endCxn id="7" idx="1"/>
          </p:cNvCxnSpPr>
          <p:nvPr/>
        </p:nvCxnSpPr>
        <p:spPr bwMode="auto">
          <a:xfrm flipV="1">
            <a:off x="1380692" y="4650842"/>
            <a:ext cx="857208" cy="4073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6384142" y="4088972"/>
            <a:ext cx="115925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SR/SFC Domain</a:t>
            </a:r>
            <a:endParaRPr lang="zh-CN" alt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3536651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32" name="TextBox 31"/>
          <p:cNvSpPr txBox="1"/>
          <p:nvPr/>
        </p:nvSpPr>
        <p:spPr>
          <a:xfrm>
            <a:off x="4353713" y="450764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SID:102</a:t>
            </a:r>
            <a:endParaRPr lang="zh-CN" altLang="en-US" sz="1050" dirty="0"/>
          </a:p>
        </p:txBody>
      </p:sp>
      <p:sp>
        <p:nvSpPr>
          <p:cNvPr id="33" name="TextBox 32"/>
          <p:cNvSpPr txBox="1"/>
          <p:nvPr/>
        </p:nvSpPr>
        <p:spPr>
          <a:xfrm>
            <a:off x="3966386" y="5608839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SID:1001</a:t>
            </a:r>
            <a:endParaRPr lang="zh-CN" altLang="en-US" sz="1050" dirty="0"/>
          </a:p>
        </p:txBody>
      </p:sp>
      <p:sp>
        <p:nvSpPr>
          <p:cNvPr id="34" name="TextBox 33"/>
          <p:cNvSpPr txBox="1"/>
          <p:nvPr/>
        </p:nvSpPr>
        <p:spPr>
          <a:xfrm>
            <a:off x="5548850" y="560029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SID:1002</a:t>
            </a:r>
            <a:endParaRPr lang="zh-CN" altLang="en-US" sz="1050" dirty="0"/>
          </a:p>
        </p:txBody>
      </p:sp>
      <p:sp>
        <p:nvSpPr>
          <p:cNvPr id="35" name="TextBox 34"/>
          <p:cNvSpPr txBox="1"/>
          <p:nvPr/>
        </p:nvSpPr>
        <p:spPr>
          <a:xfrm>
            <a:off x="5548850" y="4505670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38" name="矩形 37"/>
          <p:cNvSpPr/>
          <p:nvPr/>
        </p:nvSpPr>
        <p:spPr>
          <a:xfrm>
            <a:off x="5526008" y="3547509"/>
            <a:ext cx="720600" cy="6461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SN4</a:t>
            </a:r>
            <a:endParaRPr lang="zh-CN" altLang="en-US" sz="1100" dirty="0"/>
          </a:p>
        </p:txBody>
      </p:sp>
      <p:sp>
        <p:nvSpPr>
          <p:cNvPr id="39" name="矩形 38"/>
          <p:cNvSpPr/>
          <p:nvPr/>
        </p:nvSpPr>
        <p:spPr>
          <a:xfrm>
            <a:off x="5622764" y="3634796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SF3</a:t>
            </a:r>
            <a:endParaRPr lang="zh-CN" altLang="en-US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5526008" y="3426943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SID:103</a:t>
            </a:r>
            <a:endParaRPr lang="zh-CN" altLang="en-US" sz="1050" dirty="0"/>
          </a:p>
        </p:txBody>
      </p:sp>
      <p:sp>
        <p:nvSpPr>
          <p:cNvPr id="41" name="矩形 40"/>
          <p:cNvSpPr/>
          <p:nvPr/>
        </p:nvSpPr>
        <p:spPr>
          <a:xfrm>
            <a:off x="3903970" y="3566652"/>
            <a:ext cx="720600" cy="6461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endParaRPr lang="en-US" altLang="zh-CN" sz="1100" dirty="0" smtClean="0"/>
          </a:p>
          <a:p>
            <a:pPr algn="ctr">
              <a:defRPr/>
            </a:pPr>
            <a:r>
              <a:rPr lang="en-US" altLang="zh-CN" sz="1100" dirty="0" smtClean="0"/>
              <a:t>SN3</a:t>
            </a:r>
            <a:endParaRPr lang="zh-CN" altLang="en-US" sz="1100" dirty="0"/>
          </a:p>
        </p:txBody>
      </p:sp>
      <p:sp>
        <p:nvSpPr>
          <p:cNvPr id="42" name="矩形 41"/>
          <p:cNvSpPr/>
          <p:nvPr/>
        </p:nvSpPr>
        <p:spPr>
          <a:xfrm>
            <a:off x="4000726" y="3653939"/>
            <a:ext cx="527088" cy="36028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>
              <a:defRPr/>
            </a:pPr>
            <a:r>
              <a:rPr lang="en-US" altLang="zh-CN" sz="1100" dirty="0" smtClean="0"/>
              <a:t>SF1</a:t>
            </a:r>
            <a:endParaRPr lang="zh-CN" altLang="en-US" sz="1100" dirty="0"/>
          </a:p>
        </p:txBody>
      </p:sp>
      <p:sp>
        <p:nvSpPr>
          <p:cNvPr id="43" name="TextBox 42"/>
          <p:cNvSpPr txBox="1"/>
          <p:nvPr/>
        </p:nvSpPr>
        <p:spPr>
          <a:xfrm>
            <a:off x="3903970" y="3446086"/>
            <a:ext cx="67999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SID:101</a:t>
            </a:r>
            <a:endParaRPr lang="zh-CN" altLang="en-US" sz="1050" dirty="0"/>
          </a:p>
        </p:txBody>
      </p:sp>
      <p:sp>
        <p:nvSpPr>
          <p:cNvPr id="44" name="TextBox 43"/>
          <p:cNvSpPr txBox="1"/>
          <p:nvPr/>
        </p:nvSpPr>
        <p:spPr>
          <a:xfrm>
            <a:off x="3886602" y="416161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SID:1003</a:t>
            </a:r>
            <a:endParaRPr lang="zh-CN" altLang="en-US" sz="1050" dirty="0"/>
          </a:p>
        </p:txBody>
      </p:sp>
      <p:sp>
        <p:nvSpPr>
          <p:cNvPr id="45" name="TextBox 44"/>
          <p:cNvSpPr txBox="1"/>
          <p:nvPr/>
        </p:nvSpPr>
        <p:spPr>
          <a:xfrm>
            <a:off x="5509396" y="4161613"/>
            <a:ext cx="75533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050" dirty="0" smtClean="0"/>
              <a:t>SID:1004</a:t>
            </a:r>
            <a:endParaRPr lang="zh-CN" altLang="en-US" sz="1050" dirty="0"/>
          </a:p>
        </p:txBody>
      </p:sp>
      <p:sp>
        <p:nvSpPr>
          <p:cNvPr id="29" name="TextBox 28"/>
          <p:cNvSpPr txBox="1"/>
          <p:nvPr/>
        </p:nvSpPr>
        <p:spPr>
          <a:xfrm>
            <a:off x="6384142" y="3576900"/>
            <a:ext cx="1175285" cy="246203"/>
          </a:xfrm>
          <a:prstGeom prst="rect">
            <a:avLst/>
          </a:prstGeom>
          <a:noFill/>
        </p:spPr>
        <p:txBody>
          <a:bodyPr wrap="none" lIns="91422" tIns="45711" rIns="91422" bIns="45711" rtlCol="0">
            <a:spAutoFit/>
          </a:bodyPr>
          <a:lstStyle/>
          <a:p>
            <a:r>
              <a:rPr lang="en-US" altLang="zh-CN" sz="1000" dirty="0" smtClean="0"/>
              <a:t>SFLB:{100, 199}</a:t>
            </a:r>
            <a:endParaRPr lang="zh-CN" altLang="en-US" sz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57200" y="1008063"/>
            <a:ext cx="8229600" cy="499903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000" b="1" dirty="0" smtClean="0">
                <a:latin typeface="Times New Roman" pitchFamily="18" charset="0"/>
                <a:cs typeface="Times New Roman" pitchFamily="18" charset="0"/>
              </a:rPr>
              <a:t>WG adoption?</a:t>
            </a:r>
            <a:endParaRPr lang="en-US" altLang="zh-CN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zh-CN" sz="2800" dirty="0" smtClean="0"/>
          </a:p>
        </p:txBody>
      </p:sp>
      <p:sp>
        <p:nvSpPr>
          <p:cNvPr id="10243" name="标题 58"/>
          <p:cNvSpPr txBox="1">
            <a:spLocks/>
          </p:cNvSpPr>
          <p:nvPr/>
        </p:nvSpPr>
        <p:spPr bwMode="auto">
          <a:xfrm>
            <a:off x="0" y="138113"/>
            <a:ext cx="91440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0064" rIns="80129" bIns="40064" anchor="ctr"/>
          <a:lstStyle/>
          <a:p>
            <a:pPr algn="ctr" defTabSz="782638" eaLnBrk="0" hangingPunct="0"/>
            <a:r>
              <a:rPr lang="en-US" altLang="zh-CN" sz="3000">
                <a:solidFill>
                  <a:srgbClr val="990000"/>
                </a:solidFill>
              </a:rPr>
              <a:t>Next </a:t>
            </a:r>
            <a:r>
              <a:rPr lang="en-US" altLang="zh-CN" sz="3000" smtClean="0">
                <a:solidFill>
                  <a:srgbClr val="990000"/>
                </a:solidFill>
              </a:rPr>
              <a:t>Step</a:t>
            </a:r>
            <a:endParaRPr lang="zh-CN" altLang="en-US" sz="3000">
              <a:solidFill>
                <a:srgbClr val="99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">
  <a:themeElements>
    <a:clrScheme name="2_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">
      <a:majorFont>
        <a:latin typeface="FrutigerNext LT Medium"/>
        <a:ea typeface="SimSun"/>
        <a:cs typeface=""/>
      </a:majorFont>
      <a:minorFont>
        <a:latin typeface="FrutigerNext LT Regular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25" tIns="45712" rIns="91425" bIns="45712" numCol="1" anchor="t" anchorCtr="0" compatLnSpc="1">
        <a:prstTxWarp prst="textNoShape">
          <a:avLst/>
        </a:prstTxWarp>
        <a:spAutoFit/>
      </a:bodyPr>
      <a:lstStyle>
        <a:defPPr marL="0" marR="0" indent="0" algn="l" defTabSz="858838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Next LT Regular" pitchFamily="34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25" tIns="45712" rIns="91425" bIns="45712" numCol="1" anchor="t" anchorCtr="0" compatLnSpc="1">
        <a:prstTxWarp prst="textNoShape">
          <a:avLst/>
        </a:prstTxWarp>
        <a:spAutoFit/>
      </a:bodyPr>
      <a:lstStyle>
        <a:defPPr marL="0" marR="0" indent="0" algn="l" defTabSz="858838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Next LT Regular" pitchFamily="34" charset="0"/>
            <a:ea typeface="MS PGothic" pitchFamily="34" charset="-128"/>
          </a:defRPr>
        </a:defPPr>
      </a:lstStyle>
    </a:lnDef>
  </a:objectDefaults>
  <a:extraClrSchemeLst>
    <a:extraClrScheme>
      <a:clrScheme name="2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52554</TotalTime>
  <Words>1026</Words>
  <Application>Microsoft Office PowerPoint</Application>
  <PresentationFormat>顶置</PresentationFormat>
  <Paragraphs>280</Paragraphs>
  <Slides>9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2_default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Next-gen metro for FTTH access</dc:title>
  <dc:creator>xuxiaohu</dc:creator>
  <cp:lastModifiedBy>x00234142</cp:lastModifiedBy>
  <cp:revision>2891</cp:revision>
  <dcterms:created xsi:type="dcterms:W3CDTF">2010-10-25T17:34:47Z</dcterms:created>
  <dcterms:modified xsi:type="dcterms:W3CDTF">2014-07-21T21:33:53Z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(6)fzAIIHwUbzIZZ+9kzJbAW8myj9fECb+z2dZ4jn9f2l4p9Wv4e2hoXDw5e6b41abVcbU2xjok3/PpfpdjD6Btm69qV/dOaj3ouBpl2bJDJhw8CROPOL6s6h8GBAbtJg0TJoJXY9h6SRXPXn6VWjXfShY2bLWQwQd45WRgRb22qcXZ6oU0yY/Jm15wmbHByJxxt8Y5aEx2oT7iPK9kkK4JTzsfhMDoKzX67Ry6/c7gyVsp2HUj</vt:lpwstr>
  </property>
  <property fmtid="{D5CDD505-2E9C-101B-9397-08002B2CF9AE}" pid="3" name="_ms_pID_7253431">
    <vt:lpwstr>Lz73pkV3UQpcy0xj/AkserFV+X39/pyFHc3Sa7vyJd9yMwsVG3N2IYUHKTOErjZ89o26zwKoiEKaOznbOsp6MaxZAPSIXcUtZbgf51Hp7B3HqYNJb3klkHf88ty3HvgCrqxUpFjfk5BRCiKqITck1hJyUOIvSov1dWCNGoA+37OssEUdoGpaUSu3MuY2X57w5mH2StfQ7Cqr96/BTvpMq0552BkNPHx9erxO0kQt7toSrE3+</vt:lpwstr>
  </property>
  <property fmtid="{D5CDD505-2E9C-101B-9397-08002B2CF9AE}" pid="4" name="_ms_pID_7253432">
    <vt:lpwstr>i/F2tAj6U7kdxqDdglXHGzQZxuUrd7Vag//wTWZNJZQaxQBRl/aANNJWLt0l4scl+If8Q9tRpTM5j5HoPM9x73vtYCFSNyX/qJrFeDuRZE5dAax/suhtsBbX0SAe66rPUW6yMbYQxYMMRfHOhNGKrl9k6JWQIbh4+OFccVwNfr4EKzcaldS+YoxBl26kxv/PuayAe3lcLo3A383bH3sUrFsIVYYT1zrugVgFzy2w/OKXdf/B</vt:lpwstr>
  </property>
  <property fmtid="{D5CDD505-2E9C-101B-9397-08002B2CF9AE}" pid="5" name="_ms_pID_7253433">
    <vt:lpwstr>0bx25RdNFbC5M94+1KniZSWa3guhQScueyjCbskNAT0MBS0XhRv2ipyHEBnWdSDEGqTqgWy9I6fnr8Q2YIL9PXjcLh9uS8E0FFaW8JNIOryDR+gwrklltO6hs1B70d2GL97AgJgVrRIT+7wnmHDiwqtcjHgPOWsAiglQq6iGn2RHlLH0mjLt/zJw3zC6MCGhThWMQMR2QGuVp8Ef+ymjQXfELKl2VCL/EDm0x4eMfmXbkbqg</vt:lpwstr>
  </property>
  <property fmtid="{D5CDD505-2E9C-101B-9397-08002B2CF9AE}" pid="6" name="_ms_pID_7253434">
    <vt:lpwstr>Ewb4QHHEIk5L1OKSKKyqn2Aj3fBKXMjW8eKrSkFZOjQpSshxhWnsK+P+8/ghGEZ5rmZYo0apamsNUy03D1DLtTFDb7Jgvus4kCCezasDCIhsTeNvnBinwwnRbXhpwCL05oXu09fLT1YF8zjWFAsxowsJ2kHay1myy9QjHj5WTx7e5Zfs+VZdcyB4LwLRucerUHUdo583pfHL0OAtuM18rcnO2yAKPadIcbFleVBr02EFZCCn</vt:lpwstr>
  </property>
  <property fmtid="{D5CDD505-2E9C-101B-9397-08002B2CF9AE}" pid="7" name="_ms_pID_7253435">
    <vt:lpwstr>WaFp9iJxfsulzh5NrL0OEsC1GmmDDRfpcri9vqeJ4nJOYaXyjrbbO5Yrnr+djEH+B7imaswdRAnnUBrtkHC3cIQuOrfR5ngY9Wj6GNYGa+Nd5q5XBdbDaoBrmJdzRFwq2VVhWxlspiDZon6N/tT5m2IaWApG8+W1VT4kWLGld6vwrgvxVl7NFD4ZdSc=</vt:lpwstr>
  </property>
  <property fmtid="{D5CDD505-2E9C-101B-9397-08002B2CF9AE}" pid="8" name="_new_ms_pID_72543">
    <vt:lpwstr>(4)N6dncw7NoybbQN904NAwXR8Tn+HK2EHsf+AzLGOPrrHxVIIdce+OpgpyYqFhM6N3fX1BTjOQ
Ygz4rLN1id2whuyyiMYrVldjxVsPo87wK/6NVzLLdUYvnshCcGSSySEQcSCE7I5lZfuiyazO
60mIEkau+9fuvzg+7WLO9K6vzKQkAyZq5G4tcR8oS0A6rW9WYH/L/483JHx7C0i9IB4YGo+j
lKzrFOtf6peoQhwVvD</vt:lpwstr>
  </property>
  <property fmtid="{D5CDD505-2E9C-101B-9397-08002B2CF9AE}" pid="9" name="_new_ms_pID_72543_00">
    <vt:lpwstr>_new_ms_pID_72543</vt:lpwstr>
  </property>
  <property fmtid="{D5CDD505-2E9C-101B-9397-08002B2CF9AE}" pid="10" name="_new_ms_pID_725431">
    <vt:lpwstr>XIfU9KTJwJMLItvwUfBxUI2woNh5GRKYQnILOf5xUrURlSvSSlO3+G
FByCouX/6pamtu3DiLxacpcch6EDgW9xEuSmLjb630MOa9NMAzon9XH4hh3uGRA1k99Q8RfS
HMz4FsvyuB9U1VS4WfdFedg68Jc+expLBxYT78u/4yw1XSOdwu0Vs+4nLIJLKPVnKhAsLs3n
OrgV0Zm4q6bmZJhbL7y6N3vhxtQKz/cCJMJO</vt:lpwstr>
  </property>
  <property fmtid="{D5CDD505-2E9C-101B-9397-08002B2CF9AE}" pid="11" name="_new_ms_pID_725431_00">
    <vt:lpwstr>_new_ms_pID_725431</vt:lpwstr>
  </property>
  <property fmtid="{D5CDD505-2E9C-101B-9397-08002B2CF9AE}" pid="12" name="_new_ms_pID_725432">
    <vt:lpwstr>vIgiFzjPbQMJXdeogBz9dgISRx5tNMXX9DKC
2vP+5WcY1L5pGkCfPJF46+V86gnDf69t4AXsKBmPijAelange/tLtVbcuMp9hmtpPai6Min3
W7QQtJaLEjTGW87QNmmcN5aJ0g8JLAFeLR10w6c4CuqO315kQ7pCYTpEKkk8kMg74LeYGlAP
L/R6SEMJBRNEbMnNKONspYscL/PZxBraSgc0TP9X04zt/UoyVhwq3c</vt:lpwstr>
  </property>
  <property fmtid="{D5CDD505-2E9C-101B-9397-08002B2CF9AE}" pid="13" name="_new_ms_pID_725432_00">
    <vt:lpwstr>_new_ms_pID_725432</vt:lpwstr>
  </property>
  <property fmtid="{D5CDD505-2E9C-101B-9397-08002B2CF9AE}" pid="14" name="sflag">
    <vt:lpwstr>1405967564</vt:lpwstr>
  </property>
  <property fmtid="{D5CDD505-2E9C-101B-9397-08002B2CF9AE}" pid="15" name="_new_ms_pID_725433">
    <vt:lpwstr>r8</vt:lpwstr>
  </property>
</Properties>
</file>