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handoutMasterIdLst>
    <p:handoutMasterId r:id="rId20"/>
  </p:handoutMasterIdLst>
  <p:sldIdLst>
    <p:sldId id="256" r:id="rId2"/>
    <p:sldId id="287" r:id="rId3"/>
    <p:sldId id="259" r:id="rId4"/>
    <p:sldId id="264" r:id="rId5"/>
    <p:sldId id="265" r:id="rId6"/>
    <p:sldId id="298" r:id="rId7"/>
    <p:sldId id="267" r:id="rId8"/>
    <p:sldId id="277" r:id="rId9"/>
    <p:sldId id="289" r:id="rId10"/>
    <p:sldId id="288" r:id="rId11"/>
    <p:sldId id="286" r:id="rId12"/>
    <p:sldId id="294" r:id="rId13"/>
    <p:sldId id="295" r:id="rId14"/>
    <p:sldId id="297" r:id="rId15"/>
    <p:sldId id="296" r:id="rId16"/>
    <p:sldId id="293" r:id="rId17"/>
    <p:sldId id="299" r:id="rId1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0000"/>
    <a:srgbClr val="1D12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544" y="-10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handoutMaster" Target="handoutMasters/handout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27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4151BDDC-C588-447A-8D97-0186095B9AE0}" type="datetime1">
              <a:rPr lang="en-US"/>
              <a:pPr/>
              <a:t>21/07/2014</a:t>
            </a:fld>
            <a:endParaRPr lang="en-US"/>
          </a:p>
        </p:txBody>
      </p:sp>
      <p:sp>
        <p:nvSpPr>
          <p:cNvPr id="327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27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BE9A9850-59B5-4E8E-B2A8-E41EEDD98FA9}" type="slidenum">
              <a:rPr lang="en-US"/>
              <a:pPr/>
              <a:t>‹#›</a:t>
            </a:fld>
            <a:endParaRPr lang="en-US"/>
          </a:p>
        </p:txBody>
      </p:sp>
    </p:spTree>
    <p:extLst>
      <p:ext uri="{BB962C8B-B14F-4D97-AF65-F5344CB8AC3E}">
        <p14:creationId xmlns:p14="http://schemas.microsoft.com/office/powerpoint/2010/main" val="9603883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5529AD8D-09F5-4665-9C94-87E93A550EED}" type="slidenum">
              <a:rPr lang="en-US"/>
              <a:pPr/>
              <a:t>‹#›</a:t>
            </a:fld>
            <a:endParaRPr lang="en-US"/>
          </a:p>
        </p:txBody>
      </p:sp>
    </p:spTree>
    <p:extLst>
      <p:ext uri="{BB962C8B-B14F-4D97-AF65-F5344CB8AC3E}">
        <p14:creationId xmlns:p14="http://schemas.microsoft.com/office/powerpoint/2010/main" val="1624530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E7AC1C92-650F-4965-B3EB-AA533CDF4104}" type="slidenum">
              <a:rPr lang="en-US"/>
              <a:pPr/>
              <a:t>3</a:t>
            </a:fld>
            <a:endParaRPr lang="en-US"/>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xfrm>
            <a:off x="503238" y="4316413"/>
            <a:ext cx="5856287" cy="4059237"/>
          </a:xfrm>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p:cNvSpPr>
          <p:nvPr>
            <p:ph type="sldImg"/>
          </p:nvPr>
        </p:nvSpPr>
        <p:spPr>
          <a:ln/>
        </p:spPr>
      </p:sp>
      <p:sp>
        <p:nvSpPr>
          <p:cNvPr id="22531" name="Notes Placeholder 2"/>
          <p:cNvSpPr>
            <a:spLocks noGrp="1"/>
          </p:cNvSpPr>
          <p:nvPr>
            <p:ph type="body" idx="1"/>
          </p:nvPr>
        </p:nvSpPr>
        <p:spPr>
          <a:noFill/>
          <a:ln/>
        </p:spPr>
        <p:txBody>
          <a:bodyPr/>
          <a:lstStyle/>
          <a:p>
            <a:endParaRPr lang="en-US" smtClean="0"/>
          </a:p>
        </p:txBody>
      </p:sp>
      <p:sp>
        <p:nvSpPr>
          <p:cNvPr id="22532" name="Slide Number Placeholder 3"/>
          <p:cNvSpPr>
            <a:spLocks noGrp="1"/>
          </p:cNvSpPr>
          <p:nvPr>
            <p:ph type="sldNum" sz="quarter" idx="5"/>
          </p:nvPr>
        </p:nvSpPr>
        <p:spPr>
          <a:noFill/>
        </p:spPr>
        <p:txBody>
          <a:bodyPr/>
          <a:lstStyle/>
          <a:p>
            <a:fld id="{E1B7E103-AA5E-47A9-B716-DE35304E4BC1}" type="slidenum">
              <a:rPr lang="en-US"/>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p:cNvSpPr>
          <p:nvPr>
            <p:ph type="sldImg"/>
          </p:nvPr>
        </p:nvSpPr>
        <p:spPr>
          <a:ln/>
        </p:spPr>
      </p:sp>
      <p:sp>
        <p:nvSpPr>
          <p:cNvPr id="24579" name="Notes Placeholder 2"/>
          <p:cNvSpPr>
            <a:spLocks noGrp="1"/>
          </p:cNvSpPr>
          <p:nvPr>
            <p:ph type="body" idx="1"/>
          </p:nvPr>
        </p:nvSpPr>
        <p:spPr>
          <a:noFill/>
          <a:ln/>
        </p:spPr>
        <p:txBody>
          <a:bodyPr/>
          <a:lstStyle/>
          <a:p>
            <a:endParaRPr lang="en-US" dirty="0" smtClean="0"/>
          </a:p>
        </p:txBody>
      </p:sp>
      <p:sp>
        <p:nvSpPr>
          <p:cNvPr id="24580" name="Slide Number Placeholder 3"/>
          <p:cNvSpPr>
            <a:spLocks noGrp="1"/>
          </p:cNvSpPr>
          <p:nvPr>
            <p:ph type="sldNum" sz="quarter" idx="5"/>
          </p:nvPr>
        </p:nvSpPr>
        <p:spPr>
          <a:noFill/>
        </p:spPr>
        <p:txBody>
          <a:bodyPr/>
          <a:lstStyle/>
          <a:p>
            <a:fld id="{9196F4E6-D95A-4685-BABC-71901F7CF0D1}" type="slidenum">
              <a:rPr lang="en-US"/>
              <a:pPr/>
              <a:t>5</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p:cNvSpPr>
          <p:nvPr>
            <p:ph type="sldImg"/>
          </p:nvPr>
        </p:nvSpPr>
        <p:spPr>
          <a:ln/>
        </p:spPr>
      </p:sp>
      <p:sp>
        <p:nvSpPr>
          <p:cNvPr id="26627" name="Notes Placeholder 2"/>
          <p:cNvSpPr>
            <a:spLocks noGrp="1"/>
          </p:cNvSpPr>
          <p:nvPr>
            <p:ph type="body" idx="1"/>
          </p:nvPr>
        </p:nvSpPr>
        <p:spPr>
          <a:noFill/>
          <a:ln/>
        </p:spPr>
        <p:txBody>
          <a:bodyPr/>
          <a:lstStyle/>
          <a:p>
            <a:endParaRPr lang="en-US" dirty="0" smtClean="0"/>
          </a:p>
        </p:txBody>
      </p:sp>
      <p:sp>
        <p:nvSpPr>
          <p:cNvPr id="26628" name="Slide Number Placeholder 3"/>
          <p:cNvSpPr>
            <a:spLocks noGrp="1"/>
          </p:cNvSpPr>
          <p:nvPr>
            <p:ph type="sldNum" sz="quarter" idx="5"/>
          </p:nvPr>
        </p:nvSpPr>
        <p:spPr>
          <a:noFill/>
        </p:spPr>
        <p:txBody>
          <a:bodyPr/>
          <a:lstStyle/>
          <a:p>
            <a:fld id="{2F6E65FA-70E0-4E0E-A3D3-F96E580516F4}" type="slidenum">
              <a:rPr lang="en-US"/>
              <a:pPr/>
              <a:t>7</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p:cNvSpPr>
          <p:nvPr>
            <p:ph type="sldImg"/>
          </p:nvPr>
        </p:nvSpPr>
        <p:spPr>
          <a:ln/>
        </p:spPr>
      </p:sp>
      <p:sp>
        <p:nvSpPr>
          <p:cNvPr id="26627" name="Notes Placeholder 2"/>
          <p:cNvSpPr>
            <a:spLocks noGrp="1"/>
          </p:cNvSpPr>
          <p:nvPr>
            <p:ph type="body" idx="1"/>
          </p:nvPr>
        </p:nvSpPr>
        <p:spPr>
          <a:noFill/>
          <a:ln/>
        </p:spPr>
        <p:txBody>
          <a:bodyPr/>
          <a:lstStyle/>
          <a:p>
            <a:endParaRPr lang="en-US" dirty="0" smtClean="0"/>
          </a:p>
        </p:txBody>
      </p:sp>
      <p:sp>
        <p:nvSpPr>
          <p:cNvPr id="26628" name="Slide Number Placeholder 3"/>
          <p:cNvSpPr>
            <a:spLocks noGrp="1"/>
          </p:cNvSpPr>
          <p:nvPr>
            <p:ph type="sldNum" sz="quarter" idx="5"/>
          </p:nvPr>
        </p:nvSpPr>
        <p:spPr>
          <a:noFill/>
        </p:spPr>
        <p:txBody>
          <a:bodyPr/>
          <a:lstStyle/>
          <a:p>
            <a:fld id="{2F6E65FA-70E0-4E0E-A3D3-F96E580516F4}" type="slidenum">
              <a:rPr lang="en-US"/>
              <a:pPr/>
              <a:t>11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135B7AFB-C3CD-4EBB-BF35-CC5A3CDB6880}"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06A5F15A-435B-4BB8-A1B8-B5CE39F8C3BC}"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FC353637-284A-4887-AF45-BDD5A57A842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E666670E-E3AC-4D59-A758-15147DB2D088}"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5111B524-7DAB-4803-A210-D00DB6D40B4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327B1970-C6D7-4575-B8F8-8739C700509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5E106E59-F464-4A84-A7EF-A29C253B98F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88470B1B-368D-4CC6-AF28-711E61888E3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5F8F4B34-8E7A-4138-B214-985C8970F677}"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600D0484-9BA4-49D0-A7DF-0B82637F3277}"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F36862BF-8B7F-429B-B9F4-6238C6ECF9F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8E4B1373-87DC-4F5A-9950-6A2179B131B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www.rfc-editor.org/rfc/rfc3979.txt" TargetMode="External"/><Relationship Id="rId4" Type="http://schemas.openxmlformats.org/officeDocument/2006/relationships/hyperlink" Target="http://www.rfc-editor.org/rfc/rfc4879.txt" TargetMode="External"/><Relationship Id="rId1" Type="http://schemas.openxmlformats.org/officeDocument/2006/relationships/slideLayout" Target="../slideLayouts/slideLayout2.xml"/><Relationship Id="rId2" Type="http://schemas.openxmlformats.org/officeDocument/2006/relationships/hyperlink" Target="http://www.rfc-editor.org/rfc/rfc5378.txt"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rfc-editor.org/rfc/rfc3979.txt" TargetMode="External"/><Relationship Id="rId4" Type="http://schemas.openxmlformats.org/officeDocument/2006/relationships/hyperlink" Target="http://www.rfc-editor.org/rfc/rfc4879.txt" TargetMode="External"/><Relationship Id="rId1" Type="http://schemas.openxmlformats.org/officeDocument/2006/relationships/slideLayout" Target="../slideLayouts/slideLayout2.xml"/><Relationship Id="rId2" Type="http://schemas.openxmlformats.org/officeDocument/2006/relationships/hyperlink" Target="http://www.rfc-editor.org/rfc/rfc5378.tx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p:txBody>
          <a:bodyPr/>
          <a:lstStyle/>
          <a:p>
            <a:pPr eaLnBrk="1" hangingPunct="1"/>
            <a:r>
              <a:rPr lang="en-US" dirty="0" smtClean="0"/>
              <a:t>TSVWG #1</a:t>
            </a:r>
            <a:br>
              <a:rPr lang="en-US" dirty="0" smtClean="0"/>
            </a:br>
            <a:r>
              <a:rPr lang="en-US" sz="3200" dirty="0" smtClean="0"/>
              <a:t>IETF-90(Toronto)</a:t>
            </a:r>
          </a:p>
        </p:txBody>
      </p:sp>
      <p:sp>
        <p:nvSpPr>
          <p:cNvPr id="15363" name="Rectangle 3"/>
          <p:cNvSpPr>
            <a:spLocks noGrp="1" noChangeArrowheads="1"/>
          </p:cNvSpPr>
          <p:nvPr>
            <p:ph type="subTitle" idx="1"/>
          </p:nvPr>
        </p:nvSpPr>
        <p:spPr>
          <a:xfrm>
            <a:off x="1371600" y="3886200"/>
            <a:ext cx="6400800" cy="2438400"/>
          </a:xfrm>
        </p:spPr>
        <p:txBody>
          <a:bodyPr/>
          <a:lstStyle/>
          <a:p>
            <a:pPr eaLnBrk="1" hangingPunct="1"/>
            <a:r>
              <a:rPr lang="en-US" sz="2800" dirty="0" smtClean="0"/>
              <a:t>22</a:t>
            </a:r>
            <a:r>
              <a:rPr lang="en-US" sz="2800" baseline="30000" dirty="0" smtClean="0"/>
              <a:t>nd</a:t>
            </a:r>
            <a:r>
              <a:rPr lang="en-US" sz="2800" dirty="0" smtClean="0"/>
              <a:t> July 2014</a:t>
            </a:r>
          </a:p>
          <a:p>
            <a:pPr eaLnBrk="1" hangingPunct="1"/>
            <a:endParaRPr lang="en-US" sz="2000" dirty="0" smtClean="0"/>
          </a:p>
          <a:p>
            <a:pPr eaLnBrk="1" hangingPunct="1"/>
            <a:r>
              <a:rPr lang="en-US" sz="2000" dirty="0" smtClean="0"/>
              <a:t>Gorry Fairhurst</a:t>
            </a:r>
          </a:p>
          <a:p>
            <a:pPr eaLnBrk="1" hangingPunct="1"/>
            <a:r>
              <a:rPr lang="en-US" sz="2000" dirty="0" smtClean="0"/>
              <a:t>David Black</a:t>
            </a:r>
          </a:p>
          <a:p>
            <a:pPr eaLnBrk="1" hangingPunct="1"/>
            <a:r>
              <a:rPr lang="en-US" sz="2000" dirty="0"/>
              <a:t>James </a:t>
            </a:r>
            <a:r>
              <a:rPr lang="en-US" sz="2000" dirty="0" smtClean="0"/>
              <a:t>Polk</a:t>
            </a:r>
          </a:p>
          <a:p>
            <a:pPr eaLnBrk="1" hangingPunct="1"/>
            <a:r>
              <a:rPr lang="en-US" sz="2000" dirty="0" smtClean="0"/>
              <a:t>WG chairs</a:t>
            </a:r>
          </a:p>
        </p:txBody>
      </p:sp>
      <p:sp>
        <p:nvSpPr>
          <p:cNvPr id="2" name="Slide Number Placeholder 1"/>
          <p:cNvSpPr>
            <a:spLocks noGrp="1"/>
          </p:cNvSpPr>
          <p:nvPr>
            <p:ph type="sldNum" sz="quarter" idx="12"/>
          </p:nvPr>
        </p:nvSpPr>
        <p:spPr/>
        <p:txBody>
          <a:bodyPr/>
          <a:lstStyle/>
          <a:p>
            <a:fld id="{135B7AFB-C3CD-4EBB-BF35-CC5A3CDB6880}"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Milestones </a:t>
            </a:r>
            <a:r>
              <a:rPr lang="en-US" dirty="0"/>
              <a:t>Review</a:t>
            </a:r>
          </a:p>
        </p:txBody>
      </p:sp>
      <p:sp>
        <p:nvSpPr>
          <p:cNvPr id="3" name="Content Placeholder 2"/>
          <p:cNvSpPr>
            <a:spLocks noGrp="1"/>
          </p:cNvSpPr>
          <p:nvPr>
            <p:ph idx="1"/>
          </p:nvPr>
        </p:nvSpPr>
        <p:spPr>
          <a:xfrm>
            <a:off x="457200" y="1219200"/>
            <a:ext cx="8458200" cy="5257800"/>
          </a:xfrm>
        </p:spPr>
        <p:txBody>
          <a:bodyPr/>
          <a:lstStyle/>
          <a:p>
            <a:r>
              <a:rPr lang="en-US" sz="1600" b="1" dirty="0" smtClean="0"/>
              <a:t>DONE	 Submit </a:t>
            </a:r>
            <a:r>
              <a:rPr lang="en-US" sz="1600" b="1" dirty="0"/>
              <a:t>'Encoding and Transport of (Pre-) Congestion Information from the Domain Egress to the </a:t>
            </a:r>
            <a:r>
              <a:rPr lang="en-US" sz="1600" b="1" dirty="0" smtClean="0"/>
              <a:t>Ingress’ as an EXP </a:t>
            </a:r>
            <a:r>
              <a:rPr lang="en-US" sz="1600" b="1" dirty="0"/>
              <a:t>RFC	</a:t>
            </a:r>
          </a:p>
          <a:p>
            <a:r>
              <a:rPr lang="en-US" sz="1600" b="1" dirty="0">
                <a:solidFill>
                  <a:srgbClr val="FF0000"/>
                </a:solidFill>
              </a:rPr>
              <a:t>Jan 2014	Submit 'DTLS Encapsulation of SCTP Packets for RTCWEB ' </a:t>
            </a:r>
            <a:r>
              <a:rPr lang="en-US" sz="1600" b="1" dirty="0" smtClean="0">
                <a:solidFill>
                  <a:srgbClr val="FF0000"/>
                </a:solidFill>
              </a:rPr>
              <a:t>as a PS RFC</a:t>
            </a:r>
            <a:r>
              <a:rPr lang="en-US" sz="1600" b="1" dirty="0">
                <a:solidFill>
                  <a:srgbClr val="FF0000"/>
                </a:solidFill>
              </a:rPr>
              <a:t>	</a:t>
            </a:r>
          </a:p>
          <a:p>
            <a:r>
              <a:rPr lang="en-US" sz="1600" b="1" dirty="0">
                <a:solidFill>
                  <a:srgbClr val="FF0000"/>
                </a:solidFill>
              </a:rPr>
              <a:t>Jan 2014	Submit 'RSVP Application-ID Profiles for Voice and Video Streams' </a:t>
            </a:r>
            <a:r>
              <a:rPr lang="en-US" sz="1600" b="1" dirty="0" smtClean="0">
                <a:solidFill>
                  <a:srgbClr val="FF0000"/>
                </a:solidFill>
              </a:rPr>
              <a:t>as a PS RFC</a:t>
            </a:r>
            <a:r>
              <a:rPr lang="en-US" sz="1600" b="1" dirty="0">
                <a:solidFill>
                  <a:srgbClr val="FF0000"/>
                </a:solidFill>
              </a:rPr>
              <a:t>	</a:t>
            </a:r>
          </a:p>
          <a:p>
            <a:r>
              <a:rPr lang="en-US" sz="1600" b="1" dirty="0">
                <a:solidFill>
                  <a:srgbClr val="FF0000"/>
                </a:solidFill>
              </a:rPr>
              <a:t>Jan 2014	Submit 'SCTP PR Polices' as a PS RFC	</a:t>
            </a:r>
          </a:p>
          <a:p>
            <a:r>
              <a:rPr lang="en-US" sz="1600" b="1" dirty="0">
                <a:solidFill>
                  <a:srgbClr val="FF0000"/>
                </a:solidFill>
              </a:rPr>
              <a:t>May 2014	Submit 'Quick Failover Algorithm in </a:t>
            </a:r>
            <a:r>
              <a:rPr lang="en-US" sz="1600" b="1" dirty="0" smtClean="0">
                <a:solidFill>
                  <a:srgbClr val="FF0000"/>
                </a:solidFill>
              </a:rPr>
              <a:t>SCTP as </a:t>
            </a:r>
            <a:r>
              <a:rPr lang="en-US" sz="1600" b="1" dirty="0">
                <a:solidFill>
                  <a:srgbClr val="FF0000"/>
                </a:solidFill>
              </a:rPr>
              <a:t>an </a:t>
            </a:r>
            <a:r>
              <a:rPr lang="en-US" sz="1600" b="1" dirty="0" smtClean="0">
                <a:solidFill>
                  <a:srgbClr val="FF0000"/>
                </a:solidFill>
              </a:rPr>
              <a:t>EXP RFC</a:t>
            </a:r>
            <a:r>
              <a:rPr lang="en-US" sz="1600" b="1" dirty="0">
                <a:solidFill>
                  <a:srgbClr val="FF0000"/>
                </a:solidFill>
              </a:rPr>
              <a:t>	</a:t>
            </a:r>
          </a:p>
          <a:p>
            <a:r>
              <a:rPr lang="en-US" sz="1600" b="1" dirty="0">
                <a:solidFill>
                  <a:srgbClr val="FF0000"/>
                </a:solidFill>
              </a:rPr>
              <a:t>Jun 2014	Submit 'Recommendations for Transport Port </a:t>
            </a:r>
            <a:r>
              <a:rPr lang="en-US" sz="1600" b="1" dirty="0" smtClean="0">
                <a:solidFill>
                  <a:srgbClr val="FF0000"/>
                </a:solidFill>
              </a:rPr>
              <a:t>Uses’  *1</a:t>
            </a:r>
            <a:r>
              <a:rPr lang="en-US" sz="1600" b="1" dirty="0"/>
              <a:t>	</a:t>
            </a:r>
          </a:p>
          <a:p>
            <a:r>
              <a:rPr lang="en-US" sz="1600" b="1" dirty="0">
                <a:solidFill>
                  <a:srgbClr val="0000FF"/>
                </a:solidFill>
              </a:rPr>
              <a:t>Jul 2014	Submit </a:t>
            </a:r>
            <a:r>
              <a:rPr lang="en-US" sz="1600" b="1" dirty="0" smtClean="0">
                <a:solidFill>
                  <a:srgbClr val="0000FF"/>
                </a:solidFill>
              </a:rPr>
              <a:t>‘Multicast </a:t>
            </a:r>
            <a:r>
              <a:rPr lang="en-US" sz="1600" b="1" dirty="0">
                <a:solidFill>
                  <a:srgbClr val="0000FF"/>
                </a:solidFill>
              </a:rPr>
              <a:t>UDP Guidelines' as a BCP </a:t>
            </a:r>
            <a:r>
              <a:rPr lang="en-US" sz="1600" b="1" dirty="0" smtClean="0">
                <a:solidFill>
                  <a:srgbClr val="0000FF"/>
                </a:solidFill>
              </a:rPr>
              <a:t>RFC *2</a:t>
            </a:r>
            <a:r>
              <a:rPr lang="en-US" sz="1600" b="1" dirty="0">
                <a:solidFill>
                  <a:srgbClr val="0000FF"/>
                </a:solidFill>
              </a:rPr>
              <a:t>	</a:t>
            </a:r>
          </a:p>
          <a:p>
            <a:r>
              <a:rPr lang="en-US" sz="1600" b="1" dirty="0">
                <a:solidFill>
                  <a:srgbClr val="008000"/>
                </a:solidFill>
              </a:rPr>
              <a:t>Jul 2014	Submit 'SCTP New Data Chunk' as a PS RFC	</a:t>
            </a:r>
          </a:p>
          <a:p>
            <a:r>
              <a:rPr lang="en-US" sz="1600" b="1" dirty="0">
                <a:solidFill>
                  <a:srgbClr val="008000"/>
                </a:solidFill>
              </a:rPr>
              <a:t>Sep 2014	Submit 'DSCP packet markings for </a:t>
            </a:r>
            <a:r>
              <a:rPr lang="en-US" sz="1600" b="1" dirty="0" err="1">
                <a:solidFill>
                  <a:srgbClr val="008000"/>
                </a:solidFill>
              </a:rPr>
              <a:t>RTCWeb</a:t>
            </a:r>
            <a:r>
              <a:rPr lang="en-US" sz="1600" b="1" dirty="0">
                <a:solidFill>
                  <a:srgbClr val="008000"/>
                </a:solidFill>
              </a:rPr>
              <a:t> </a:t>
            </a:r>
            <a:r>
              <a:rPr lang="en-US" sz="1600" b="1" dirty="0" err="1" smtClean="0">
                <a:solidFill>
                  <a:srgbClr val="008000"/>
                </a:solidFill>
              </a:rPr>
              <a:t>QoS</a:t>
            </a:r>
            <a:r>
              <a:rPr lang="en-US" sz="1600" b="1" dirty="0" smtClean="0">
                <a:solidFill>
                  <a:srgbClr val="008000"/>
                </a:solidFill>
              </a:rPr>
              <a:t>’ as </a:t>
            </a:r>
            <a:r>
              <a:rPr lang="en-US" sz="1600" b="1" dirty="0">
                <a:solidFill>
                  <a:srgbClr val="008000"/>
                </a:solidFill>
              </a:rPr>
              <a:t>a </a:t>
            </a:r>
            <a:r>
              <a:rPr lang="en-US" sz="1600" b="1" dirty="0" smtClean="0">
                <a:solidFill>
                  <a:srgbClr val="008000"/>
                </a:solidFill>
              </a:rPr>
              <a:t>PS RFC</a:t>
            </a:r>
            <a:r>
              <a:rPr lang="en-US" sz="1600" b="1" dirty="0">
                <a:solidFill>
                  <a:srgbClr val="008000"/>
                </a:solidFill>
              </a:rPr>
              <a:t>	</a:t>
            </a:r>
          </a:p>
          <a:p>
            <a:r>
              <a:rPr lang="en-US" sz="1600" b="1" dirty="0">
                <a:solidFill>
                  <a:srgbClr val="008000"/>
                </a:solidFill>
              </a:rPr>
              <a:t>Nov 2014	Submit 'SCTP NAT </a:t>
            </a:r>
            <a:r>
              <a:rPr lang="en-US" sz="1600" b="1" dirty="0" smtClean="0">
                <a:solidFill>
                  <a:srgbClr val="008000"/>
                </a:solidFill>
              </a:rPr>
              <a:t>Support’ as </a:t>
            </a:r>
            <a:r>
              <a:rPr lang="en-US" sz="1600" b="1" dirty="0">
                <a:solidFill>
                  <a:srgbClr val="008000"/>
                </a:solidFill>
              </a:rPr>
              <a:t>a PS RFC	</a:t>
            </a:r>
          </a:p>
          <a:p>
            <a:r>
              <a:rPr lang="en-US" sz="1600" b="1" dirty="0">
                <a:solidFill>
                  <a:srgbClr val="008000"/>
                </a:solidFill>
              </a:rPr>
              <a:t>Nov 2014	Submit 'Behavioral Requirements </a:t>
            </a:r>
            <a:r>
              <a:rPr lang="en-US" sz="1600" b="1" dirty="0" smtClean="0">
                <a:solidFill>
                  <a:srgbClr val="008000"/>
                </a:solidFill>
              </a:rPr>
              <a:t>Updates’ </a:t>
            </a:r>
            <a:r>
              <a:rPr lang="en-US" sz="1600" b="1" dirty="0">
                <a:solidFill>
                  <a:srgbClr val="008000"/>
                </a:solidFill>
              </a:rPr>
              <a:t>as a BCP RFC	</a:t>
            </a:r>
          </a:p>
          <a:p>
            <a:r>
              <a:rPr lang="en-US" sz="1600" b="1" dirty="0">
                <a:solidFill>
                  <a:srgbClr val="008000"/>
                </a:solidFill>
              </a:rPr>
              <a:t>Nov 2014	Submit 'SCTP NAT </a:t>
            </a:r>
            <a:r>
              <a:rPr lang="en-US" sz="1600" b="1" dirty="0" smtClean="0">
                <a:solidFill>
                  <a:srgbClr val="008000"/>
                </a:solidFill>
              </a:rPr>
              <a:t>Specification' </a:t>
            </a:r>
            <a:r>
              <a:rPr lang="en-US" sz="1600" b="1" dirty="0">
                <a:solidFill>
                  <a:srgbClr val="008000"/>
                </a:solidFill>
              </a:rPr>
              <a:t>as a BCP RFC	</a:t>
            </a:r>
          </a:p>
          <a:p>
            <a:r>
              <a:rPr lang="en-US" sz="1600" b="1" dirty="0">
                <a:solidFill>
                  <a:srgbClr val="008000"/>
                </a:solidFill>
              </a:rPr>
              <a:t>Dec 2014	Submit 'Specification of GRE in UDP </a:t>
            </a:r>
            <a:r>
              <a:rPr lang="en-US" sz="1600" b="1" dirty="0" smtClean="0">
                <a:solidFill>
                  <a:srgbClr val="008000"/>
                </a:solidFill>
              </a:rPr>
              <a:t>encapsulation’ as </a:t>
            </a:r>
            <a:r>
              <a:rPr lang="en-US" sz="1600" b="1" dirty="0">
                <a:solidFill>
                  <a:srgbClr val="008000"/>
                </a:solidFill>
              </a:rPr>
              <a:t>a PS RFC	</a:t>
            </a:r>
          </a:p>
          <a:p>
            <a:r>
              <a:rPr lang="en-US" sz="1600" b="1" dirty="0">
                <a:solidFill>
                  <a:srgbClr val="008000"/>
                </a:solidFill>
              </a:rPr>
              <a:t>Apr 2015	Submit 'RSVP Multiple </a:t>
            </a:r>
            <a:r>
              <a:rPr lang="en-US" sz="1600" b="1" dirty="0" smtClean="0">
                <a:solidFill>
                  <a:srgbClr val="008000"/>
                </a:solidFill>
              </a:rPr>
              <a:t>Instance’ as </a:t>
            </a:r>
            <a:r>
              <a:rPr lang="en-US" sz="1600" b="1" dirty="0">
                <a:solidFill>
                  <a:srgbClr val="008000"/>
                </a:solidFill>
              </a:rPr>
              <a:t>a PS RFC</a:t>
            </a:r>
            <a:r>
              <a:rPr lang="en-US" sz="1600" dirty="0">
                <a:solidFill>
                  <a:srgbClr val="008000"/>
                </a:solidFill>
              </a:rPr>
              <a:t>	</a:t>
            </a:r>
          </a:p>
          <a:p>
            <a:pPr marL="0" indent="0">
              <a:buNone/>
            </a:pPr>
            <a:endParaRPr lang="en-US" sz="1600" dirty="0" smtClean="0">
              <a:solidFill>
                <a:srgbClr val="660066"/>
              </a:solidFill>
            </a:endParaRPr>
          </a:p>
          <a:p>
            <a:pPr marL="0" indent="0">
              <a:buNone/>
            </a:pPr>
            <a:r>
              <a:rPr lang="en-US" sz="1600" dirty="0" smtClean="0">
                <a:solidFill>
                  <a:srgbClr val="660066"/>
                </a:solidFill>
              </a:rPr>
              <a:t>*1 as BCP,  *2 propose delete and replace by new ID</a:t>
            </a:r>
            <a:endParaRPr lang="en-US" sz="1600" dirty="0">
              <a:solidFill>
                <a:srgbClr val="660066"/>
              </a:solidFill>
            </a:endParaRPr>
          </a:p>
        </p:txBody>
      </p:sp>
      <p:sp>
        <p:nvSpPr>
          <p:cNvPr id="4" name="Slide Number Placeholder 3"/>
          <p:cNvSpPr>
            <a:spLocks noGrp="1"/>
          </p:cNvSpPr>
          <p:nvPr>
            <p:ph type="sldNum" sz="quarter" idx="12"/>
          </p:nvPr>
        </p:nvSpPr>
        <p:spPr/>
        <p:txBody>
          <a:bodyPr/>
          <a:lstStyle/>
          <a:p>
            <a:fld id="{E666670E-E3AC-4D59-A758-15147DB2D088}" type="slidenum">
              <a:rPr lang="en-US" smtClean="0"/>
              <a:pPr/>
              <a:t>10</a:t>
            </a:fld>
            <a:endParaRPr lang="en-US"/>
          </a:p>
        </p:txBody>
      </p:sp>
    </p:spTree>
    <p:extLst>
      <p:ext uri="{BB962C8B-B14F-4D97-AF65-F5344CB8AC3E}">
        <p14:creationId xmlns:p14="http://schemas.microsoft.com/office/powerpoint/2010/main" val="20941074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body" idx="1"/>
          </p:nvPr>
        </p:nvSpPr>
        <p:spPr>
          <a:xfrm>
            <a:off x="228600" y="1600200"/>
            <a:ext cx="8229600" cy="4525963"/>
          </a:xfrm>
        </p:spPr>
        <p:txBody>
          <a:bodyPr/>
          <a:lstStyle/>
          <a:p>
            <a:pPr eaLnBrk="1" hangingPunct="1">
              <a:lnSpc>
                <a:spcPct val="80000"/>
              </a:lnSpc>
            </a:pPr>
            <a:endParaRPr lang="en-US" sz="2800" dirty="0" smtClean="0"/>
          </a:p>
          <a:p>
            <a:pPr lvl="1" eaLnBrk="1" hangingPunct="1">
              <a:lnSpc>
                <a:spcPct val="80000"/>
              </a:lnSpc>
            </a:pPr>
            <a:r>
              <a:rPr lang="en-US" sz="2400" dirty="0"/>
              <a:t>draft-</a:t>
            </a:r>
            <a:r>
              <a:rPr lang="en-US" sz="2400" dirty="0" err="1"/>
              <a:t>geib</a:t>
            </a:r>
            <a:r>
              <a:rPr lang="en-US" sz="2400" dirty="0"/>
              <a:t>-</a:t>
            </a:r>
            <a:r>
              <a:rPr lang="en-US" sz="2400" dirty="0" err="1"/>
              <a:t>tsvwg-diffserv-</a:t>
            </a:r>
            <a:r>
              <a:rPr lang="en-US" sz="2400" dirty="0" err="1" smtClean="0"/>
              <a:t>intercon</a:t>
            </a:r>
            <a:endParaRPr lang="en-US" sz="2400" dirty="0" smtClean="0"/>
          </a:p>
          <a:p>
            <a:pPr lvl="1" eaLnBrk="1" hangingPunct="1">
              <a:lnSpc>
                <a:spcPct val="80000"/>
              </a:lnSpc>
            </a:pPr>
            <a:r>
              <a:rPr lang="en-US" sz="2400" dirty="0"/>
              <a:t>draft-eggert-tsvwg-rfc5405bis</a:t>
            </a:r>
          </a:p>
          <a:p>
            <a:pPr lvl="1" eaLnBrk="1" hangingPunct="1">
              <a:lnSpc>
                <a:spcPct val="80000"/>
              </a:lnSpc>
            </a:pPr>
            <a:r>
              <a:rPr lang="en-US" sz="2400" dirty="0" smtClean="0"/>
              <a:t>draft</a:t>
            </a:r>
            <a:r>
              <a:rPr lang="en-US" sz="2400" dirty="0"/>
              <a:t>-</a:t>
            </a:r>
            <a:r>
              <a:rPr lang="en-US" sz="2400" dirty="0" err="1"/>
              <a:t>fairhurst</a:t>
            </a:r>
            <a:r>
              <a:rPr lang="en-US" sz="2400" dirty="0"/>
              <a:t>-</a:t>
            </a:r>
            <a:r>
              <a:rPr lang="en-US" sz="2400" dirty="0" err="1"/>
              <a:t>tsvwg</a:t>
            </a:r>
            <a:r>
              <a:rPr lang="en-US" sz="2400" dirty="0"/>
              <a:t>-circuit-breaker</a:t>
            </a:r>
          </a:p>
          <a:p>
            <a:pPr eaLnBrk="1" hangingPunct="1">
              <a:lnSpc>
                <a:spcPct val="80000"/>
              </a:lnSpc>
            </a:pPr>
            <a:endParaRPr lang="en-US" sz="2800" dirty="0" smtClean="0"/>
          </a:p>
          <a:p>
            <a:pPr eaLnBrk="1" hangingPunct="1">
              <a:lnSpc>
                <a:spcPct val="80000"/>
              </a:lnSpc>
            </a:pPr>
            <a:endParaRPr lang="en-US" sz="2800" dirty="0"/>
          </a:p>
          <a:p>
            <a:pPr eaLnBrk="1" hangingPunct="1">
              <a:lnSpc>
                <a:spcPct val="80000"/>
              </a:lnSpc>
            </a:pPr>
            <a:endParaRPr lang="en-US" sz="2800" dirty="0"/>
          </a:p>
          <a:p>
            <a:pPr eaLnBrk="1" hangingPunct="1">
              <a:lnSpc>
                <a:spcPct val="80000"/>
              </a:lnSpc>
            </a:pPr>
            <a:endParaRPr lang="en-US" sz="2400" dirty="0" smtClean="0"/>
          </a:p>
          <a:p>
            <a:pPr eaLnBrk="1" hangingPunct="1">
              <a:lnSpc>
                <a:spcPct val="80000"/>
              </a:lnSpc>
            </a:pPr>
            <a:endParaRPr lang="en-US" sz="2400" dirty="0"/>
          </a:p>
          <a:p>
            <a:pPr eaLnBrk="1" hangingPunct="1">
              <a:lnSpc>
                <a:spcPct val="80000"/>
              </a:lnSpc>
            </a:pPr>
            <a:endParaRPr lang="en-US" sz="2400" dirty="0" smtClean="0"/>
          </a:p>
          <a:p>
            <a:pPr marL="0" indent="0" eaLnBrk="1" hangingPunct="1">
              <a:lnSpc>
                <a:spcPct val="80000"/>
              </a:lnSpc>
              <a:buNone/>
            </a:pPr>
            <a:endParaRPr lang="en-US" sz="2400" dirty="0" smtClean="0"/>
          </a:p>
          <a:p>
            <a:pPr lvl="1" eaLnBrk="1" hangingPunct="1">
              <a:lnSpc>
                <a:spcPct val="80000"/>
              </a:lnSpc>
            </a:pPr>
            <a:endParaRPr lang="en-US" sz="2000" dirty="0" smtClean="0"/>
          </a:p>
          <a:p>
            <a:pPr eaLnBrk="1" hangingPunct="1">
              <a:lnSpc>
                <a:spcPct val="80000"/>
              </a:lnSpc>
            </a:pPr>
            <a:endParaRPr lang="en-US" sz="2200" dirty="0" smtClean="0"/>
          </a:p>
          <a:p>
            <a:pPr lvl="1" eaLnBrk="1" hangingPunct="1">
              <a:lnSpc>
                <a:spcPct val="80000"/>
              </a:lnSpc>
            </a:pPr>
            <a:endParaRPr lang="en-US" sz="1800" dirty="0" smtClean="0"/>
          </a:p>
        </p:txBody>
      </p:sp>
      <p:sp>
        <p:nvSpPr>
          <p:cNvPr id="25603" name="Rectangle 5"/>
          <p:cNvSpPr>
            <a:spLocks noGrp="1" noChangeArrowheads="1"/>
          </p:cNvSpPr>
          <p:nvPr>
            <p:ph type="title"/>
          </p:nvPr>
        </p:nvSpPr>
        <p:spPr>
          <a:xfrm>
            <a:off x="0" y="274638"/>
            <a:ext cx="9144000" cy="1141412"/>
          </a:xfrm>
          <a:noFill/>
        </p:spPr>
        <p:txBody>
          <a:bodyPr/>
          <a:lstStyle/>
          <a:p>
            <a:pPr eaLnBrk="1" hangingPunct="1">
              <a:lnSpc>
                <a:spcPct val="80000"/>
              </a:lnSpc>
            </a:pPr>
            <a:r>
              <a:rPr lang="en-US" sz="4000" dirty="0"/>
              <a:t>IDs calling for WG adoption</a:t>
            </a:r>
          </a:p>
        </p:txBody>
      </p:sp>
      <p:sp>
        <p:nvSpPr>
          <p:cNvPr id="2" name="Slide Number Placeholder 1"/>
          <p:cNvSpPr>
            <a:spLocks noGrp="1"/>
          </p:cNvSpPr>
          <p:nvPr>
            <p:ph type="sldNum" sz="quarter" idx="12"/>
          </p:nvPr>
        </p:nvSpPr>
        <p:spPr/>
        <p:txBody>
          <a:bodyPr/>
          <a:lstStyle/>
          <a:p>
            <a:fld id="{E666670E-E3AC-4D59-A758-15147DB2D088}" type="slidenum">
              <a:rPr lang="en-US" smtClean="0"/>
              <a:pPr/>
              <a:t>11</a:t>
            </a:fld>
            <a:endParaRPr lang="en-US"/>
          </a:p>
        </p:txBody>
      </p:sp>
    </p:spTree>
    <p:extLst>
      <p:ext uri="{BB962C8B-B14F-4D97-AF65-F5344CB8AC3E}">
        <p14:creationId xmlns:p14="http://schemas.microsoft.com/office/powerpoint/2010/main" val="35330525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371600"/>
            <a:ext cx="8915400" cy="5029200"/>
          </a:xfrm>
        </p:spPr>
        <p:txBody>
          <a:bodyPr/>
          <a:lstStyle/>
          <a:p>
            <a:pPr marL="0" indent="0">
              <a:buNone/>
            </a:pPr>
            <a:r>
              <a:rPr lang="en-US" sz="2400" dirty="0" smtClean="0"/>
              <a:t>1) Document </a:t>
            </a:r>
            <a:r>
              <a:rPr lang="en-US" sz="2400" dirty="0"/>
              <a:t>Status </a:t>
            </a:r>
          </a:p>
          <a:p>
            <a:pPr marL="0" indent="0">
              <a:buNone/>
            </a:pPr>
            <a:r>
              <a:rPr lang="en-US" sz="2400" dirty="0"/>
              <a:t>   Charter and Accomplishments</a:t>
            </a:r>
          </a:p>
          <a:p>
            <a:pPr marL="0" indent="0">
              <a:buNone/>
            </a:pPr>
            <a:r>
              <a:rPr lang="en-US" sz="2400" dirty="0"/>
              <a:t>   TCMTF - Feedback summary</a:t>
            </a:r>
          </a:p>
          <a:p>
            <a:pPr marL="0" indent="0">
              <a:buNone/>
            </a:pPr>
            <a:r>
              <a:rPr lang="en-US" sz="2400" dirty="0"/>
              <a:t>   DART - Feedback &amp; Initial </a:t>
            </a:r>
            <a:r>
              <a:rPr lang="en-US" sz="2400" dirty="0" smtClean="0"/>
              <a:t>recommendations</a:t>
            </a:r>
          </a:p>
          <a:p>
            <a:pPr marL="0" indent="0">
              <a:buNone/>
            </a:pPr>
            <a:r>
              <a:rPr lang="en-US" sz="2400" dirty="0"/>
              <a:t>2) Chairs </a:t>
            </a:r>
          </a:p>
          <a:p>
            <a:pPr marL="0" indent="0">
              <a:buNone/>
            </a:pPr>
            <a:r>
              <a:rPr lang="en-US" sz="2400" dirty="0" smtClean="0"/>
              <a:t>2.1</a:t>
            </a:r>
            <a:r>
              <a:rPr lang="en-US" sz="2400" dirty="0"/>
              <a:t>) </a:t>
            </a:r>
            <a:r>
              <a:rPr lang="en-US" sz="2400" dirty="0" err="1"/>
              <a:t>Georgios</a:t>
            </a:r>
            <a:r>
              <a:rPr lang="en-US" sz="2400" dirty="0"/>
              <a:t> - RSVP for PCN </a:t>
            </a:r>
            <a:r>
              <a:rPr lang="en-US" sz="2400" dirty="0" smtClean="0"/>
              <a:t>(no presentation)</a:t>
            </a:r>
          </a:p>
          <a:p>
            <a:pPr marL="0" indent="0">
              <a:buNone/>
            </a:pPr>
            <a:r>
              <a:rPr lang="en-US" sz="2400" dirty="0" smtClean="0"/>
              <a:t>3</a:t>
            </a:r>
            <a:r>
              <a:rPr lang="en-US" sz="2400" dirty="0"/>
              <a:t>) WG </a:t>
            </a:r>
            <a:r>
              <a:rPr lang="en-US" sz="2400" dirty="0" smtClean="0"/>
              <a:t>ACTION</a:t>
            </a:r>
            <a:endParaRPr lang="en-US" sz="2400" dirty="0"/>
          </a:p>
          <a:p>
            <a:pPr marL="0" indent="0">
              <a:buNone/>
            </a:pPr>
            <a:r>
              <a:rPr lang="en-US" sz="2400" dirty="0"/>
              <a:t>3.1) Michael - DTLS </a:t>
            </a:r>
            <a:r>
              <a:rPr lang="en-US" sz="2400" dirty="0" err="1"/>
              <a:t>Encap</a:t>
            </a:r>
            <a:r>
              <a:rPr lang="en-US" sz="2400" dirty="0"/>
              <a:t> of </a:t>
            </a:r>
            <a:r>
              <a:rPr lang="en-US" sz="2400" dirty="0" smtClean="0"/>
              <a:t>SCTP</a:t>
            </a:r>
            <a:endParaRPr lang="en-US" sz="2400" dirty="0"/>
          </a:p>
          <a:p>
            <a:pPr marL="0" indent="0">
              <a:buNone/>
            </a:pPr>
            <a:r>
              <a:rPr lang="en-US" sz="2400" dirty="0"/>
              <a:t>3.2) Joe - Recommendations for Transport Port Uses (no presentation)</a:t>
            </a:r>
          </a:p>
          <a:p>
            <a:pPr marL="0" indent="0">
              <a:buNone/>
            </a:pPr>
            <a:r>
              <a:rPr lang="en-US" sz="2400" dirty="0"/>
              <a:t>3.3) Michael - SCTP PR Policies </a:t>
            </a:r>
          </a:p>
          <a:p>
            <a:pPr marL="0" indent="0">
              <a:buNone/>
            </a:pPr>
            <a:endParaRPr lang="en-US" sz="2000" dirty="0"/>
          </a:p>
          <a:p>
            <a:pPr marL="0" indent="0">
              <a:buNone/>
            </a:pPr>
            <a:endParaRPr lang="en-US" sz="2000" dirty="0" smtClean="0"/>
          </a:p>
          <a:p>
            <a:pPr marL="0" indent="0">
              <a:buNone/>
            </a:pPr>
            <a:endParaRPr lang="en-US" sz="2000" dirty="0"/>
          </a:p>
        </p:txBody>
      </p:sp>
      <p:sp>
        <p:nvSpPr>
          <p:cNvPr id="4" name="Slide Number Placeholder 3"/>
          <p:cNvSpPr>
            <a:spLocks noGrp="1"/>
          </p:cNvSpPr>
          <p:nvPr>
            <p:ph type="sldNum" sz="quarter" idx="12"/>
          </p:nvPr>
        </p:nvSpPr>
        <p:spPr/>
        <p:txBody>
          <a:bodyPr/>
          <a:lstStyle/>
          <a:p>
            <a:fld id="{E666670E-E3AC-4D59-A758-15147DB2D088}" type="slidenum">
              <a:rPr lang="en-US" smtClean="0"/>
              <a:pPr/>
              <a:t>12</a:t>
            </a:fld>
            <a:endParaRPr lang="en-US" dirty="0"/>
          </a:p>
        </p:txBody>
      </p:sp>
      <p:sp>
        <p:nvSpPr>
          <p:cNvPr id="6" name="Title 1"/>
          <p:cNvSpPr>
            <a:spLocks noGrp="1"/>
          </p:cNvSpPr>
          <p:nvPr>
            <p:ph type="title"/>
          </p:nvPr>
        </p:nvSpPr>
        <p:spPr>
          <a:xfrm>
            <a:off x="457200" y="274638"/>
            <a:ext cx="8229600" cy="1143000"/>
          </a:xfrm>
        </p:spPr>
        <p:txBody>
          <a:bodyPr/>
          <a:lstStyle/>
          <a:p>
            <a:r>
              <a:rPr lang="en-US" sz="4000" dirty="0" smtClean="0"/>
              <a:t>Agenda for Tuesday am</a:t>
            </a:r>
            <a:endParaRPr lang="en-US" sz="4000" dirty="0"/>
          </a:p>
        </p:txBody>
      </p:sp>
    </p:spTree>
    <p:extLst>
      <p:ext uri="{BB962C8B-B14F-4D97-AF65-F5344CB8AC3E}">
        <p14:creationId xmlns:p14="http://schemas.microsoft.com/office/powerpoint/2010/main" val="4318132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 for Tuesday am</a:t>
            </a:r>
          </a:p>
        </p:txBody>
      </p:sp>
      <p:sp>
        <p:nvSpPr>
          <p:cNvPr id="3" name="Content Placeholder 2"/>
          <p:cNvSpPr>
            <a:spLocks noGrp="1"/>
          </p:cNvSpPr>
          <p:nvPr>
            <p:ph idx="1"/>
          </p:nvPr>
        </p:nvSpPr>
        <p:spPr>
          <a:xfrm>
            <a:off x="457200" y="1219200"/>
            <a:ext cx="8686800" cy="4906963"/>
          </a:xfrm>
        </p:spPr>
        <p:txBody>
          <a:bodyPr/>
          <a:lstStyle/>
          <a:p>
            <a:r>
              <a:rPr lang="en-US" sz="2400" dirty="0"/>
              <a:t>4) Working Group </a:t>
            </a:r>
            <a:r>
              <a:rPr lang="en-US" sz="2400" dirty="0" smtClean="0"/>
              <a:t>Drafts</a:t>
            </a:r>
            <a:endParaRPr lang="en-US" sz="2400" dirty="0"/>
          </a:p>
          <a:p>
            <a:r>
              <a:rPr lang="en-US" sz="2400" dirty="0"/>
              <a:t>4.1) Michael - SCTP head of line </a:t>
            </a:r>
          </a:p>
          <a:p>
            <a:r>
              <a:rPr lang="en-US" sz="2400" dirty="0"/>
              <a:t>4.2) Randy and Michael - SCTP </a:t>
            </a:r>
            <a:r>
              <a:rPr lang="en-US" sz="2400" dirty="0" smtClean="0"/>
              <a:t>NAT</a:t>
            </a:r>
            <a:endParaRPr lang="en-US" sz="2400" dirty="0"/>
          </a:p>
          <a:p>
            <a:r>
              <a:rPr lang="en-US" sz="2400" dirty="0" smtClean="0"/>
              <a:t>4.3</a:t>
            </a:r>
            <a:r>
              <a:rPr lang="en-US" sz="2400" dirty="0"/>
              <a:t>) Karen - SCTP </a:t>
            </a:r>
            <a:r>
              <a:rPr lang="en-US" sz="2400" dirty="0" smtClean="0"/>
              <a:t>Failover</a:t>
            </a:r>
            <a:endParaRPr lang="en-US" sz="2400" dirty="0"/>
          </a:p>
          <a:p>
            <a:r>
              <a:rPr lang="es-ES_tradnl" sz="2400" dirty="0"/>
              <a:t>4.4) </a:t>
            </a:r>
            <a:r>
              <a:rPr lang="es-ES_tradnl" sz="2400" dirty="0" err="1" smtClean="0"/>
              <a:t>rtcweb</a:t>
            </a:r>
            <a:r>
              <a:rPr lang="es-ES_tradnl" sz="2400" dirty="0" smtClean="0"/>
              <a:t> </a:t>
            </a:r>
            <a:r>
              <a:rPr lang="es-ES_tradnl" sz="2400" dirty="0" err="1"/>
              <a:t>qos</a:t>
            </a:r>
            <a:r>
              <a:rPr lang="es-ES_tradnl" sz="2400" dirty="0"/>
              <a:t> </a:t>
            </a:r>
            <a:r>
              <a:rPr lang="es-ES_tradnl" sz="2400" dirty="0" smtClean="0"/>
              <a:t>(no </a:t>
            </a:r>
            <a:r>
              <a:rPr lang="es-ES_tradnl" sz="2400" dirty="0" err="1" smtClean="0"/>
              <a:t>slides</a:t>
            </a:r>
            <a:r>
              <a:rPr lang="es-ES_tradnl" sz="2400" dirty="0" smtClean="0"/>
              <a:t>)</a:t>
            </a:r>
            <a:endParaRPr lang="es-ES_tradnl" sz="2400" dirty="0"/>
          </a:p>
          <a:p>
            <a:r>
              <a:rPr lang="pl-PL" sz="2400" dirty="0"/>
              <a:t>4.5) Ed/Lucy - GRE in </a:t>
            </a:r>
            <a:r>
              <a:rPr lang="pl-PL" sz="2400" dirty="0" smtClean="0"/>
              <a:t>UDP</a:t>
            </a:r>
          </a:p>
          <a:p>
            <a:r>
              <a:rPr lang="en-US" sz="2400" dirty="0"/>
              <a:t>5) Individual Drafts (requesting adoption</a:t>
            </a:r>
            <a:r>
              <a:rPr lang="en-US" sz="2400" dirty="0" smtClean="0"/>
              <a:t>)</a:t>
            </a:r>
            <a:endParaRPr lang="en-US" sz="2400" dirty="0"/>
          </a:p>
          <a:p>
            <a:r>
              <a:rPr lang="en-US" sz="2400" dirty="0"/>
              <a:t>5.1) </a:t>
            </a:r>
            <a:r>
              <a:rPr lang="en-US" sz="2400" dirty="0" err="1"/>
              <a:t>Ruediger</a:t>
            </a:r>
            <a:r>
              <a:rPr lang="en-US" sz="2400" dirty="0"/>
              <a:t> - </a:t>
            </a:r>
            <a:r>
              <a:rPr lang="en-US" sz="2400" dirty="0" err="1"/>
              <a:t>Diffserv</a:t>
            </a:r>
            <a:r>
              <a:rPr lang="en-US" sz="2400" dirty="0"/>
              <a:t> </a:t>
            </a:r>
            <a:r>
              <a:rPr lang="en-US" sz="2400" dirty="0" err="1" smtClean="0"/>
              <a:t>Intercon</a:t>
            </a:r>
            <a:endParaRPr lang="en-US" sz="2400" dirty="0"/>
          </a:p>
          <a:p>
            <a:r>
              <a:rPr lang="en-US" sz="2400" dirty="0"/>
              <a:t>5.2) Lars - UDP Usage </a:t>
            </a:r>
            <a:r>
              <a:rPr lang="en-US" sz="2400" dirty="0" smtClean="0"/>
              <a:t>Guidelines </a:t>
            </a:r>
            <a:r>
              <a:rPr lang="en-US" sz="2400" dirty="0" err="1" smtClean="0"/>
              <a:t>bis</a:t>
            </a:r>
            <a:endParaRPr lang="en-US" sz="2400" dirty="0"/>
          </a:p>
          <a:p>
            <a:r>
              <a:rPr lang="en-US" sz="2400" dirty="0"/>
              <a:t>5.3) Gorry - Transport Circuit Breakers </a:t>
            </a:r>
            <a:endParaRPr lang="en-US" sz="2400" dirty="0" smtClean="0"/>
          </a:p>
          <a:p>
            <a:r>
              <a:rPr lang="en-US" sz="2400" dirty="0" smtClean="0"/>
              <a:t>6</a:t>
            </a:r>
            <a:r>
              <a:rPr lang="en-US" sz="2400" dirty="0"/>
              <a:t>) Individual Drafts </a:t>
            </a:r>
          </a:p>
          <a:p>
            <a:r>
              <a:rPr lang="en-US" sz="2400" dirty="0"/>
              <a:t>6.1) </a:t>
            </a:r>
            <a:r>
              <a:rPr lang="en-US" sz="2400" dirty="0" err="1"/>
              <a:t>Xinpeng</a:t>
            </a:r>
            <a:r>
              <a:rPr lang="en-US" sz="2400" dirty="0"/>
              <a:t> - Tunnel </a:t>
            </a:r>
            <a:r>
              <a:rPr lang="en-US" sz="2400" dirty="0" smtClean="0"/>
              <a:t>Congestion Feedback</a:t>
            </a:r>
            <a:endParaRPr lang="en-US" sz="2400" dirty="0"/>
          </a:p>
          <a:p>
            <a:endParaRPr lang="en-US" dirty="0"/>
          </a:p>
        </p:txBody>
      </p:sp>
      <p:sp>
        <p:nvSpPr>
          <p:cNvPr id="4" name="Slide Number Placeholder 3"/>
          <p:cNvSpPr>
            <a:spLocks noGrp="1"/>
          </p:cNvSpPr>
          <p:nvPr>
            <p:ph type="sldNum" sz="quarter" idx="12"/>
          </p:nvPr>
        </p:nvSpPr>
        <p:spPr/>
        <p:txBody>
          <a:bodyPr/>
          <a:lstStyle/>
          <a:p>
            <a:fld id="{E666670E-E3AC-4D59-A758-15147DB2D088}" type="slidenum">
              <a:rPr lang="en-US" smtClean="0"/>
              <a:pPr/>
              <a:t>13</a:t>
            </a:fld>
            <a:endParaRPr lang="en-US" dirty="0"/>
          </a:p>
        </p:txBody>
      </p:sp>
    </p:spTree>
    <p:extLst>
      <p:ext uri="{BB962C8B-B14F-4D97-AF65-F5344CB8AC3E}">
        <p14:creationId xmlns:p14="http://schemas.microsoft.com/office/powerpoint/2010/main" val="1246393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p:txBody>
          <a:bodyPr/>
          <a:lstStyle/>
          <a:p>
            <a:pPr eaLnBrk="1" hangingPunct="1"/>
            <a:r>
              <a:rPr lang="en-US" dirty="0" smtClean="0"/>
              <a:t>TSVWG #2</a:t>
            </a:r>
            <a:br>
              <a:rPr lang="en-US" dirty="0" smtClean="0"/>
            </a:br>
            <a:r>
              <a:rPr lang="en-US" sz="3200" dirty="0" smtClean="0"/>
              <a:t>IETF-90(Toronto)</a:t>
            </a:r>
          </a:p>
        </p:txBody>
      </p:sp>
      <p:sp>
        <p:nvSpPr>
          <p:cNvPr id="15363" name="Rectangle 3"/>
          <p:cNvSpPr>
            <a:spLocks noGrp="1" noChangeArrowheads="1"/>
          </p:cNvSpPr>
          <p:nvPr>
            <p:ph type="subTitle" idx="1"/>
          </p:nvPr>
        </p:nvSpPr>
        <p:spPr>
          <a:xfrm>
            <a:off x="1371600" y="3886200"/>
            <a:ext cx="6400800" cy="2438400"/>
          </a:xfrm>
        </p:spPr>
        <p:txBody>
          <a:bodyPr/>
          <a:lstStyle/>
          <a:p>
            <a:pPr eaLnBrk="1" hangingPunct="1"/>
            <a:r>
              <a:rPr lang="en-US" sz="2800" dirty="0" smtClean="0"/>
              <a:t>22</a:t>
            </a:r>
            <a:r>
              <a:rPr lang="en-US" sz="2800" baseline="30000" dirty="0" smtClean="0"/>
              <a:t>nd</a:t>
            </a:r>
            <a:r>
              <a:rPr lang="en-US" sz="2800" dirty="0" smtClean="0"/>
              <a:t> July 2014</a:t>
            </a:r>
          </a:p>
          <a:p>
            <a:pPr eaLnBrk="1" hangingPunct="1"/>
            <a:endParaRPr lang="en-US" sz="2000" dirty="0" smtClean="0"/>
          </a:p>
          <a:p>
            <a:pPr eaLnBrk="1" hangingPunct="1"/>
            <a:r>
              <a:rPr lang="en-US" sz="2000" dirty="0" smtClean="0"/>
              <a:t>Gorry Fairhurst</a:t>
            </a:r>
          </a:p>
          <a:p>
            <a:pPr eaLnBrk="1" hangingPunct="1"/>
            <a:r>
              <a:rPr lang="en-US" sz="2000" dirty="0" smtClean="0"/>
              <a:t>David Black</a:t>
            </a:r>
          </a:p>
          <a:p>
            <a:pPr eaLnBrk="1" hangingPunct="1"/>
            <a:r>
              <a:rPr lang="en-US" sz="2000" dirty="0"/>
              <a:t>James </a:t>
            </a:r>
            <a:r>
              <a:rPr lang="en-US" sz="2000" dirty="0" smtClean="0"/>
              <a:t>Polk</a:t>
            </a:r>
          </a:p>
          <a:p>
            <a:pPr eaLnBrk="1" hangingPunct="1"/>
            <a:r>
              <a:rPr lang="en-US" sz="2000" dirty="0" smtClean="0"/>
              <a:t>WG chairs</a:t>
            </a:r>
          </a:p>
        </p:txBody>
      </p:sp>
      <p:sp>
        <p:nvSpPr>
          <p:cNvPr id="2" name="Slide Number Placeholder 1"/>
          <p:cNvSpPr>
            <a:spLocks noGrp="1"/>
          </p:cNvSpPr>
          <p:nvPr>
            <p:ph type="sldNum" sz="quarter" idx="12"/>
          </p:nvPr>
        </p:nvSpPr>
        <p:spPr/>
        <p:txBody>
          <a:bodyPr/>
          <a:lstStyle/>
          <a:p>
            <a:fld id="{135B7AFB-C3CD-4EBB-BF35-CC5A3CDB6880}" type="slidenum">
              <a:rPr lang="en-US" smtClean="0"/>
              <a:pPr/>
              <a:t>14</a:t>
            </a:fld>
            <a:endParaRPr lang="en-US" dirty="0"/>
          </a:p>
        </p:txBody>
      </p:sp>
    </p:spTree>
    <p:extLst>
      <p:ext uri="{BB962C8B-B14F-4D97-AF65-F5344CB8AC3E}">
        <p14:creationId xmlns:p14="http://schemas.microsoft.com/office/powerpoint/2010/main" val="18014199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Title 1"/>
          <p:cNvSpPr>
            <a:spLocks noGrp="1"/>
          </p:cNvSpPr>
          <p:nvPr>
            <p:ph type="title"/>
          </p:nvPr>
        </p:nvSpPr>
        <p:spPr/>
        <p:txBody>
          <a:bodyPr/>
          <a:lstStyle/>
          <a:p>
            <a:r>
              <a:rPr lang="en-US" dirty="0" smtClean="0">
                <a:latin typeface="Arial" pitchFamily="34" charset="0"/>
              </a:rPr>
              <a:t>Note Well</a:t>
            </a:r>
          </a:p>
        </p:txBody>
      </p:sp>
      <p:sp>
        <p:nvSpPr>
          <p:cNvPr id="3" name="Content Placeholder 2"/>
          <p:cNvSpPr>
            <a:spLocks noGrp="1"/>
          </p:cNvSpPr>
          <p:nvPr>
            <p:ph idx="1"/>
          </p:nvPr>
        </p:nvSpPr>
        <p:spPr>
          <a:xfrm>
            <a:off x="152401" y="1414463"/>
            <a:ext cx="8763000" cy="4525962"/>
          </a:xfrm>
        </p:spPr>
        <p:txBody>
          <a:bodyPr rtlCol="0">
            <a:noAutofit/>
          </a:bodyPr>
          <a:lstStyle/>
          <a:p>
            <a:pPr marL="0" indent="0">
              <a:buNone/>
            </a:pPr>
            <a:r>
              <a:rPr lang="en-US" sz="1600" dirty="0"/>
              <a:t>Any 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a:t>
            </a:r>
          </a:p>
          <a:p>
            <a:pPr marL="0" indent="0">
              <a:buNone/>
            </a:pPr>
            <a:r>
              <a:rPr lang="en-US" sz="1600" dirty="0"/>
              <a:t>The IETF plenary </a:t>
            </a:r>
            <a:r>
              <a:rPr lang="en-US" sz="1600" dirty="0" smtClean="0"/>
              <a:t>session; The </a:t>
            </a:r>
            <a:r>
              <a:rPr lang="en-US" sz="1600" dirty="0"/>
              <a:t>IESG, or any member thereof on behalf of the IESG</a:t>
            </a:r>
          </a:p>
          <a:p>
            <a:pPr marL="0" indent="0">
              <a:buNone/>
            </a:pPr>
            <a:r>
              <a:rPr lang="en-US" sz="1600" dirty="0"/>
              <a:t>Any IETF mailing list, including the IETF list itself, any working group or design team list, or any other list functioning under IETF </a:t>
            </a:r>
            <a:r>
              <a:rPr lang="en-US" sz="1600" dirty="0" smtClean="0"/>
              <a:t>auspices; </a:t>
            </a:r>
            <a:r>
              <a:rPr lang="en-US" sz="1600" dirty="0"/>
              <a:t> </a:t>
            </a:r>
            <a:r>
              <a:rPr lang="en-US" sz="1600" dirty="0" smtClean="0"/>
              <a:t>Any </a:t>
            </a:r>
            <a:r>
              <a:rPr lang="en-US" sz="1600" dirty="0"/>
              <a:t>IETF working group or portion thereof</a:t>
            </a:r>
          </a:p>
          <a:p>
            <a:pPr marL="0" indent="0">
              <a:buNone/>
            </a:pPr>
            <a:r>
              <a:rPr lang="en-US" sz="1600" dirty="0"/>
              <a:t>Any Birds of a Feather (BOF) </a:t>
            </a:r>
            <a:r>
              <a:rPr lang="en-US" sz="1600" dirty="0" smtClean="0"/>
              <a:t>session; The </a:t>
            </a:r>
            <a:r>
              <a:rPr lang="en-US" sz="1600" dirty="0"/>
              <a:t>IAB or any member thereof on behalf of the IAB</a:t>
            </a:r>
          </a:p>
          <a:p>
            <a:pPr marL="0" indent="0">
              <a:buNone/>
            </a:pPr>
            <a:r>
              <a:rPr lang="en-US" sz="1600" dirty="0"/>
              <a:t>The RFC Editor or the Internet-Drafts </a:t>
            </a:r>
            <a:r>
              <a:rPr lang="en-US" sz="1600" dirty="0" smtClean="0"/>
              <a:t>function</a:t>
            </a:r>
          </a:p>
          <a:p>
            <a:pPr marL="0" indent="0">
              <a:buNone/>
            </a:pPr>
            <a:r>
              <a:rPr lang="en-US" sz="1600" dirty="0" smtClean="0"/>
              <a:t>All </a:t>
            </a:r>
            <a:r>
              <a:rPr lang="en-US" sz="1600" dirty="0"/>
              <a:t>IETF Contributions are subject to the rules of </a:t>
            </a:r>
            <a:r>
              <a:rPr lang="en-US" sz="1600" u="sng" dirty="0">
                <a:hlinkClick r:id="rId2"/>
              </a:rPr>
              <a:t>RFC 5378 and </a:t>
            </a:r>
            <a:r>
              <a:rPr lang="en-US" sz="1600" u="sng" dirty="0">
                <a:hlinkClick r:id="rId3"/>
              </a:rPr>
              <a:t>RFC 3979 (updated by </a:t>
            </a:r>
            <a:r>
              <a:rPr lang="en-US" sz="1600" u="sng" dirty="0">
                <a:hlinkClick r:id="rId4"/>
              </a:rPr>
              <a:t>RFC 4879).</a:t>
            </a:r>
          </a:p>
          <a:p>
            <a:pPr marL="0" indent="0">
              <a:buNone/>
            </a:pPr>
            <a:r>
              <a:rPr lang="en-US" sz="1600" dirty="0"/>
              <a:t>Statements made outside of an IETF session, mailing list or other function, that are clearly not intended to be input to an IETF activity, group or function, are not IETF Contributions in the context of this notice.  Please consult </a:t>
            </a:r>
            <a:r>
              <a:rPr lang="en-US" sz="1600" u="sng" dirty="0">
                <a:hlinkClick r:id="rId2"/>
              </a:rPr>
              <a:t>RFC 5378 and </a:t>
            </a:r>
            <a:r>
              <a:rPr lang="en-US" sz="1600" u="sng" dirty="0">
                <a:hlinkClick r:id="rId3"/>
              </a:rPr>
              <a:t>RFC 3979 for details.</a:t>
            </a:r>
          </a:p>
          <a:p>
            <a:pPr marL="0" indent="0">
              <a:buNone/>
            </a:pPr>
            <a:r>
              <a:rPr lang="en-US" sz="1600" dirty="0"/>
              <a:t>A participant in any IETF activity is deemed to accept all IETF rules of process, as documented in Best Current Practices RFCs and IESG Statements.</a:t>
            </a:r>
          </a:p>
          <a:p>
            <a:pPr marL="0" indent="0">
              <a:buNone/>
            </a:pPr>
            <a:r>
              <a:rPr lang="en-US" sz="1600" dirty="0"/>
              <a:t>A participant in any IETF activity acknowledges that written, audio and video records of meetings may be made and may be available to the public.</a:t>
            </a:r>
            <a:endParaRPr lang="en-US" sz="1400" dirty="0">
              <a:latin typeface="Arial"/>
              <a:ea typeface="+mn-ea"/>
              <a:cs typeface="Arial"/>
            </a:endParaRPr>
          </a:p>
        </p:txBody>
      </p:sp>
      <p:sp>
        <p:nvSpPr>
          <p:cNvPr id="2" name="Slide Number Placeholder 1"/>
          <p:cNvSpPr>
            <a:spLocks noGrp="1"/>
          </p:cNvSpPr>
          <p:nvPr>
            <p:ph type="sldNum" sz="quarter" idx="12"/>
          </p:nvPr>
        </p:nvSpPr>
        <p:spPr/>
        <p:txBody>
          <a:bodyPr/>
          <a:lstStyle/>
          <a:p>
            <a:fld id="{E666670E-E3AC-4D59-A758-15147DB2D088}" type="slidenum">
              <a:rPr lang="en-US" smtClean="0"/>
              <a:pPr/>
              <a:t>15</a:t>
            </a:fld>
            <a:endParaRPr lang="en-US" dirty="0"/>
          </a:p>
        </p:txBody>
      </p:sp>
    </p:spTree>
    <p:extLst>
      <p:ext uri="{BB962C8B-B14F-4D97-AF65-F5344CB8AC3E}">
        <p14:creationId xmlns:p14="http://schemas.microsoft.com/office/powerpoint/2010/main" val="10716226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 for Tuesday pm</a:t>
            </a:r>
            <a:endParaRPr lang="en-US" dirty="0"/>
          </a:p>
        </p:txBody>
      </p:sp>
      <p:sp>
        <p:nvSpPr>
          <p:cNvPr id="3" name="Content Placeholder 2"/>
          <p:cNvSpPr>
            <a:spLocks noGrp="1"/>
          </p:cNvSpPr>
          <p:nvPr>
            <p:ph idx="1"/>
          </p:nvPr>
        </p:nvSpPr>
        <p:spPr/>
        <p:txBody>
          <a:bodyPr/>
          <a:lstStyle/>
          <a:p>
            <a:pPr marL="0" indent="0">
              <a:buNone/>
            </a:pPr>
            <a:r>
              <a:rPr lang="en-US" sz="2400" dirty="0"/>
              <a:t>1300-1400 EDT	</a:t>
            </a:r>
            <a:endParaRPr lang="en-US" sz="2400" dirty="0" smtClean="0"/>
          </a:p>
          <a:p>
            <a:pPr marL="0" indent="0">
              <a:buNone/>
            </a:pPr>
            <a:endParaRPr lang="en-US" sz="2400" dirty="0"/>
          </a:p>
          <a:p>
            <a:pPr marL="0" indent="0">
              <a:buNone/>
            </a:pPr>
            <a:r>
              <a:rPr lang="en-US" sz="2400" dirty="0"/>
              <a:t>7) Chairs </a:t>
            </a:r>
            <a:endParaRPr lang="en-US" sz="2400" dirty="0" smtClean="0"/>
          </a:p>
          <a:p>
            <a:pPr marL="0" indent="0">
              <a:buNone/>
            </a:pPr>
            <a:r>
              <a:rPr lang="en-US" sz="2400" dirty="0" smtClean="0"/>
              <a:t>8</a:t>
            </a:r>
            <a:r>
              <a:rPr lang="en-US" sz="2400" dirty="0"/>
              <a:t>) Individual Drafts (continued</a:t>
            </a:r>
            <a:r>
              <a:rPr lang="en-US" sz="2400" dirty="0" smtClean="0"/>
              <a:t>)</a:t>
            </a:r>
            <a:endParaRPr lang="en-US" sz="2400" dirty="0"/>
          </a:p>
          <a:p>
            <a:pPr marL="0" indent="0">
              <a:buNone/>
            </a:pPr>
            <a:r>
              <a:rPr lang="en-US" sz="2400" dirty="0"/>
              <a:t>8.1) </a:t>
            </a:r>
            <a:r>
              <a:rPr lang="en-US" sz="2400" dirty="0" smtClean="0"/>
              <a:t>DS Class </a:t>
            </a:r>
            <a:r>
              <a:rPr lang="en-US" sz="2400" dirty="0"/>
              <a:t>Recommendations for LLN Traffic </a:t>
            </a:r>
          </a:p>
          <a:p>
            <a:pPr marL="0" indent="0">
              <a:buNone/>
            </a:pPr>
            <a:r>
              <a:rPr lang="en-US" sz="2400" dirty="0"/>
              <a:t>8.2) Deterministic Forwarding </a:t>
            </a:r>
            <a:r>
              <a:rPr lang="en-US" sz="2400" dirty="0" smtClean="0"/>
              <a:t>PHB</a:t>
            </a:r>
            <a:endParaRPr lang="en-US" sz="2400" dirty="0"/>
          </a:p>
          <a:p>
            <a:pPr marL="0" indent="0">
              <a:buNone/>
            </a:pPr>
            <a:r>
              <a:rPr lang="en-US" sz="2400" dirty="0"/>
              <a:t>8.3)  </a:t>
            </a:r>
            <a:r>
              <a:rPr lang="en-US" sz="2400" dirty="0" err="1"/>
              <a:t>Tiru</a:t>
            </a:r>
            <a:r>
              <a:rPr lang="en-US" sz="2400" dirty="0"/>
              <a:t> - TURN Flow </a:t>
            </a:r>
            <a:r>
              <a:rPr lang="en-US" sz="2400" dirty="0" smtClean="0"/>
              <a:t>Data</a:t>
            </a:r>
            <a:endParaRPr lang="en-US" sz="2400" dirty="0"/>
          </a:p>
          <a:p>
            <a:pPr marL="0" indent="0">
              <a:buNone/>
            </a:pPr>
            <a:r>
              <a:rPr lang="en-US" sz="2400" dirty="0"/>
              <a:t>8.4) Karen - SCTP Tail Loss Recovery (5)</a:t>
            </a:r>
          </a:p>
          <a:p>
            <a:pPr marL="0" indent="0">
              <a:buNone/>
            </a:pPr>
            <a:r>
              <a:rPr lang="en-US" sz="2400" dirty="0" smtClean="0"/>
              <a:t>8.5</a:t>
            </a:r>
            <a:r>
              <a:rPr lang="en-US" sz="2400" dirty="0"/>
              <a:t>) Michael/Gorry - ECN </a:t>
            </a:r>
            <a:r>
              <a:rPr lang="en-US" sz="2400" dirty="0" smtClean="0"/>
              <a:t>Manifesto</a:t>
            </a:r>
            <a:endParaRPr lang="en-US" sz="2400" dirty="0"/>
          </a:p>
        </p:txBody>
      </p:sp>
      <p:sp>
        <p:nvSpPr>
          <p:cNvPr id="4" name="Slide Number Placeholder 3"/>
          <p:cNvSpPr>
            <a:spLocks noGrp="1"/>
          </p:cNvSpPr>
          <p:nvPr>
            <p:ph type="sldNum" sz="quarter" idx="12"/>
          </p:nvPr>
        </p:nvSpPr>
        <p:spPr/>
        <p:txBody>
          <a:bodyPr/>
          <a:lstStyle/>
          <a:p>
            <a:fld id="{E666670E-E3AC-4D59-A758-15147DB2D088}" type="slidenum">
              <a:rPr lang="en-US" smtClean="0"/>
              <a:pPr/>
              <a:t>16</a:t>
            </a:fld>
            <a:endParaRPr lang="en-US"/>
          </a:p>
        </p:txBody>
      </p:sp>
    </p:spTree>
    <p:extLst>
      <p:ext uri="{BB962C8B-B14F-4D97-AF65-F5344CB8AC3E}">
        <p14:creationId xmlns:p14="http://schemas.microsoft.com/office/powerpoint/2010/main" val="33936780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525963"/>
          </a:xfrm>
        </p:spPr>
        <p:txBody>
          <a:bodyPr/>
          <a:lstStyle/>
          <a:p>
            <a:pPr marL="0" indent="0">
              <a:buNone/>
            </a:pPr>
            <a:endParaRPr lang="en-US" sz="2000" dirty="0"/>
          </a:p>
          <a:p>
            <a:pPr marL="0" indent="0">
              <a:buNone/>
            </a:pPr>
            <a:r>
              <a:rPr lang="en-US" sz="2000" dirty="0"/>
              <a:t>Please read and comment on list: </a:t>
            </a:r>
            <a:endParaRPr lang="en-US" sz="2000" dirty="0" smtClean="0"/>
          </a:p>
          <a:p>
            <a:pPr marL="0" indent="0">
              <a:buNone/>
            </a:pPr>
            <a:endParaRPr lang="en-US" sz="2000" dirty="0"/>
          </a:p>
          <a:p>
            <a:pPr marL="0" indent="0">
              <a:buNone/>
            </a:pPr>
            <a:r>
              <a:rPr lang="en-US" sz="2000" dirty="0" smtClean="0"/>
              <a:t>* Rachel </a:t>
            </a:r>
            <a:r>
              <a:rPr lang="en-US" sz="2000" dirty="0"/>
              <a:t>- Traditional TCP Problem Statement </a:t>
            </a:r>
            <a:endParaRPr lang="en-US" sz="2000" dirty="0" smtClean="0"/>
          </a:p>
          <a:p>
            <a:pPr marL="0" indent="0">
              <a:buNone/>
            </a:pPr>
            <a:r>
              <a:rPr lang="en-US" sz="2000" dirty="0" smtClean="0">
                <a:solidFill>
                  <a:schemeClr val="accent1">
                    <a:lumMod val="50000"/>
                  </a:schemeClr>
                </a:solidFill>
              </a:rPr>
              <a:t>   draft-</a:t>
            </a:r>
            <a:r>
              <a:rPr lang="en-US" sz="2000" dirty="0" err="1" smtClean="0">
                <a:solidFill>
                  <a:schemeClr val="accent1">
                    <a:lumMod val="50000"/>
                  </a:schemeClr>
                </a:solidFill>
              </a:rPr>
              <a:t>huang</a:t>
            </a:r>
            <a:r>
              <a:rPr lang="en-US" sz="2000" dirty="0" smtClean="0">
                <a:solidFill>
                  <a:schemeClr val="accent1">
                    <a:lumMod val="50000"/>
                  </a:schemeClr>
                </a:solidFill>
              </a:rPr>
              <a:t>-</a:t>
            </a:r>
            <a:r>
              <a:rPr lang="en-US" sz="2000" dirty="0" err="1" smtClean="0">
                <a:solidFill>
                  <a:schemeClr val="accent1">
                    <a:lumMod val="50000"/>
                  </a:schemeClr>
                </a:solidFill>
              </a:rPr>
              <a:t>tsvwg</a:t>
            </a:r>
            <a:r>
              <a:rPr lang="en-US" sz="2000" dirty="0" smtClean="0">
                <a:solidFill>
                  <a:schemeClr val="accent1">
                    <a:lumMod val="50000"/>
                  </a:schemeClr>
                </a:solidFill>
              </a:rPr>
              <a:t>-</a:t>
            </a:r>
            <a:r>
              <a:rPr lang="en-US" sz="2000" dirty="0" err="1" smtClean="0">
                <a:solidFill>
                  <a:schemeClr val="accent1">
                    <a:lumMod val="50000"/>
                  </a:schemeClr>
                </a:solidFill>
              </a:rPr>
              <a:t>tr</a:t>
            </a:r>
            <a:r>
              <a:rPr lang="en-US" sz="2000" dirty="0" smtClean="0">
                <a:solidFill>
                  <a:schemeClr val="accent1">
                    <a:lumMod val="50000"/>
                  </a:schemeClr>
                </a:solidFill>
              </a:rPr>
              <a:t>-</a:t>
            </a:r>
            <a:r>
              <a:rPr lang="en-US" sz="2000" dirty="0" err="1" smtClean="0">
                <a:solidFill>
                  <a:schemeClr val="accent1">
                    <a:lumMod val="50000"/>
                  </a:schemeClr>
                </a:solidFill>
              </a:rPr>
              <a:t>tcp</a:t>
            </a:r>
            <a:r>
              <a:rPr lang="en-US" sz="2000" dirty="0" smtClean="0">
                <a:solidFill>
                  <a:schemeClr val="accent1">
                    <a:lumMod val="50000"/>
                  </a:schemeClr>
                </a:solidFill>
              </a:rPr>
              <a:t>-</a:t>
            </a:r>
            <a:r>
              <a:rPr lang="en-US" sz="2000" dirty="0" err="1" smtClean="0">
                <a:solidFill>
                  <a:schemeClr val="accent1">
                    <a:lumMod val="50000"/>
                  </a:schemeClr>
                </a:solidFill>
              </a:rPr>
              <a:t>ps</a:t>
            </a:r>
            <a:r>
              <a:rPr lang="en-US" sz="2000" dirty="0" smtClean="0">
                <a:solidFill>
                  <a:schemeClr val="accent1">
                    <a:lumMod val="50000"/>
                  </a:schemeClr>
                </a:solidFill>
              </a:rPr>
              <a:t>-00 </a:t>
            </a:r>
          </a:p>
          <a:p>
            <a:pPr marL="0" indent="0">
              <a:buNone/>
            </a:pPr>
            <a:endParaRPr lang="en-US" sz="2000" dirty="0"/>
          </a:p>
          <a:p>
            <a:pPr marL="0" indent="0">
              <a:buNone/>
            </a:pPr>
            <a:r>
              <a:rPr lang="en-US" sz="2000" dirty="0" smtClean="0"/>
              <a:t>* Deng </a:t>
            </a:r>
            <a:r>
              <a:rPr lang="en-US" sz="2000" dirty="0"/>
              <a:t>- </a:t>
            </a:r>
            <a:r>
              <a:rPr lang="en-US" sz="2000" dirty="0" err="1"/>
              <a:t>QoE</a:t>
            </a:r>
            <a:r>
              <a:rPr lang="en-US" sz="2000" dirty="0"/>
              <a:t> Evaluation for HTTP Adaptive Streaming </a:t>
            </a:r>
            <a:endParaRPr lang="en-US" sz="2000" dirty="0" smtClean="0"/>
          </a:p>
          <a:p>
            <a:pPr marL="0" indent="0">
              <a:buNone/>
            </a:pPr>
            <a:r>
              <a:rPr lang="en-US" sz="2000" dirty="0" smtClean="0">
                <a:solidFill>
                  <a:schemeClr val="accent1">
                    <a:lumMod val="50000"/>
                  </a:schemeClr>
                </a:solidFill>
              </a:rPr>
              <a:t>   draft-</a:t>
            </a:r>
            <a:r>
              <a:rPr lang="en-US" sz="2000" dirty="0" err="1" smtClean="0">
                <a:solidFill>
                  <a:schemeClr val="accent1">
                    <a:lumMod val="50000"/>
                  </a:schemeClr>
                </a:solidFill>
              </a:rPr>
              <a:t>deng</a:t>
            </a:r>
            <a:r>
              <a:rPr lang="en-US" sz="2000" dirty="0" smtClean="0">
                <a:solidFill>
                  <a:schemeClr val="accent1">
                    <a:lumMod val="50000"/>
                  </a:schemeClr>
                </a:solidFill>
              </a:rPr>
              <a:t>-</a:t>
            </a:r>
            <a:r>
              <a:rPr lang="en-US" sz="2000" dirty="0" err="1" smtClean="0">
                <a:solidFill>
                  <a:schemeClr val="accent1">
                    <a:lumMod val="50000"/>
                  </a:schemeClr>
                </a:solidFill>
              </a:rPr>
              <a:t>tsvwg</a:t>
            </a:r>
            <a:r>
              <a:rPr lang="en-US" sz="2000" dirty="0" smtClean="0">
                <a:solidFill>
                  <a:schemeClr val="accent1">
                    <a:lumMod val="50000"/>
                  </a:schemeClr>
                </a:solidFill>
              </a:rPr>
              <a:t>-</a:t>
            </a:r>
            <a:r>
              <a:rPr lang="en-US" sz="2000" dirty="0" err="1" smtClean="0">
                <a:solidFill>
                  <a:schemeClr val="accent1">
                    <a:lumMod val="50000"/>
                  </a:schemeClr>
                </a:solidFill>
              </a:rPr>
              <a:t>qoe</a:t>
            </a:r>
            <a:r>
              <a:rPr lang="en-US" sz="2000" dirty="0" smtClean="0">
                <a:solidFill>
                  <a:schemeClr val="accent1">
                    <a:lumMod val="50000"/>
                  </a:schemeClr>
                </a:solidFill>
              </a:rPr>
              <a:t>-evaluation-has</a:t>
            </a:r>
          </a:p>
        </p:txBody>
      </p:sp>
      <p:sp>
        <p:nvSpPr>
          <p:cNvPr id="4" name="Slide Number Placeholder 3"/>
          <p:cNvSpPr>
            <a:spLocks noGrp="1"/>
          </p:cNvSpPr>
          <p:nvPr>
            <p:ph type="sldNum" sz="quarter" idx="12"/>
          </p:nvPr>
        </p:nvSpPr>
        <p:spPr/>
        <p:txBody>
          <a:bodyPr/>
          <a:lstStyle/>
          <a:p>
            <a:fld id="{E666670E-E3AC-4D59-A758-15147DB2D088}" type="slidenum">
              <a:rPr lang="en-US" smtClean="0"/>
              <a:pPr/>
              <a:t>17</a:t>
            </a:fld>
            <a:endParaRPr lang="en-US" dirty="0"/>
          </a:p>
        </p:txBody>
      </p:sp>
      <p:sp>
        <p:nvSpPr>
          <p:cNvPr id="5" name="Title 1"/>
          <p:cNvSpPr>
            <a:spLocks noGrp="1"/>
          </p:cNvSpPr>
          <p:nvPr>
            <p:ph type="title"/>
          </p:nvPr>
        </p:nvSpPr>
        <p:spPr>
          <a:xfrm>
            <a:off x="457200" y="274638"/>
            <a:ext cx="8229600" cy="1143000"/>
          </a:xfrm>
        </p:spPr>
        <p:txBody>
          <a:bodyPr/>
          <a:lstStyle/>
          <a:p>
            <a:r>
              <a:rPr lang="en-US" sz="4000" dirty="0" smtClean="0"/>
              <a:t>Other Drafts to Note</a:t>
            </a:r>
            <a:endParaRPr lang="en-US" sz="4000" dirty="0"/>
          </a:p>
        </p:txBody>
      </p:sp>
    </p:spTree>
    <p:extLst>
      <p:ext uri="{BB962C8B-B14F-4D97-AF65-F5344CB8AC3E}">
        <p14:creationId xmlns:p14="http://schemas.microsoft.com/office/powerpoint/2010/main" val="3258951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Title 1"/>
          <p:cNvSpPr>
            <a:spLocks noGrp="1"/>
          </p:cNvSpPr>
          <p:nvPr>
            <p:ph type="title"/>
          </p:nvPr>
        </p:nvSpPr>
        <p:spPr/>
        <p:txBody>
          <a:bodyPr/>
          <a:lstStyle/>
          <a:p>
            <a:r>
              <a:rPr lang="en-US" dirty="0" smtClean="0">
                <a:latin typeface="Arial" pitchFamily="34" charset="0"/>
              </a:rPr>
              <a:t>Note Well</a:t>
            </a:r>
          </a:p>
        </p:txBody>
      </p:sp>
      <p:sp>
        <p:nvSpPr>
          <p:cNvPr id="3" name="Content Placeholder 2"/>
          <p:cNvSpPr>
            <a:spLocks noGrp="1"/>
          </p:cNvSpPr>
          <p:nvPr>
            <p:ph idx="1"/>
          </p:nvPr>
        </p:nvSpPr>
        <p:spPr>
          <a:xfrm>
            <a:off x="152401" y="1414463"/>
            <a:ext cx="8763000" cy="4525962"/>
          </a:xfrm>
        </p:spPr>
        <p:txBody>
          <a:bodyPr rtlCol="0">
            <a:noAutofit/>
          </a:bodyPr>
          <a:lstStyle/>
          <a:p>
            <a:pPr marL="0" indent="0">
              <a:buNone/>
            </a:pPr>
            <a:r>
              <a:rPr lang="en-US" sz="1600" dirty="0"/>
              <a:t>Any 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a:t>
            </a:r>
          </a:p>
          <a:p>
            <a:pPr marL="0" indent="0">
              <a:buNone/>
            </a:pPr>
            <a:r>
              <a:rPr lang="en-US" sz="1600" dirty="0"/>
              <a:t>The IETF plenary </a:t>
            </a:r>
            <a:r>
              <a:rPr lang="en-US" sz="1600" dirty="0" smtClean="0"/>
              <a:t>session; The </a:t>
            </a:r>
            <a:r>
              <a:rPr lang="en-US" sz="1600" dirty="0"/>
              <a:t>IESG, or any member thereof on behalf of the IESG</a:t>
            </a:r>
          </a:p>
          <a:p>
            <a:pPr marL="0" indent="0">
              <a:buNone/>
            </a:pPr>
            <a:r>
              <a:rPr lang="en-US" sz="1600" dirty="0"/>
              <a:t>Any IETF mailing list, including the IETF list itself, any working group or design team list, or any other list functioning under IETF </a:t>
            </a:r>
            <a:r>
              <a:rPr lang="en-US" sz="1600" dirty="0" smtClean="0"/>
              <a:t>auspices; </a:t>
            </a:r>
            <a:r>
              <a:rPr lang="en-US" sz="1600" dirty="0"/>
              <a:t> </a:t>
            </a:r>
            <a:r>
              <a:rPr lang="en-US" sz="1600" dirty="0" smtClean="0"/>
              <a:t>Any </a:t>
            </a:r>
            <a:r>
              <a:rPr lang="en-US" sz="1600" dirty="0"/>
              <a:t>IETF working group or portion thereof</a:t>
            </a:r>
          </a:p>
          <a:p>
            <a:pPr marL="0" indent="0">
              <a:buNone/>
            </a:pPr>
            <a:r>
              <a:rPr lang="en-US" sz="1600" dirty="0"/>
              <a:t>Any Birds of a Feather (BOF) </a:t>
            </a:r>
            <a:r>
              <a:rPr lang="en-US" sz="1600" dirty="0" smtClean="0"/>
              <a:t>session; The </a:t>
            </a:r>
            <a:r>
              <a:rPr lang="en-US" sz="1600" dirty="0"/>
              <a:t>IAB or any member thereof on behalf of the IAB</a:t>
            </a:r>
          </a:p>
          <a:p>
            <a:pPr marL="0" indent="0">
              <a:buNone/>
            </a:pPr>
            <a:r>
              <a:rPr lang="en-US" sz="1600" dirty="0"/>
              <a:t>The RFC Editor or the Internet-Drafts </a:t>
            </a:r>
            <a:r>
              <a:rPr lang="en-US" sz="1600" dirty="0" smtClean="0"/>
              <a:t>function</a:t>
            </a:r>
          </a:p>
          <a:p>
            <a:pPr marL="0" indent="0">
              <a:buNone/>
            </a:pPr>
            <a:r>
              <a:rPr lang="en-US" sz="1600" dirty="0" smtClean="0"/>
              <a:t>All </a:t>
            </a:r>
            <a:r>
              <a:rPr lang="en-US" sz="1600" dirty="0"/>
              <a:t>IETF Contributions are subject to the rules of </a:t>
            </a:r>
            <a:r>
              <a:rPr lang="en-US" sz="1600" u="sng" dirty="0">
                <a:hlinkClick r:id="rId2"/>
              </a:rPr>
              <a:t>RFC 5378 and </a:t>
            </a:r>
            <a:r>
              <a:rPr lang="en-US" sz="1600" u="sng" dirty="0">
                <a:hlinkClick r:id="rId3"/>
              </a:rPr>
              <a:t>RFC 3979 (updated by </a:t>
            </a:r>
            <a:r>
              <a:rPr lang="en-US" sz="1600" u="sng" dirty="0">
                <a:hlinkClick r:id="rId4"/>
              </a:rPr>
              <a:t>RFC 4879).</a:t>
            </a:r>
          </a:p>
          <a:p>
            <a:pPr marL="0" indent="0">
              <a:buNone/>
            </a:pPr>
            <a:r>
              <a:rPr lang="en-US" sz="1600" dirty="0"/>
              <a:t>Statements made outside of an IETF session, mailing list or other function, that are clearly not intended to be input to an IETF activity, group or function, are not IETF Contributions in the context of this notice.  Please consult </a:t>
            </a:r>
            <a:r>
              <a:rPr lang="en-US" sz="1600" u="sng" dirty="0">
                <a:hlinkClick r:id="rId2"/>
              </a:rPr>
              <a:t>RFC 5378 and </a:t>
            </a:r>
            <a:r>
              <a:rPr lang="en-US" sz="1600" u="sng" dirty="0">
                <a:hlinkClick r:id="rId3"/>
              </a:rPr>
              <a:t>RFC 3979 for details.</a:t>
            </a:r>
          </a:p>
          <a:p>
            <a:pPr marL="0" indent="0">
              <a:buNone/>
            </a:pPr>
            <a:r>
              <a:rPr lang="en-US" sz="1600" dirty="0"/>
              <a:t>A participant in any IETF activity is deemed to accept all IETF rules of process, as documented in Best Current Practices RFCs and IESG Statements.</a:t>
            </a:r>
          </a:p>
          <a:p>
            <a:pPr marL="0" indent="0">
              <a:buNone/>
            </a:pPr>
            <a:r>
              <a:rPr lang="en-US" sz="1600" dirty="0"/>
              <a:t>A participant in any IETF activity acknowledges that written, audio and video records of meetings may be made and may be available to the public.</a:t>
            </a:r>
            <a:endParaRPr lang="en-US" sz="1400" dirty="0">
              <a:latin typeface="Arial"/>
              <a:ea typeface="+mn-ea"/>
              <a:cs typeface="Arial"/>
            </a:endParaRPr>
          </a:p>
        </p:txBody>
      </p:sp>
      <p:sp>
        <p:nvSpPr>
          <p:cNvPr id="2" name="Slide Number Placeholder 1"/>
          <p:cNvSpPr>
            <a:spLocks noGrp="1"/>
          </p:cNvSpPr>
          <p:nvPr>
            <p:ph type="sldNum" sz="quarter" idx="12"/>
          </p:nvPr>
        </p:nvSpPr>
        <p:spPr/>
        <p:txBody>
          <a:bodyPr/>
          <a:lstStyle/>
          <a:p>
            <a:fld id="{E666670E-E3AC-4D59-A758-15147DB2D088}" type="slidenum">
              <a:rPr lang="en-US" smtClean="0"/>
              <a:pPr/>
              <a:t>2</a:t>
            </a:fld>
            <a:endParaRPr lang="en-US" dirty="0"/>
          </a:p>
        </p:txBody>
      </p:sp>
    </p:spTree>
    <p:extLst>
      <p:ext uri="{BB962C8B-B14F-4D97-AF65-F5344CB8AC3E}">
        <p14:creationId xmlns:p14="http://schemas.microsoft.com/office/powerpoint/2010/main" val="3531572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dirty="0" smtClean="0"/>
              <a:t>HELP TSV!</a:t>
            </a:r>
          </a:p>
        </p:txBody>
      </p:sp>
      <p:sp>
        <p:nvSpPr>
          <p:cNvPr id="18435" name="Rectangle 3"/>
          <p:cNvSpPr>
            <a:spLocks noGrp="1" noChangeArrowheads="1"/>
          </p:cNvSpPr>
          <p:nvPr>
            <p:ph type="body" idx="1"/>
          </p:nvPr>
        </p:nvSpPr>
        <p:spPr/>
        <p:txBody>
          <a:bodyPr/>
          <a:lstStyle/>
          <a:p>
            <a:pPr eaLnBrk="1" hangingPunct="1">
              <a:lnSpc>
                <a:spcPct val="90000"/>
              </a:lnSpc>
            </a:pPr>
            <a:r>
              <a:rPr lang="en-US" sz="2800" dirty="0" smtClean="0"/>
              <a:t>Need a Note Taker</a:t>
            </a:r>
          </a:p>
          <a:p>
            <a:pPr eaLnBrk="1" hangingPunct="1">
              <a:lnSpc>
                <a:spcPct val="90000"/>
              </a:lnSpc>
            </a:pPr>
            <a:r>
              <a:rPr lang="en-US" sz="2800" dirty="0" smtClean="0"/>
              <a:t>Need a scribe for Jabber session</a:t>
            </a:r>
          </a:p>
          <a:p>
            <a:pPr eaLnBrk="1" hangingPunct="1">
              <a:lnSpc>
                <a:spcPct val="90000"/>
              </a:lnSpc>
            </a:pPr>
            <a:endParaRPr lang="en-US" sz="2800" dirty="0" smtClean="0"/>
          </a:p>
          <a:p>
            <a:pPr eaLnBrk="1" hangingPunct="1">
              <a:lnSpc>
                <a:spcPct val="90000"/>
              </a:lnSpc>
            </a:pPr>
            <a:r>
              <a:rPr lang="en-US" sz="2800" dirty="0" smtClean="0"/>
              <a:t>Future TSVWG Authors:</a:t>
            </a:r>
          </a:p>
          <a:p>
            <a:pPr eaLnBrk="1" hangingPunct="1">
              <a:lnSpc>
                <a:spcPct val="90000"/>
              </a:lnSpc>
              <a:buFontTx/>
              <a:buNone/>
            </a:pPr>
            <a:r>
              <a:rPr lang="en-US" sz="2800" dirty="0" smtClean="0"/>
              <a:t>	PLEASE add “-</a:t>
            </a:r>
            <a:r>
              <a:rPr lang="en-US" sz="2800" dirty="0" err="1" smtClean="0"/>
              <a:t>tsvwg</a:t>
            </a:r>
            <a:r>
              <a:rPr lang="en-US" sz="2800" dirty="0" smtClean="0"/>
              <a:t>-” to any ID submitted</a:t>
            </a:r>
          </a:p>
        </p:txBody>
      </p:sp>
      <p:sp>
        <p:nvSpPr>
          <p:cNvPr id="2" name="Slide Number Placeholder 1"/>
          <p:cNvSpPr>
            <a:spLocks noGrp="1"/>
          </p:cNvSpPr>
          <p:nvPr>
            <p:ph type="sldNum" sz="quarter" idx="12"/>
          </p:nvPr>
        </p:nvSpPr>
        <p:spPr/>
        <p:txBody>
          <a:bodyPr/>
          <a:lstStyle/>
          <a:p>
            <a:fld id="{E666670E-E3AC-4D59-A758-15147DB2D088}"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0" y="274638"/>
            <a:ext cx="9144000" cy="1141412"/>
          </a:xfrm>
        </p:spPr>
        <p:txBody>
          <a:bodyPr/>
          <a:lstStyle/>
          <a:p>
            <a:pPr eaLnBrk="1" hangingPunct="1"/>
            <a:r>
              <a:rPr lang="en-US" sz="4000" dirty="0" smtClean="0"/>
              <a:t>TSVWG Accomplishments and Status</a:t>
            </a:r>
          </a:p>
        </p:txBody>
      </p:sp>
      <p:sp>
        <p:nvSpPr>
          <p:cNvPr id="21507" name="Rectangle 3"/>
          <p:cNvSpPr>
            <a:spLocks noGrp="1" noChangeArrowheads="1"/>
          </p:cNvSpPr>
          <p:nvPr>
            <p:ph type="body" idx="1"/>
          </p:nvPr>
        </p:nvSpPr>
        <p:spPr>
          <a:xfrm>
            <a:off x="228600" y="1495425"/>
            <a:ext cx="8763000" cy="5210175"/>
          </a:xfrm>
        </p:spPr>
        <p:txBody>
          <a:bodyPr/>
          <a:lstStyle/>
          <a:p>
            <a:pPr eaLnBrk="1" hangingPunct="1">
              <a:lnSpc>
                <a:spcPct val="90000"/>
              </a:lnSpc>
            </a:pPr>
            <a:r>
              <a:rPr lang="en-US" dirty="0"/>
              <a:t>0</a:t>
            </a:r>
            <a:r>
              <a:rPr lang="en-US" dirty="0" smtClean="0"/>
              <a:t> RFCs published since IETF 89:</a:t>
            </a:r>
          </a:p>
          <a:p>
            <a:pPr marL="857250" lvl="2" indent="0" eaLnBrk="1" hangingPunct="1">
              <a:lnSpc>
                <a:spcPct val="90000"/>
              </a:lnSpc>
              <a:buNone/>
            </a:pPr>
            <a:endParaRPr lang="en-US" sz="1800" dirty="0"/>
          </a:p>
          <a:p>
            <a:pPr lvl="1" eaLnBrk="1" hangingPunct="1">
              <a:lnSpc>
                <a:spcPct val="90000"/>
              </a:lnSpc>
            </a:pPr>
            <a:endParaRPr lang="en-US" sz="3200" dirty="0" smtClean="0"/>
          </a:p>
          <a:p>
            <a:pPr eaLnBrk="1" hangingPunct="1">
              <a:lnSpc>
                <a:spcPct val="90000"/>
              </a:lnSpc>
            </a:pPr>
            <a:r>
              <a:rPr lang="en-US" dirty="0" smtClean="0"/>
              <a:t>0 ID in RFC Editor Queue :</a:t>
            </a:r>
          </a:p>
          <a:p>
            <a:pPr lvl="1" eaLnBrk="1" hangingPunct="1">
              <a:lnSpc>
                <a:spcPct val="90000"/>
              </a:lnSpc>
            </a:pPr>
            <a:endParaRPr lang="en-US" sz="2400" dirty="0" smtClean="0"/>
          </a:p>
        </p:txBody>
      </p:sp>
      <p:sp>
        <p:nvSpPr>
          <p:cNvPr id="2" name="Slide Number Placeholder 1"/>
          <p:cNvSpPr>
            <a:spLocks noGrp="1"/>
          </p:cNvSpPr>
          <p:nvPr>
            <p:ph type="sldNum" sz="quarter" idx="12"/>
          </p:nvPr>
        </p:nvSpPr>
        <p:spPr/>
        <p:txBody>
          <a:bodyPr/>
          <a:lstStyle/>
          <a:p>
            <a:fld id="{E666670E-E3AC-4D59-A758-15147DB2D088}" type="slidenum">
              <a:rPr lang="en-US" smtClean="0"/>
              <a:pPr/>
              <a:t>4</a:t>
            </a:fld>
            <a:endParaRPr lang="en-US"/>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274638"/>
            <a:ext cx="9144000" cy="1141412"/>
          </a:xfrm>
        </p:spPr>
        <p:txBody>
          <a:bodyPr/>
          <a:lstStyle/>
          <a:p>
            <a:pPr eaLnBrk="1" hangingPunct="1"/>
            <a:r>
              <a:rPr lang="en-US" sz="4000" dirty="0" smtClean="0"/>
              <a:t>TSVWG Accomplishments and Status</a:t>
            </a:r>
          </a:p>
        </p:txBody>
      </p:sp>
      <p:sp>
        <p:nvSpPr>
          <p:cNvPr id="23555" name="Rectangle 3"/>
          <p:cNvSpPr>
            <a:spLocks noGrp="1" noChangeArrowheads="1"/>
          </p:cNvSpPr>
          <p:nvPr>
            <p:ph type="body" idx="1"/>
          </p:nvPr>
        </p:nvSpPr>
        <p:spPr>
          <a:xfrm>
            <a:off x="228600" y="1495425"/>
            <a:ext cx="8763000" cy="5057775"/>
          </a:xfrm>
        </p:spPr>
        <p:txBody>
          <a:bodyPr/>
          <a:lstStyle/>
          <a:p>
            <a:pPr eaLnBrk="1" hangingPunct="1">
              <a:lnSpc>
                <a:spcPct val="90000"/>
              </a:lnSpc>
            </a:pPr>
            <a:r>
              <a:rPr lang="en-US" dirty="0" smtClean="0"/>
              <a:t>0 </a:t>
            </a:r>
            <a:r>
              <a:rPr lang="en-US" dirty="0"/>
              <a:t>IDs in IESG processing</a:t>
            </a:r>
          </a:p>
          <a:p>
            <a:pPr eaLnBrk="1" hangingPunct="1"/>
            <a:endParaRPr lang="en-US" dirty="0" smtClean="0"/>
          </a:p>
          <a:p>
            <a:pPr eaLnBrk="1" hangingPunct="1"/>
            <a:r>
              <a:rPr lang="en-US" dirty="0"/>
              <a:t>2</a:t>
            </a:r>
            <a:r>
              <a:rPr lang="en-US" dirty="0" smtClean="0"/>
              <a:t> IDs past WGLC </a:t>
            </a:r>
          </a:p>
          <a:p>
            <a:pPr lvl="1">
              <a:spcBef>
                <a:spcPct val="0"/>
              </a:spcBef>
            </a:pPr>
            <a:r>
              <a:rPr lang="en-US" sz="3200" dirty="0"/>
              <a:t>RSVP support for PCN (IANA review for registry item)</a:t>
            </a:r>
          </a:p>
          <a:p>
            <a:pPr lvl="1">
              <a:spcBef>
                <a:spcPct val="0"/>
              </a:spcBef>
            </a:pPr>
            <a:r>
              <a:rPr lang="en-US" sz="3200" dirty="0" smtClean="0"/>
              <a:t>DTLS </a:t>
            </a:r>
            <a:r>
              <a:rPr lang="en-US" sz="3200" dirty="0" err="1"/>
              <a:t>Encap</a:t>
            </a:r>
            <a:r>
              <a:rPr lang="en-US" sz="3200" dirty="0"/>
              <a:t> of SCTP for </a:t>
            </a:r>
            <a:r>
              <a:rPr lang="en-US" sz="3200" dirty="0" smtClean="0"/>
              <a:t>RTCWEB</a:t>
            </a:r>
          </a:p>
          <a:p>
            <a:pPr marL="457200" lvl="1" indent="0">
              <a:spcBef>
                <a:spcPct val="0"/>
              </a:spcBef>
              <a:buNone/>
            </a:pPr>
            <a:endParaRPr lang="en-US" sz="3200" dirty="0" smtClean="0"/>
          </a:p>
          <a:p>
            <a:pPr eaLnBrk="1" hangingPunct="1"/>
            <a:r>
              <a:rPr lang="en-US" dirty="0"/>
              <a:t>1</a:t>
            </a:r>
            <a:r>
              <a:rPr lang="en-US" dirty="0" smtClean="0"/>
              <a:t> ID in WGLC </a:t>
            </a:r>
          </a:p>
          <a:p>
            <a:pPr lvl="1" eaLnBrk="1" hangingPunct="1"/>
            <a:r>
              <a:rPr lang="en-US" dirty="0" smtClean="0"/>
              <a:t>PR-SCTP --- still time for comments!</a:t>
            </a:r>
            <a:endParaRPr lang="en-US" dirty="0"/>
          </a:p>
          <a:p>
            <a:pPr lvl="1" eaLnBrk="1" hangingPunct="1"/>
            <a:endParaRPr lang="en-US" dirty="0"/>
          </a:p>
          <a:p>
            <a:pPr lvl="1" eaLnBrk="1" hangingPunct="1"/>
            <a:endParaRPr lang="en-US" dirty="0" smtClean="0"/>
          </a:p>
        </p:txBody>
      </p:sp>
      <p:sp>
        <p:nvSpPr>
          <p:cNvPr id="2" name="Slide Number Placeholder 1"/>
          <p:cNvSpPr>
            <a:spLocks noGrp="1"/>
          </p:cNvSpPr>
          <p:nvPr>
            <p:ph type="sldNum" sz="quarter" idx="12"/>
          </p:nvPr>
        </p:nvSpPr>
        <p:spPr/>
        <p:txBody>
          <a:bodyPr/>
          <a:lstStyle/>
          <a:p>
            <a:fld id="{E666670E-E3AC-4D59-A758-15147DB2D088}" type="slidenum">
              <a:rPr lang="en-US" smtClean="0"/>
              <a:pPr/>
              <a:t>5</a:t>
            </a:fld>
            <a:endParaRPr lang="en-US"/>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lstStyle/>
          <a:p>
            <a:r>
              <a:rPr lang="en-US" sz="4000" dirty="0"/>
              <a:t>TSVWG Accomplishments and Status</a:t>
            </a:r>
          </a:p>
        </p:txBody>
      </p:sp>
      <p:sp>
        <p:nvSpPr>
          <p:cNvPr id="3" name="Content Placeholder 2"/>
          <p:cNvSpPr>
            <a:spLocks noGrp="1"/>
          </p:cNvSpPr>
          <p:nvPr>
            <p:ph idx="1"/>
          </p:nvPr>
        </p:nvSpPr>
        <p:spPr/>
        <p:txBody>
          <a:bodyPr/>
          <a:lstStyle/>
          <a:p>
            <a:r>
              <a:rPr lang="en-US" dirty="0" smtClean="0"/>
              <a:t>2 </a:t>
            </a:r>
            <a:r>
              <a:rPr lang="en-US" dirty="0"/>
              <a:t>IDs almost ready for WGLC</a:t>
            </a:r>
          </a:p>
          <a:p>
            <a:pPr lvl="1"/>
            <a:r>
              <a:rPr lang="en-US" dirty="0"/>
              <a:t>SCTP NAT </a:t>
            </a:r>
            <a:r>
              <a:rPr lang="en-US" dirty="0" smtClean="0"/>
              <a:t>Support</a:t>
            </a:r>
          </a:p>
          <a:p>
            <a:pPr lvl="1"/>
            <a:r>
              <a:rPr lang="en-US" dirty="0"/>
              <a:t>RSVP Application-ID </a:t>
            </a:r>
            <a:r>
              <a:rPr lang="en-US" dirty="0" smtClean="0"/>
              <a:t>Profiles*</a:t>
            </a:r>
          </a:p>
          <a:p>
            <a:pPr lvl="1"/>
            <a:endParaRPr lang="en-US" dirty="0"/>
          </a:p>
          <a:p>
            <a:pPr marL="457200" lvl="1" indent="0">
              <a:buNone/>
            </a:pPr>
            <a:r>
              <a:rPr lang="en-US" sz="2400" dirty="0" smtClean="0"/>
              <a:t>*Dependency on ID in MMUSIC</a:t>
            </a:r>
          </a:p>
          <a:p>
            <a:pPr marL="457200" lvl="1" indent="0">
              <a:buNone/>
            </a:pPr>
            <a:r>
              <a:rPr lang="en-US" sz="2400" dirty="0"/>
              <a:t> </a:t>
            </a:r>
            <a:r>
              <a:rPr lang="en-US" sz="2400" dirty="0" smtClean="0"/>
              <a:t>   (which is nearing WGLC there)</a:t>
            </a:r>
            <a:endParaRPr lang="en-US" sz="2400" dirty="0"/>
          </a:p>
          <a:p>
            <a:endParaRPr lang="en-US" dirty="0"/>
          </a:p>
        </p:txBody>
      </p:sp>
      <p:sp>
        <p:nvSpPr>
          <p:cNvPr id="4" name="Slide Number Placeholder 3"/>
          <p:cNvSpPr>
            <a:spLocks noGrp="1"/>
          </p:cNvSpPr>
          <p:nvPr>
            <p:ph type="sldNum" sz="quarter" idx="12"/>
          </p:nvPr>
        </p:nvSpPr>
        <p:spPr/>
        <p:txBody>
          <a:bodyPr/>
          <a:lstStyle/>
          <a:p>
            <a:fld id="{E666670E-E3AC-4D59-A758-15147DB2D088}" type="slidenum">
              <a:rPr lang="en-US" smtClean="0"/>
              <a:pPr/>
              <a:t>6</a:t>
            </a:fld>
            <a:endParaRPr lang="en-US"/>
          </a:p>
        </p:txBody>
      </p:sp>
    </p:spTree>
    <p:extLst>
      <p:ext uri="{BB962C8B-B14F-4D97-AF65-F5344CB8AC3E}">
        <p14:creationId xmlns:p14="http://schemas.microsoft.com/office/powerpoint/2010/main" val="3317147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body" idx="1"/>
          </p:nvPr>
        </p:nvSpPr>
        <p:spPr>
          <a:xfrm>
            <a:off x="228600" y="1600200"/>
            <a:ext cx="8229600" cy="4525963"/>
          </a:xfrm>
        </p:spPr>
        <p:txBody>
          <a:bodyPr/>
          <a:lstStyle/>
          <a:p>
            <a:pPr eaLnBrk="1" hangingPunct="1">
              <a:lnSpc>
                <a:spcPct val="80000"/>
              </a:lnSpc>
            </a:pPr>
            <a:r>
              <a:rPr lang="en-US" dirty="0" smtClean="0"/>
              <a:t>7 remaining WG IDs</a:t>
            </a:r>
            <a:endParaRPr lang="en-US" sz="2400" dirty="0" smtClean="0"/>
          </a:p>
          <a:p>
            <a:pPr lvl="1" eaLnBrk="1" hangingPunct="1">
              <a:lnSpc>
                <a:spcPct val="80000"/>
              </a:lnSpc>
            </a:pPr>
            <a:r>
              <a:rPr lang="en-US" dirty="0" smtClean="0"/>
              <a:t>NAT </a:t>
            </a:r>
            <a:r>
              <a:rPr lang="en-US" dirty="0"/>
              <a:t>Behavioral Requirements Updates</a:t>
            </a:r>
          </a:p>
          <a:p>
            <a:pPr lvl="1" eaLnBrk="1" hangingPunct="1">
              <a:lnSpc>
                <a:spcPct val="80000"/>
              </a:lnSpc>
            </a:pPr>
            <a:r>
              <a:rPr lang="en-US" dirty="0"/>
              <a:t>Generic UDP Encapsulation for IP </a:t>
            </a:r>
            <a:r>
              <a:rPr lang="en-US" dirty="0" smtClean="0"/>
              <a:t>Tunneling</a:t>
            </a:r>
          </a:p>
          <a:p>
            <a:pPr lvl="1" eaLnBrk="1" hangingPunct="1">
              <a:lnSpc>
                <a:spcPct val="80000"/>
              </a:lnSpc>
            </a:pPr>
            <a:r>
              <a:rPr lang="fr-FR" dirty="0" smtClean="0"/>
              <a:t>Recommendations </a:t>
            </a:r>
            <a:r>
              <a:rPr lang="fr-FR" dirty="0"/>
              <a:t>for Transport Port </a:t>
            </a:r>
            <a:r>
              <a:rPr lang="fr-FR" dirty="0" smtClean="0"/>
              <a:t>Uses</a:t>
            </a:r>
          </a:p>
          <a:p>
            <a:pPr lvl="1" eaLnBrk="1" hangingPunct="1">
              <a:lnSpc>
                <a:spcPct val="80000"/>
              </a:lnSpc>
            </a:pPr>
            <a:r>
              <a:rPr lang="en-US" dirty="0" smtClean="0"/>
              <a:t>SCTP </a:t>
            </a:r>
            <a:r>
              <a:rPr lang="en-US" dirty="0"/>
              <a:t>Failover</a:t>
            </a:r>
          </a:p>
          <a:p>
            <a:pPr lvl="1" eaLnBrk="1" hangingPunct="1">
              <a:lnSpc>
                <a:spcPct val="80000"/>
              </a:lnSpc>
            </a:pPr>
            <a:r>
              <a:rPr lang="en-US" dirty="0"/>
              <a:t>SCTP N-DATA Chunk</a:t>
            </a:r>
            <a:endParaRPr lang="en-US" dirty="0" smtClean="0"/>
          </a:p>
          <a:p>
            <a:pPr lvl="1" eaLnBrk="1" hangingPunct="1">
              <a:lnSpc>
                <a:spcPct val="80000"/>
              </a:lnSpc>
            </a:pPr>
            <a:r>
              <a:rPr lang="en-US" dirty="0" smtClean="0"/>
              <a:t>RSVP </a:t>
            </a:r>
            <a:r>
              <a:rPr lang="en-US" dirty="0"/>
              <a:t>Multiple Instance </a:t>
            </a:r>
            <a:r>
              <a:rPr lang="en-US" dirty="0" smtClean="0"/>
              <a:t>Object</a:t>
            </a:r>
          </a:p>
          <a:p>
            <a:pPr lvl="1" eaLnBrk="1" hangingPunct="1">
              <a:lnSpc>
                <a:spcPct val="80000"/>
              </a:lnSpc>
            </a:pPr>
            <a:r>
              <a:rPr lang="en-US" dirty="0"/>
              <a:t>ECN Encapsulation </a:t>
            </a:r>
          </a:p>
        </p:txBody>
      </p:sp>
      <p:sp>
        <p:nvSpPr>
          <p:cNvPr id="25603" name="Rectangle 5"/>
          <p:cNvSpPr>
            <a:spLocks noGrp="1" noChangeArrowheads="1"/>
          </p:cNvSpPr>
          <p:nvPr>
            <p:ph type="title"/>
          </p:nvPr>
        </p:nvSpPr>
        <p:spPr>
          <a:xfrm>
            <a:off x="0" y="274638"/>
            <a:ext cx="9144000" cy="1141412"/>
          </a:xfrm>
          <a:noFill/>
        </p:spPr>
        <p:txBody>
          <a:bodyPr/>
          <a:lstStyle/>
          <a:p>
            <a:pPr eaLnBrk="1" hangingPunct="1"/>
            <a:r>
              <a:rPr lang="en-US" sz="4000" dirty="0" smtClean="0"/>
              <a:t>TSVWG Accomplishments and Status</a:t>
            </a:r>
          </a:p>
        </p:txBody>
      </p:sp>
      <p:sp>
        <p:nvSpPr>
          <p:cNvPr id="2" name="Slide Number Placeholder 1"/>
          <p:cNvSpPr>
            <a:spLocks noGrp="1"/>
          </p:cNvSpPr>
          <p:nvPr>
            <p:ph type="sldNum" sz="quarter" idx="12"/>
          </p:nvPr>
        </p:nvSpPr>
        <p:spPr/>
        <p:txBody>
          <a:bodyPr/>
          <a:lstStyle/>
          <a:p>
            <a:fld id="{E666670E-E3AC-4D59-A758-15147DB2D088}" type="slidenum">
              <a:rPr lang="en-US" smtClean="0"/>
              <a:pPr/>
              <a:t>7</a:t>
            </a:fld>
            <a:endParaRPr lang="en-US"/>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TSVWG Agenda</a:t>
            </a:r>
          </a:p>
        </p:txBody>
      </p:sp>
      <p:sp>
        <p:nvSpPr>
          <p:cNvPr id="20483" name="Rectangle 3"/>
          <p:cNvSpPr>
            <a:spLocks noGrp="1" noChangeArrowheads="1"/>
          </p:cNvSpPr>
          <p:nvPr>
            <p:ph type="body" idx="1"/>
          </p:nvPr>
        </p:nvSpPr>
        <p:spPr>
          <a:xfrm>
            <a:off x="457200" y="1600200"/>
            <a:ext cx="8229600" cy="5105400"/>
          </a:xfrm>
        </p:spPr>
        <p:txBody>
          <a:bodyPr/>
          <a:lstStyle/>
          <a:p>
            <a:pPr eaLnBrk="1" hangingPunct="1">
              <a:lnSpc>
                <a:spcPct val="90000"/>
              </a:lnSpc>
              <a:buFontTx/>
              <a:buNone/>
            </a:pPr>
            <a:r>
              <a:rPr lang="en-US" sz="2400" b="1" dirty="0" smtClean="0"/>
              <a:t>Chairs Agenda Bashing</a:t>
            </a:r>
          </a:p>
          <a:p>
            <a:pPr eaLnBrk="1" hangingPunct="1">
              <a:lnSpc>
                <a:spcPct val="90000"/>
              </a:lnSpc>
              <a:buFontTx/>
              <a:buNone/>
            </a:pPr>
            <a:r>
              <a:rPr lang="en-US" sz="2400" dirty="0" smtClean="0"/>
              <a:t>    NOTE WELL                                              </a:t>
            </a:r>
          </a:p>
          <a:p>
            <a:pPr eaLnBrk="1" hangingPunct="1">
              <a:lnSpc>
                <a:spcPct val="90000"/>
              </a:lnSpc>
              <a:buFontTx/>
              <a:buNone/>
            </a:pPr>
            <a:endParaRPr lang="en-US" sz="2400" dirty="0" smtClean="0"/>
          </a:p>
          <a:p>
            <a:pPr marL="0" indent="0" eaLnBrk="1" hangingPunct="1">
              <a:lnSpc>
                <a:spcPct val="90000"/>
              </a:lnSpc>
              <a:buNone/>
            </a:pPr>
            <a:r>
              <a:rPr lang="en-US" sz="2400" b="1" dirty="0"/>
              <a:t>Tuesday morning’s </a:t>
            </a:r>
            <a:r>
              <a:rPr lang="en-US" sz="2400" b="1" dirty="0" smtClean="0"/>
              <a:t>Agenda</a:t>
            </a:r>
          </a:p>
          <a:p>
            <a:pPr eaLnBrk="1" hangingPunct="1">
              <a:lnSpc>
                <a:spcPct val="90000"/>
              </a:lnSpc>
              <a:buFontTx/>
              <a:buNone/>
            </a:pPr>
            <a:r>
              <a:rPr lang="en-US" sz="2400" dirty="0"/>
              <a:t> 	Document </a:t>
            </a:r>
            <a:r>
              <a:rPr lang="en-US" sz="2400" dirty="0" smtClean="0"/>
              <a:t>Accomplishments and Status</a:t>
            </a:r>
            <a:endParaRPr lang="en-US" sz="2400" dirty="0"/>
          </a:p>
          <a:p>
            <a:pPr eaLnBrk="1" hangingPunct="1">
              <a:lnSpc>
                <a:spcPct val="90000"/>
              </a:lnSpc>
              <a:buFontTx/>
              <a:buNone/>
            </a:pPr>
            <a:r>
              <a:rPr lang="en-US" sz="2400" dirty="0"/>
              <a:t>    Milestones Review</a:t>
            </a:r>
          </a:p>
          <a:p>
            <a:pPr marL="0" indent="0" eaLnBrk="1" hangingPunct="1">
              <a:lnSpc>
                <a:spcPct val="90000"/>
              </a:lnSpc>
              <a:buNone/>
            </a:pPr>
            <a:r>
              <a:rPr lang="en-US" sz="2400" dirty="0" smtClean="0"/>
              <a:t>    Drafts</a:t>
            </a:r>
          </a:p>
          <a:p>
            <a:pPr eaLnBrk="1" hangingPunct="1">
              <a:lnSpc>
                <a:spcPct val="90000"/>
              </a:lnSpc>
              <a:buFontTx/>
              <a:buNone/>
            </a:pPr>
            <a:r>
              <a:rPr lang="en-US" sz="2400" dirty="0"/>
              <a:t>	</a:t>
            </a:r>
          </a:p>
          <a:p>
            <a:pPr eaLnBrk="1" hangingPunct="1">
              <a:lnSpc>
                <a:spcPct val="90000"/>
              </a:lnSpc>
              <a:buFontTx/>
              <a:buNone/>
            </a:pPr>
            <a:r>
              <a:rPr lang="en-US" sz="2400" b="1" dirty="0"/>
              <a:t>Tuesday afternoon’s </a:t>
            </a:r>
            <a:r>
              <a:rPr lang="en-US" sz="2400" b="1" dirty="0" smtClean="0"/>
              <a:t>Agenda</a:t>
            </a:r>
          </a:p>
          <a:p>
            <a:pPr eaLnBrk="1" hangingPunct="1">
              <a:lnSpc>
                <a:spcPct val="90000"/>
              </a:lnSpc>
              <a:buFontTx/>
              <a:buNone/>
            </a:pPr>
            <a:r>
              <a:rPr lang="en-US" sz="2400" dirty="0" smtClean="0"/>
              <a:t>	NOTE WELL                                              </a:t>
            </a:r>
          </a:p>
          <a:p>
            <a:pPr eaLnBrk="1" hangingPunct="1">
              <a:lnSpc>
                <a:spcPct val="90000"/>
              </a:lnSpc>
              <a:buFontTx/>
              <a:buNone/>
            </a:pPr>
            <a:r>
              <a:rPr lang="en-US" sz="2400" dirty="0" smtClean="0"/>
              <a:t>	Drafts</a:t>
            </a:r>
          </a:p>
        </p:txBody>
      </p:sp>
      <p:sp>
        <p:nvSpPr>
          <p:cNvPr id="2" name="Slide Number Placeholder 1"/>
          <p:cNvSpPr>
            <a:spLocks noGrp="1"/>
          </p:cNvSpPr>
          <p:nvPr>
            <p:ph type="sldNum" sz="quarter" idx="12"/>
          </p:nvPr>
        </p:nvSpPr>
        <p:spPr/>
        <p:txBody>
          <a:bodyPr/>
          <a:lstStyle/>
          <a:p>
            <a:fld id="{E666670E-E3AC-4D59-A758-15147DB2D088}" type="slidenum">
              <a:rPr lang="en-US" smtClean="0"/>
              <a:pPr/>
              <a:t>8</a:t>
            </a:fld>
            <a:endParaRPr lang="en-US"/>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lstStyle/>
          <a:p>
            <a:r>
              <a:rPr lang="en-US" sz="4000" dirty="0"/>
              <a:t>TSVWG Accomplishments and Status</a:t>
            </a:r>
          </a:p>
        </p:txBody>
      </p:sp>
      <p:sp>
        <p:nvSpPr>
          <p:cNvPr id="3" name="Content Placeholder 2"/>
          <p:cNvSpPr>
            <a:spLocks noGrp="1"/>
          </p:cNvSpPr>
          <p:nvPr>
            <p:ph idx="1"/>
          </p:nvPr>
        </p:nvSpPr>
        <p:spPr/>
        <p:txBody>
          <a:bodyPr/>
          <a:lstStyle/>
          <a:p>
            <a:r>
              <a:rPr lang="en-US" dirty="0" smtClean="0"/>
              <a:t>IDs </a:t>
            </a:r>
            <a:r>
              <a:rPr lang="en-US" dirty="0"/>
              <a:t>almost ready for WGLC</a:t>
            </a:r>
          </a:p>
          <a:p>
            <a:pPr lvl="1"/>
            <a:r>
              <a:rPr lang="en-US" dirty="0"/>
              <a:t>SCTP NAT </a:t>
            </a:r>
            <a:r>
              <a:rPr lang="en-US" dirty="0" smtClean="0"/>
              <a:t>Support (next meeting)</a:t>
            </a:r>
          </a:p>
          <a:p>
            <a:pPr lvl="1"/>
            <a:r>
              <a:rPr lang="en-US" dirty="0"/>
              <a:t>SCTP </a:t>
            </a:r>
            <a:r>
              <a:rPr lang="en-US" dirty="0" smtClean="0"/>
              <a:t>Path Failover</a:t>
            </a:r>
          </a:p>
          <a:p>
            <a:pPr lvl="1"/>
            <a:r>
              <a:rPr lang="en-US" dirty="0" smtClean="0"/>
              <a:t>RSVP </a:t>
            </a:r>
            <a:r>
              <a:rPr lang="en-US" dirty="0"/>
              <a:t>Application-ID </a:t>
            </a:r>
            <a:r>
              <a:rPr lang="en-US" dirty="0" smtClean="0"/>
              <a:t>Profiles*</a:t>
            </a:r>
          </a:p>
          <a:p>
            <a:pPr lvl="1"/>
            <a:endParaRPr lang="en-US" dirty="0"/>
          </a:p>
          <a:p>
            <a:pPr marL="457200" lvl="1" indent="0">
              <a:buNone/>
            </a:pPr>
            <a:r>
              <a:rPr lang="en-US" sz="2400" dirty="0" smtClean="0"/>
              <a:t>*Dependency on ID in MMUSIC</a:t>
            </a:r>
          </a:p>
          <a:p>
            <a:endParaRPr lang="en-US" dirty="0"/>
          </a:p>
        </p:txBody>
      </p:sp>
      <p:sp>
        <p:nvSpPr>
          <p:cNvPr id="4" name="Slide Number Placeholder 3"/>
          <p:cNvSpPr>
            <a:spLocks noGrp="1"/>
          </p:cNvSpPr>
          <p:nvPr>
            <p:ph type="sldNum" sz="quarter" idx="12"/>
          </p:nvPr>
        </p:nvSpPr>
        <p:spPr/>
        <p:txBody>
          <a:bodyPr/>
          <a:lstStyle/>
          <a:p>
            <a:fld id="{E666670E-E3AC-4D59-A758-15147DB2D088}" type="slidenum">
              <a:rPr lang="en-US" smtClean="0"/>
              <a:pPr/>
              <a:t>9</a:t>
            </a:fld>
            <a:endParaRPr lang="en-US"/>
          </a:p>
        </p:txBody>
      </p:sp>
    </p:spTree>
    <p:extLst>
      <p:ext uri="{BB962C8B-B14F-4D97-AF65-F5344CB8AC3E}">
        <p14:creationId xmlns:p14="http://schemas.microsoft.com/office/powerpoint/2010/main" val="3652165031"/>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21835</TotalTime>
  <Words>928</Words>
  <Application>Microsoft Macintosh PowerPoint</Application>
  <PresentationFormat>On-screen Show (4:3)</PresentationFormat>
  <Paragraphs>185</Paragraphs>
  <Slides>17</Slides>
  <Notes>5</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Default Design</vt:lpstr>
      <vt:lpstr>TSVWG #1 IETF-90(Toronto)</vt:lpstr>
      <vt:lpstr>Note Well</vt:lpstr>
      <vt:lpstr>HELP TSV!</vt:lpstr>
      <vt:lpstr>TSVWG Accomplishments and Status</vt:lpstr>
      <vt:lpstr>TSVWG Accomplishments and Status</vt:lpstr>
      <vt:lpstr>TSVWG Accomplishments and Status</vt:lpstr>
      <vt:lpstr>TSVWG Accomplishments and Status</vt:lpstr>
      <vt:lpstr>TSVWG Agenda</vt:lpstr>
      <vt:lpstr>TSVWG Accomplishments and Status</vt:lpstr>
      <vt:lpstr>Milestones Review</vt:lpstr>
      <vt:lpstr>IDs calling for WG adoption</vt:lpstr>
      <vt:lpstr>Agenda for Tuesday am</vt:lpstr>
      <vt:lpstr>Agenda for Tuesday am</vt:lpstr>
      <vt:lpstr>TSVWG #2 IETF-90(Toronto)</vt:lpstr>
      <vt:lpstr>Note Well</vt:lpstr>
      <vt:lpstr>Agenda for Tuesday pm</vt:lpstr>
      <vt:lpstr>Other Drafts to Note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Polk (jmpolk)</dc:creator>
  <cp:lastModifiedBy>Gorry Fairhurst</cp:lastModifiedBy>
  <cp:revision>263</cp:revision>
  <cp:lastPrinted>2014-07-21T23:19:17Z</cp:lastPrinted>
  <dcterms:created xsi:type="dcterms:W3CDTF">2010-03-20T12:47:32Z</dcterms:created>
  <dcterms:modified xsi:type="dcterms:W3CDTF">2014-07-22T03:31:12Z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