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78" r:id="rId3"/>
    <p:sldId id="290" r:id="rId4"/>
    <p:sldId id="292" r:id="rId5"/>
    <p:sldId id="285" r:id="rId6"/>
    <p:sldId id="280" r:id="rId7"/>
    <p:sldId id="281" r:id="rId8"/>
    <p:sldId id="282" r:id="rId9"/>
    <p:sldId id="283" r:id="rId10"/>
    <p:sldId id="286" r:id="rId11"/>
    <p:sldId id="28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1" autoAdjust="0"/>
    <p:restoredTop sz="86447" autoAdjust="0"/>
  </p:normalViewPr>
  <p:slideViewPr>
    <p:cSldViewPr>
      <p:cViewPr>
        <p:scale>
          <a:sx n="58" d="100"/>
          <a:sy n="58" d="100"/>
        </p:scale>
        <p:origin x="-1164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17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DF949-16D0-4B71-9A95-76B137F4B2FC}" type="datetimeFigureOut">
              <a:rPr lang="en-US" smtClean="0"/>
              <a:t>11/13/2014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59968-2EB4-4AF0-8BBF-E63742D7A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82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4450"/>
            <a:ext cx="8228013" cy="10985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99"/>
            <a:ext cx="8228013" cy="5380039"/>
          </a:xfrm>
        </p:spPr>
        <p:txBody>
          <a:bodyPr/>
          <a:lstStyle>
            <a:lvl1pPr marL="457200" indent="-457200">
              <a:buFont typeface="Arial" pitchFamily="34" charset="0"/>
              <a:buChar char="•"/>
              <a:defRPr/>
            </a:lvl1pPr>
            <a:lvl2pPr marL="914400" indent="-457200">
              <a:buFont typeface="Arial" pitchFamily="34" charset="0"/>
              <a:buChar char="‒"/>
              <a:defRPr/>
            </a:lvl2pPr>
            <a:lvl3pPr marL="1257300" indent="-342900">
              <a:buFont typeface="Arial" pitchFamily="34" charset="0"/>
              <a:buChar char="•"/>
              <a:defRPr/>
            </a:lvl3pPr>
            <a:lvl4pPr marL="1714500" indent="-342900">
              <a:buFont typeface="Arial" pitchFamily="34" charset="0"/>
              <a:buChar char="‒"/>
              <a:defRPr/>
            </a:lvl4pPr>
            <a:lvl5pPr marL="2171700" indent="-342900"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91st IETF CCAMP Working Group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C5BA2-0ECC-4DD3-8EAC-EBBDFCB3A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630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4450"/>
            <a:ext cx="2055813" cy="6478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4450"/>
            <a:ext cx="6019800" cy="6478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91st IETF CCAMP Working Group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3AABC-3D40-4A6D-84CD-B95393D57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180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91st IETF CCAMP Working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95911-34BC-46AD-B657-A7BC5BD84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15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91st IETF CCAMP Working Group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AC40B-985B-4325-8481-F4AB3FC32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418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0013"/>
            <a:ext cx="4037013" cy="5153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370013"/>
            <a:ext cx="4038600" cy="5153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91st IETF CCAMP Working Group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B8B30-AB1D-49A5-9B03-7FAD98ACA9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098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91st IETF CCAMP Working Group</a:t>
            </a:r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FC626-456E-4323-9273-173AF5C825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71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91st IETF CCAMP Working Group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88F19-8948-4F0E-9DDE-B3231E4D21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64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91st IETF CCAMP Working Group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5874C-7302-4E40-A488-80B3B40B6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70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91st IETF CCAMP Working Group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71FD2-9742-4672-842A-DC4CB5D733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372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91st IETF CCAMP Working Group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C0B69-2EF1-46B2-BDF6-317D3349A7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965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91st IETF CCAMP Working Group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53197-E048-491D-B568-7AE9CD64DE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31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4450"/>
            <a:ext cx="8228013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0013"/>
            <a:ext cx="8228013" cy="515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553200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 defTabSz="457200" fontAlgn="base"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bg-BG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627313" y="6553200"/>
            <a:ext cx="388778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 defTabSz="457200" fontAlgn="base"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mtClean="0"/>
              <a:t>91st IETF CCAMP Working Group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553200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 defTabSz="457200" fontAlgn="base"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fld id="{8F2AB41B-3B07-48C5-A4CE-D864BAB0ED1E}" type="slidenum">
              <a:rPr lang="en-US"/>
              <a:pPr defTabSz="457200" fontAlgn="base"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6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chemeClr val="accent2">
              <a:lumMod val="50000"/>
            </a:schemeClr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pitchFamily="34" charset="2"/>
          <a:cs typeface="DejaVu Sans" pitchFamily="34" charset="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pitchFamily="34" charset="2"/>
          <a:cs typeface="DejaVu Sans" pitchFamily="34" charset="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pitchFamily="34" charset="2"/>
          <a:cs typeface="DejaVu Sans" pitchFamily="34" charset="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pitchFamily="34" charset="2"/>
          <a:cs typeface="DejaVu Sans" pitchFamily="34" charset="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pitchFamily="34" charset="2"/>
          <a:cs typeface="DejaVu Sans" pitchFamily="34" charset="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pitchFamily="34" charset="2"/>
          <a:cs typeface="DejaVu Sans" pitchFamily="34" charset="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pitchFamily="34" charset="2"/>
          <a:cs typeface="DejaVu Sans" pitchFamily="34" charset="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pitchFamily="34" charset="2"/>
          <a:cs typeface="DejaVu Sans" pitchFamily="34" charset="2"/>
        </a:defRPr>
      </a:lvl9pPr>
    </p:titleStyle>
    <p:bodyStyle>
      <a:lvl1pPr marL="457200" indent="-457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pitchFamily="34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914400" indent="-45720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pitchFamily="34" charset="0"/>
        <a:buChar char="‒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257300" indent="-3429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pitchFamily="34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714500" indent="-3429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itchFamily="34" charset="0"/>
        <a:buChar char="‒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171700" indent="-3429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itchFamily="34" charset="0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datatracker.ietf.org/doc/charter-ietf-tease" TargetMode="Externa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datatracker.ietf.org/doc/charter-ietf-ccamp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datatracker.ietf.org/doc/charter-ietf-mpls" TargetMode="Externa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datatracker.ietf.org/doc/charter-ietf-pce" TargetMode="Externa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WG Reorganization </a:t>
            </a:r>
            <a:r>
              <a:rPr lang="en-US" dirty="0"/>
              <a:t>D</a:t>
            </a:r>
            <a:r>
              <a:rPr lang="en-US" dirty="0" smtClean="0"/>
              <a:t>iscussion </a:t>
            </a:r>
            <a:br>
              <a:rPr lang="en-US" dirty="0" smtClean="0"/>
            </a:br>
            <a:r>
              <a:rPr lang="en-US" dirty="0" smtClean="0"/>
              <a:t>(CCAMP, TEAS, MPLS)</a:t>
            </a:r>
            <a:br>
              <a:rPr lang="en-US" dirty="0" smtClean="0"/>
            </a:br>
            <a:r>
              <a:rPr lang="en-US" sz="3600" dirty="0" smtClean="0"/>
              <a:t>(and PCE)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91st IETF CCAMP Working Group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57AC40B-985B-4325-8481-F4AB3FC327C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2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Discussion Points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[From the floor]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91st IETF CCAMP Working Group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FC626-456E-4323-9273-173AF5C825A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583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</a:t>
            </a:r>
            <a:r>
              <a:rPr lang="en-US" baseline="0" dirty="0" smtClean="0"/>
              <a:t> Comments / Next Steps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Questions</a:t>
            </a:r>
          </a:p>
          <a:p>
            <a:r>
              <a:rPr lang="en-US" dirty="0" smtClean="0"/>
              <a:t>[By the ADs]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91st IETF CCAMP Working Group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95911-34BC-46AD-B657-A7BC5BD84A8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91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0" i="0" u="none" strike="noStrike" baseline="0" dirty="0" smtClean="0">
                <a:solidFill>
                  <a:srgbClr val="191966"/>
                </a:solidFill>
                <a:latin typeface="Arial"/>
              </a:rPr>
              <a:t>Background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Arial"/>
              </a:rPr>
              <a:t>Routing area changes </a:t>
            </a:r>
            <a:r>
              <a:rPr lang="en-US" dirty="0" smtClean="0">
                <a:latin typeface="Arial"/>
              </a:rPr>
              <a:t>co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Arial"/>
              </a:rPr>
              <a:t>vered/announced by ADs</a:t>
            </a:r>
            <a:r>
              <a:rPr lang="en-US" b="0" i="0" u="none" strike="noStrike" dirty="0" smtClean="0">
                <a:solidFill>
                  <a:srgbClr val="000000"/>
                </a:solidFill>
                <a:latin typeface="Arial"/>
              </a:rPr>
              <a:t> at IETF 90</a:t>
            </a:r>
          </a:p>
          <a:p>
            <a:r>
              <a:rPr lang="en-US" dirty="0" smtClean="0"/>
              <a:t>New WG: TEAS</a:t>
            </a:r>
          </a:p>
          <a:p>
            <a:pPr lvl="1"/>
            <a:r>
              <a:rPr lang="en-US" dirty="0" smtClean="0"/>
              <a:t>Traffic </a:t>
            </a:r>
            <a:r>
              <a:rPr lang="en-US" dirty="0"/>
              <a:t>Engineering Architecture and </a:t>
            </a:r>
            <a:r>
              <a:rPr lang="en-US" dirty="0" smtClean="0"/>
              <a:t>Signaling</a:t>
            </a:r>
          </a:p>
          <a:p>
            <a:r>
              <a:rPr lang="en-US" b="0" i="0" u="none" strike="noStrike" dirty="0" smtClean="0">
                <a:solidFill>
                  <a:srgbClr val="000000"/>
                </a:solidFill>
                <a:latin typeface="Arial"/>
              </a:rPr>
              <a:t>Drawn from</a:t>
            </a:r>
          </a:p>
          <a:p>
            <a:pPr lvl="1"/>
            <a:r>
              <a:rPr lang="en-US" dirty="0" smtClean="0">
                <a:latin typeface="Arial"/>
              </a:rPr>
              <a:t>CCAMP, </a:t>
            </a:r>
            <a:r>
              <a:rPr lang="en-US" b="0" i="0" u="none" strike="noStrike" dirty="0" smtClean="0">
                <a:solidFill>
                  <a:srgbClr val="000000"/>
                </a:solidFill>
                <a:latin typeface="Arial"/>
              </a:rPr>
              <a:t>MPLS, </a:t>
            </a:r>
            <a:r>
              <a:rPr lang="en-US" dirty="0" smtClean="0">
                <a:latin typeface="Arial"/>
              </a:rPr>
              <a:t>PCE (minor impact)</a:t>
            </a:r>
          </a:p>
          <a:p>
            <a:r>
              <a:rPr lang="en-US" dirty="0" smtClean="0">
                <a:latin typeface="Arial"/>
              </a:rPr>
              <a:t>Draft charters posted last week for comment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91st IETF CCAMP Working Group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95911-34BC-46AD-B657-A7BC5BD84A8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69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High-level 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Traffic Engineering Architecture and </a:t>
            </a:r>
            <a:r>
              <a:rPr lang="en-GB" dirty="0" err="1" smtClean="0"/>
              <a:t>Signaling</a:t>
            </a:r>
            <a:r>
              <a:rPr lang="en-GB" dirty="0" smtClean="0"/>
              <a:t> (TEAS)</a:t>
            </a:r>
          </a:p>
          <a:p>
            <a:pPr lvl="1"/>
            <a:r>
              <a:rPr lang="en-GB" dirty="0" smtClean="0"/>
              <a:t>TE Architecture</a:t>
            </a:r>
          </a:p>
          <a:p>
            <a:pPr lvl="1"/>
            <a:r>
              <a:rPr lang="en-GB" dirty="0" smtClean="0"/>
              <a:t>Generic protocol work for TE</a:t>
            </a:r>
          </a:p>
          <a:p>
            <a:pPr lvl="1"/>
            <a:r>
              <a:rPr lang="en-GB" dirty="0" smtClean="0"/>
              <a:t>Oversight and coordination of TE protocol work</a:t>
            </a:r>
          </a:p>
          <a:p>
            <a:r>
              <a:rPr lang="en-GB" dirty="0" smtClean="0"/>
              <a:t>CCAMP</a:t>
            </a:r>
          </a:p>
          <a:p>
            <a:pPr lvl="1"/>
            <a:r>
              <a:rPr lang="en-GB" dirty="0" smtClean="0"/>
              <a:t>Protocols for non-packet data planes</a:t>
            </a:r>
          </a:p>
          <a:p>
            <a:pPr lvl="1"/>
            <a:r>
              <a:rPr lang="en-GB" dirty="0" smtClean="0"/>
              <a:t>LMP</a:t>
            </a:r>
          </a:p>
          <a:p>
            <a:r>
              <a:rPr lang="en-GB" dirty="0" smtClean="0"/>
              <a:t>MPLS</a:t>
            </a:r>
          </a:p>
          <a:p>
            <a:pPr lvl="1"/>
            <a:r>
              <a:rPr lang="en-GB" dirty="0" smtClean="0"/>
              <a:t>Protocols for MPLS-TE (including MPLS-TP)</a:t>
            </a:r>
          </a:p>
          <a:p>
            <a:pPr lvl="1"/>
            <a:r>
              <a:rPr lang="en-GB" dirty="0" smtClean="0"/>
              <a:t>All other MPLS work as normal</a:t>
            </a:r>
          </a:p>
          <a:p>
            <a:r>
              <a:rPr lang="en-GB" dirty="0" smtClean="0"/>
              <a:t>PCE</a:t>
            </a:r>
          </a:p>
          <a:p>
            <a:pPr lvl="1"/>
            <a:r>
              <a:rPr lang="en-GB" dirty="0" smtClean="0"/>
              <a:t>Coordination with TEAS on TE architecture involving PCE</a:t>
            </a:r>
          </a:p>
          <a:p>
            <a:pPr lvl="1"/>
            <a:r>
              <a:rPr lang="en-GB" dirty="0" smtClean="0"/>
              <a:t>All PCE work as currently</a:t>
            </a:r>
          </a:p>
          <a:p>
            <a:r>
              <a:rPr lang="en-GB" dirty="0" smtClean="0"/>
              <a:t>Adding YANG deliverables everywhere</a:t>
            </a:r>
          </a:p>
          <a:p>
            <a:r>
              <a:rPr lang="en-GB" dirty="0" smtClean="0"/>
              <a:t>Lots of cooperation between the working groups</a:t>
            </a:r>
          </a:p>
        </p:txBody>
      </p:sp>
    </p:spTree>
    <p:extLst>
      <p:ext uri="{BB962C8B-B14F-4D97-AF65-F5344CB8AC3E}">
        <p14:creationId xmlns:p14="http://schemas.microsoft.com/office/powerpoint/2010/main" val="4283102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Details for Review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800" dirty="0" smtClean="0"/>
              <a:t>https://datatracker.ietf.org/doc/charter-ietf-teas/</a:t>
            </a:r>
          </a:p>
          <a:p>
            <a:r>
              <a:rPr lang="en-GB" sz="2800" dirty="0" smtClean="0"/>
              <a:t>https://datatracker.ietf.org/doc/charter-ietf-ccamp/</a:t>
            </a:r>
          </a:p>
          <a:p>
            <a:r>
              <a:rPr lang="en-GB" sz="2800" dirty="0" smtClean="0"/>
              <a:t>https://datatracker.ietf.org/doc/charter-ietf-mpls/</a:t>
            </a:r>
          </a:p>
          <a:p>
            <a:r>
              <a:rPr lang="en-GB" sz="2800" dirty="0" smtClean="0"/>
              <a:t>https://datatracker.ietf.org/doc/charter-ietf-pce/</a:t>
            </a:r>
          </a:p>
          <a:p>
            <a:endParaRPr lang="en-GB" sz="2800" dirty="0"/>
          </a:p>
          <a:p>
            <a:r>
              <a:rPr lang="en-GB" sz="2800" dirty="0" smtClean="0"/>
              <a:t>Plans…</a:t>
            </a:r>
          </a:p>
          <a:p>
            <a:pPr lvl="1"/>
            <a:r>
              <a:rPr lang="en-GB" sz="2400" dirty="0" smtClean="0"/>
              <a:t>Comments now</a:t>
            </a:r>
          </a:p>
          <a:p>
            <a:pPr lvl="2"/>
            <a:r>
              <a:rPr lang="en-GB" sz="2000" dirty="0" smtClean="0"/>
              <a:t>routing-discussion@ietf.org</a:t>
            </a:r>
          </a:p>
          <a:p>
            <a:pPr lvl="1"/>
            <a:r>
              <a:rPr lang="en-GB" sz="2400" dirty="0" smtClean="0"/>
              <a:t>Preliminary IESG review November 25</a:t>
            </a:r>
            <a:r>
              <a:rPr lang="en-GB" sz="2400" baseline="30000" dirty="0" smtClean="0"/>
              <a:t>th</a:t>
            </a:r>
            <a:endParaRPr lang="en-GB" sz="2400" dirty="0" smtClean="0"/>
          </a:p>
          <a:p>
            <a:pPr lvl="1"/>
            <a:r>
              <a:rPr lang="en-GB" sz="2400" dirty="0" smtClean="0"/>
              <a:t>IETF and external review for two weeks</a:t>
            </a:r>
          </a:p>
          <a:p>
            <a:pPr lvl="1"/>
            <a:r>
              <a:rPr lang="en-GB" sz="2400" dirty="0" smtClean="0"/>
              <a:t>Formal IESG review December 19</a:t>
            </a:r>
            <a:r>
              <a:rPr lang="en-GB" sz="2400" baseline="30000" dirty="0" smtClean="0"/>
              <a:t>th</a:t>
            </a:r>
            <a:endParaRPr lang="en-GB" sz="2400" dirty="0" smtClean="0"/>
          </a:p>
          <a:p>
            <a:pPr lvl="1"/>
            <a:r>
              <a:rPr lang="en-GB" sz="2400" dirty="0" smtClean="0"/>
              <a:t>All charters in place by the end of the year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41830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TEAS Charter Summary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hlinkClick r:id="rId2"/>
              </a:rPr>
              <a:t>http://datatracker.ietf.org/doc/charter-ietf-tease</a:t>
            </a:r>
            <a:endParaRPr lang="en-US" dirty="0" smtClean="0"/>
          </a:p>
          <a:p>
            <a:r>
              <a:rPr lang="en-US" dirty="0" smtClean="0"/>
              <a:t>Takes on overall stewardship of Traffic Engineering</a:t>
            </a:r>
          </a:p>
          <a:p>
            <a:pPr lvl="1"/>
            <a:r>
              <a:rPr lang="en-US" dirty="0" smtClean="0"/>
              <a:t>Coordinates with MPLS, CCAMP, PCE</a:t>
            </a:r>
          </a:p>
          <a:p>
            <a:r>
              <a:rPr lang="en-US" dirty="0"/>
              <a:t>Takes on overall stewardship </a:t>
            </a:r>
            <a:r>
              <a:rPr lang="en-US" dirty="0" smtClean="0"/>
              <a:t>of RSVP-TE</a:t>
            </a:r>
          </a:p>
          <a:p>
            <a:pPr lvl="1"/>
            <a:r>
              <a:rPr lang="en-US" dirty="0" smtClean="0"/>
              <a:t>Generic MPLS-TE and GMPLS RSVP-TE mechanisms</a:t>
            </a:r>
          </a:p>
          <a:p>
            <a:pPr lvl="1"/>
            <a:r>
              <a:rPr lang="en-US" dirty="0" smtClean="0"/>
              <a:t>Non-technology specific mechanisms</a:t>
            </a:r>
          </a:p>
          <a:p>
            <a:r>
              <a:rPr lang="en-US" dirty="0" smtClean="0"/>
              <a:t>Coordinates with OSPF and ISIS on generic TE routing mechanisms</a:t>
            </a:r>
          </a:p>
          <a:p>
            <a:r>
              <a:rPr lang="en-US" dirty="0" smtClean="0"/>
              <a:t>Responsible for generic TE DB management / information modules</a:t>
            </a:r>
          </a:p>
          <a:p>
            <a:pPr lvl="2"/>
            <a:r>
              <a:rPr lang="en-US" dirty="0" smtClean="0"/>
              <a:t>Coordinates with MPLS, CCAMP, PCE, OSPF, ISIS,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91st IETF CCAMP Working Group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95911-34BC-46AD-B657-A7BC5BD84A8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91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CCAMP Impact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datatracker.ietf.org/doc/charter-ietf-ccamp</a:t>
            </a:r>
            <a:endParaRPr lang="en-US" dirty="0" smtClean="0"/>
          </a:p>
          <a:p>
            <a:r>
              <a:rPr lang="en-US" dirty="0" smtClean="0"/>
              <a:t>Generic TE work moves to TEAS</a:t>
            </a:r>
          </a:p>
          <a:p>
            <a:pPr lvl="1"/>
            <a:r>
              <a:rPr lang="en-US" dirty="0"/>
              <a:t>Coordinates with TEAS on TE Architecture</a:t>
            </a:r>
          </a:p>
          <a:p>
            <a:r>
              <a:rPr lang="en-US" dirty="0" smtClean="0"/>
              <a:t>Focus is</a:t>
            </a:r>
            <a:r>
              <a:rPr lang="en-US" baseline="0" dirty="0" smtClean="0"/>
              <a:t> on </a:t>
            </a:r>
            <a:r>
              <a:rPr lang="en-US" dirty="0" smtClean="0"/>
              <a:t>mechanisms for </a:t>
            </a:r>
            <a:r>
              <a:rPr lang="en-US" baseline="0" dirty="0" smtClean="0"/>
              <a:t>non-packet, technology specific networks, E.g., </a:t>
            </a:r>
          </a:p>
          <a:p>
            <a:pPr lvl="1"/>
            <a:r>
              <a:rPr lang="en-US" baseline="0" dirty="0" smtClean="0"/>
              <a:t>Flexible</a:t>
            </a:r>
            <a:r>
              <a:rPr lang="en-US" dirty="0" smtClean="0"/>
              <a:t> grid, Ethernet, TDM, OTN, …</a:t>
            </a:r>
          </a:p>
          <a:p>
            <a:r>
              <a:rPr lang="en-US" dirty="0" smtClean="0"/>
              <a:t>Work on LMP</a:t>
            </a:r>
            <a:r>
              <a:rPr lang="en-US" baseline="0" dirty="0" smtClean="0"/>
              <a:t> is not impacted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91st IETF CCAMP Working Group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95911-34BC-46AD-B657-A7BC5BD84A8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2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MPLS Impact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datatracker.ietf.org/doc/charter-ietf-mpls</a:t>
            </a:r>
            <a:endParaRPr lang="en-US" dirty="0" smtClean="0"/>
          </a:p>
          <a:p>
            <a:r>
              <a:rPr lang="en-US" dirty="0" smtClean="0"/>
              <a:t>Defines new packet/MPLS-TE specific </a:t>
            </a:r>
            <a:r>
              <a:rPr lang="en-US" dirty="0"/>
              <a:t>TE mechanisms</a:t>
            </a:r>
            <a:endParaRPr lang="en-US" dirty="0" smtClean="0"/>
          </a:p>
          <a:p>
            <a:pPr lvl="1"/>
            <a:r>
              <a:rPr lang="en-US" dirty="0" smtClean="0"/>
              <a:t>Coordinates with TEAS and CCAMP on when mechanisms should be multi-technology or both MPLS-TE and GMPLS</a:t>
            </a:r>
          </a:p>
          <a:p>
            <a:r>
              <a:rPr lang="en-US" dirty="0" smtClean="0"/>
              <a:t>Coordinates with TEAS on TE Architecture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91st IETF CCAMP Working Group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95911-34BC-46AD-B657-A7BC5BD84A8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298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PCE Impact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datatracker.ietf.org/doc/charter-ietf-pce</a:t>
            </a:r>
            <a:endParaRPr lang="en-US" dirty="0" smtClean="0"/>
          </a:p>
          <a:p>
            <a:r>
              <a:rPr lang="en-US" dirty="0" smtClean="0"/>
              <a:t>Coordinates with TEAS on TE architecture</a:t>
            </a:r>
          </a:p>
          <a:p>
            <a:r>
              <a:rPr lang="en-US" dirty="0" smtClean="0"/>
              <a:t>Coordinates with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CCAMP, MPLS </a:t>
            </a:r>
            <a:r>
              <a:rPr lang="en-US" dirty="0" smtClean="0"/>
              <a:t>and TEAS on </a:t>
            </a:r>
          </a:p>
          <a:p>
            <a:pPr lvl="1"/>
            <a:r>
              <a:rPr lang="en-US" dirty="0" smtClean="0"/>
              <a:t>RSVP-TE </a:t>
            </a:r>
          </a:p>
          <a:p>
            <a:pPr lvl="1"/>
            <a:r>
              <a:rPr lang="en-US" dirty="0" smtClean="0"/>
              <a:t>PCEP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91st IETF CCAMP Working Group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95911-34BC-46AD-B657-A7BC5BD84A8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8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228600"/>
            <a:ext cx="9067800" cy="1143000"/>
          </a:xfrm>
        </p:spPr>
        <p:txBody>
          <a:bodyPr/>
          <a:lstStyle/>
          <a:p>
            <a:r>
              <a:rPr lang="en-US" dirty="0" smtClean="0"/>
              <a:t>Candidate TEAS &amp; CCAMP Drafts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57200" y="427038"/>
            <a:ext cx="4040188" cy="639762"/>
          </a:xfrm>
        </p:spPr>
        <p:txBody>
          <a:bodyPr/>
          <a:lstStyle/>
          <a:p>
            <a:r>
              <a:rPr lang="en-US" smtClean="0"/>
              <a:t>TEAS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sz="half" idx="2"/>
          </p:nvPr>
        </p:nvSpPr>
        <p:spPr>
          <a:xfrm>
            <a:off x="457200" y="1066800"/>
            <a:ext cx="4040188" cy="5562600"/>
          </a:xfrm>
        </p:spPr>
        <p:txBody>
          <a:bodyPr>
            <a:normAutofit fontScale="85000" lnSpcReduction="20000"/>
          </a:bodyPr>
          <a:lstStyle/>
          <a:p>
            <a:pPr marL="166688" indent="-166688"/>
            <a:r>
              <a:rPr lang="en-US" dirty="0" smtClean="0">
                <a:solidFill>
                  <a:srgbClr val="00B050"/>
                </a:solidFill>
              </a:rPr>
              <a:t>...</a:t>
            </a:r>
            <a:r>
              <a:rPr lang="en-US" dirty="0" err="1" smtClean="0">
                <a:solidFill>
                  <a:srgbClr val="00B050"/>
                </a:solidFill>
              </a:rPr>
              <a:t>lsp</a:t>
            </a:r>
            <a:r>
              <a:rPr lang="en-US" dirty="0" smtClean="0">
                <a:solidFill>
                  <a:srgbClr val="00B050"/>
                </a:solidFill>
              </a:rPr>
              <a:t>-attribute-</a:t>
            </a:r>
            <a:r>
              <a:rPr lang="en-US" dirty="0" err="1" smtClean="0">
                <a:solidFill>
                  <a:srgbClr val="00B050"/>
                </a:solidFill>
              </a:rPr>
              <a:t>ro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</a:p>
          <a:p>
            <a:pPr marL="166688" indent="-166688"/>
            <a:r>
              <a:rPr lang="en-US" dirty="0" smtClean="0"/>
              <a:t>...</a:t>
            </a:r>
            <a:r>
              <a:rPr lang="en-US" dirty="0" err="1" smtClean="0"/>
              <a:t>lsp</a:t>
            </a:r>
            <a:r>
              <a:rPr lang="en-US" dirty="0" smtClean="0"/>
              <a:t>-diversity</a:t>
            </a:r>
          </a:p>
          <a:p>
            <a:pPr marL="166688" indent="-166688"/>
            <a:r>
              <a:rPr lang="en-US" dirty="0" smtClean="0">
                <a:solidFill>
                  <a:srgbClr val="92D050"/>
                </a:solidFill>
              </a:rPr>
              <a:t>...</a:t>
            </a:r>
            <a:r>
              <a:rPr lang="en-US" dirty="0" err="1" smtClean="0">
                <a:solidFill>
                  <a:srgbClr val="92D050"/>
                </a:solidFill>
              </a:rPr>
              <a:t>mpls</a:t>
            </a:r>
            <a:r>
              <a:rPr lang="en-US" dirty="0" smtClean="0">
                <a:solidFill>
                  <a:srgbClr val="92D050"/>
                </a:solidFill>
              </a:rPr>
              <a:t>-</a:t>
            </a:r>
            <a:r>
              <a:rPr lang="en-US" dirty="0" err="1" smtClean="0">
                <a:solidFill>
                  <a:srgbClr val="92D050"/>
                </a:solidFill>
              </a:rPr>
              <a:t>tp</a:t>
            </a:r>
            <a:r>
              <a:rPr lang="en-US" dirty="0" smtClean="0">
                <a:solidFill>
                  <a:srgbClr val="92D050"/>
                </a:solidFill>
              </a:rPr>
              <a:t>-</a:t>
            </a:r>
            <a:r>
              <a:rPr lang="en-US" dirty="0" err="1" smtClean="0">
                <a:solidFill>
                  <a:srgbClr val="92D050"/>
                </a:solidFill>
              </a:rPr>
              <a:t>rsvpte</a:t>
            </a:r>
            <a:r>
              <a:rPr lang="en-US" dirty="0" smtClean="0">
                <a:solidFill>
                  <a:srgbClr val="92D050"/>
                </a:solidFill>
              </a:rPr>
              <a:t>-</a:t>
            </a:r>
            <a:r>
              <a:rPr lang="en-US" dirty="0" err="1" smtClean="0">
                <a:solidFill>
                  <a:srgbClr val="92D050"/>
                </a:solidFill>
              </a:rPr>
              <a:t>ext</a:t>
            </a:r>
            <a:r>
              <a:rPr lang="en-US" dirty="0" smtClean="0">
                <a:solidFill>
                  <a:srgbClr val="92D050"/>
                </a:solidFill>
              </a:rPr>
              <a:t>-associated-</a:t>
            </a:r>
            <a:r>
              <a:rPr lang="en-US" dirty="0" err="1" smtClean="0">
                <a:solidFill>
                  <a:srgbClr val="92D050"/>
                </a:solidFill>
              </a:rPr>
              <a:t>lsp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</a:p>
          <a:p>
            <a:pPr marL="166688" indent="-166688"/>
            <a:r>
              <a:rPr lang="en-US" dirty="0" smtClean="0"/>
              <a:t>...rsvp-</a:t>
            </a:r>
            <a:r>
              <a:rPr lang="en-US" dirty="0" err="1" smtClean="0"/>
              <a:t>te</a:t>
            </a:r>
            <a:r>
              <a:rPr lang="en-US" dirty="0" smtClean="0"/>
              <a:t>-domain-</a:t>
            </a:r>
            <a:r>
              <a:rPr lang="en-US" dirty="0" err="1" smtClean="0"/>
              <a:t>subobjects</a:t>
            </a:r>
            <a:endParaRPr lang="en-US" dirty="0" smtClean="0"/>
          </a:p>
          <a:p>
            <a:pPr marL="166688" indent="-166688"/>
            <a:r>
              <a:rPr lang="en-US" dirty="0" smtClean="0">
                <a:solidFill>
                  <a:srgbClr val="00B050"/>
                </a:solidFill>
              </a:rPr>
              <a:t>...rsvp-</a:t>
            </a:r>
            <a:r>
              <a:rPr lang="en-US" dirty="0" err="1" smtClean="0">
                <a:solidFill>
                  <a:srgbClr val="00B050"/>
                </a:solidFill>
              </a:rPr>
              <a:t>te</a:t>
            </a:r>
            <a:r>
              <a:rPr lang="en-US" dirty="0" smtClean="0">
                <a:solidFill>
                  <a:srgbClr val="00B050"/>
                </a:solidFill>
              </a:rPr>
              <a:t>-li-</a:t>
            </a:r>
            <a:r>
              <a:rPr lang="en-US" dirty="0" err="1" smtClean="0">
                <a:solidFill>
                  <a:srgbClr val="00B050"/>
                </a:solidFill>
              </a:rPr>
              <a:t>lb</a:t>
            </a:r>
            <a:endParaRPr lang="en-US" dirty="0" smtClean="0">
              <a:solidFill>
                <a:srgbClr val="00B050"/>
              </a:solidFill>
            </a:endParaRPr>
          </a:p>
          <a:p>
            <a:pPr marL="166688" indent="-166688"/>
            <a:r>
              <a:rPr lang="en-US" dirty="0" smtClean="0">
                <a:solidFill>
                  <a:srgbClr val="00B050"/>
                </a:solidFill>
              </a:rPr>
              <a:t>...rsvp-</a:t>
            </a:r>
            <a:r>
              <a:rPr lang="en-US" dirty="0" err="1" smtClean="0">
                <a:solidFill>
                  <a:srgbClr val="00B050"/>
                </a:solidFill>
              </a:rPr>
              <a:t>te</a:t>
            </a:r>
            <a:r>
              <a:rPr lang="en-US" dirty="0" smtClean="0">
                <a:solidFill>
                  <a:srgbClr val="00B050"/>
                </a:solidFill>
              </a:rPr>
              <a:t>-</a:t>
            </a:r>
            <a:r>
              <a:rPr lang="en-US" dirty="0" err="1" smtClean="0">
                <a:solidFill>
                  <a:srgbClr val="00B050"/>
                </a:solidFill>
              </a:rPr>
              <a:t>srlg</a:t>
            </a:r>
            <a:r>
              <a:rPr lang="en-US" dirty="0" smtClean="0">
                <a:solidFill>
                  <a:srgbClr val="00B050"/>
                </a:solidFill>
              </a:rPr>
              <a:t>-collect</a:t>
            </a:r>
          </a:p>
          <a:p>
            <a:pPr marL="166688" indent="-166688"/>
            <a:r>
              <a:rPr lang="en-US" dirty="0" smtClean="0"/>
              <a:t>...</a:t>
            </a:r>
            <a:r>
              <a:rPr lang="en-US" dirty="0" err="1" smtClean="0"/>
              <a:t>te</a:t>
            </a:r>
            <a:r>
              <a:rPr lang="en-US" dirty="0" smtClean="0"/>
              <a:t>-metric-recording</a:t>
            </a:r>
          </a:p>
          <a:p>
            <a:pPr marL="166688" indent="-166688"/>
            <a:r>
              <a:rPr lang="en-US" dirty="0" smtClean="0"/>
              <a:t>…network-assigned-upstream-label</a:t>
            </a:r>
          </a:p>
          <a:p>
            <a:pPr marL="166688" indent="-166688"/>
            <a:r>
              <a:rPr lang="en-US" dirty="0" smtClean="0"/>
              <a:t>…interconnected-</a:t>
            </a:r>
            <a:r>
              <a:rPr lang="en-US" dirty="0" err="1" smtClean="0"/>
              <a:t>te</a:t>
            </a:r>
            <a:r>
              <a:rPr lang="en-US" dirty="0" smtClean="0"/>
              <a:t>-info-exchange</a:t>
            </a:r>
          </a:p>
          <a:p>
            <a:pPr marL="166688" indent="-166688"/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From </a:t>
            </a:r>
            <a:r>
              <a:rPr lang="en-US" dirty="0" err="1" smtClean="0"/>
              <a:t>mpls</a:t>
            </a:r>
            <a:r>
              <a:rPr lang="en-US" dirty="0" smtClean="0"/>
              <a:t>:</a:t>
            </a:r>
          </a:p>
          <a:p>
            <a:pPr marL="166688" indent="-166688"/>
            <a:r>
              <a:rPr lang="en-US" dirty="0" smtClean="0"/>
              <a:t>...mpls-p2mp-loose-path-reopt</a:t>
            </a:r>
          </a:p>
          <a:p>
            <a:pPr marL="166688" indent="-166688"/>
            <a:r>
              <a:rPr lang="en-US" dirty="0" smtClean="0"/>
              <a:t>...</a:t>
            </a:r>
            <a:r>
              <a:rPr lang="en-US" dirty="0" err="1" smtClean="0"/>
              <a:t>mpls</a:t>
            </a:r>
            <a:r>
              <a:rPr lang="en-US" dirty="0" smtClean="0"/>
              <a:t>-rsvp-egress-protection</a:t>
            </a:r>
            <a:endParaRPr lang="en-US" dirty="0" smtClean="0"/>
          </a:p>
          <a:p>
            <a:pPr marL="166688" indent="-166688"/>
            <a:r>
              <a:rPr lang="en-US" dirty="0" smtClean="0"/>
              <a:t>...</a:t>
            </a:r>
            <a:r>
              <a:rPr lang="en-US" dirty="0" err="1" smtClean="0"/>
              <a:t>mpls</a:t>
            </a:r>
            <a:r>
              <a:rPr lang="en-US" dirty="0" smtClean="0"/>
              <a:t>-rsvp-ingress-protection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427038"/>
            <a:ext cx="4041775" cy="639762"/>
          </a:xfrm>
        </p:spPr>
        <p:txBody>
          <a:bodyPr/>
          <a:lstStyle/>
          <a:p>
            <a:r>
              <a:rPr lang="en-US" smtClean="0"/>
              <a:t>CCAMP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66800"/>
            <a:ext cx="4270375" cy="5562600"/>
          </a:xfrm>
        </p:spPr>
        <p:txBody>
          <a:bodyPr>
            <a:normAutofit fontScale="92500"/>
          </a:bodyPr>
          <a:lstStyle/>
          <a:p>
            <a:pPr marL="166688" indent="-166688"/>
            <a:r>
              <a:rPr lang="en-US" dirty="0" smtClean="0"/>
              <a:t>...flexi-grid-</a:t>
            </a:r>
            <a:r>
              <a:rPr lang="en-US" dirty="0" err="1" smtClean="0"/>
              <a:t>fwk</a:t>
            </a:r>
            <a:endParaRPr lang="en-US" dirty="0" smtClean="0"/>
          </a:p>
          <a:p>
            <a:pPr marL="166688" indent="-166688"/>
            <a:r>
              <a:rPr lang="en-US" dirty="0" smtClean="0"/>
              <a:t>...flexible-grid-</a:t>
            </a:r>
            <a:r>
              <a:rPr lang="en-US" dirty="0" err="1" smtClean="0"/>
              <a:t>ospf</a:t>
            </a:r>
            <a:r>
              <a:rPr lang="en-US" dirty="0" smtClean="0"/>
              <a:t>-</a:t>
            </a:r>
            <a:r>
              <a:rPr lang="en-US" dirty="0" err="1" smtClean="0"/>
              <a:t>ext</a:t>
            </a:r>
            <a:endParaRPr lang="en-US" dirty="0" smtClean="0"/>
          </a:p>
          <a:p>
            <a:pPr marL="166688" indent="-166688"/>
            <a:r>
              <a:rPr lang="en-US" dirty="0" smtClean="0"/>
              <a:t>...flexible-grid-rsvp-</a:t>
            </a:r>
            <a:r>
              <a:rPr lang="en-US" dirty="0" err="1" smtClean="0"/>
              <a:t>te</a:t>
            </a:r>
            <a:r>
              <a:rPr lang="en-US" dirty="0" smtClean="0"/>
              <a:t>-</a:t>
            </a:r>
            <a:r>
              <a:rPr lang="en-US" dirty="0" err="1" smtClean="0"/>
              <a:t>ext</a:t>
            </a:r>
            <a:endParaRPr lang="en-US" dirty="0" smtClean="0"/>
          </a:p>
          <a:p>
            <a:pPr marL="166688" indent="-166688"/>
            <a:r>
              <a:rPr lang="en-US" dirty="0" smtClean="0"/>
              <a:t>...</a:t>
            </a:r>
            <a:r>
              <a:rPr lang="en-US" dirty="0" err="1" smtClean="0"/>
              <a:t>flexigrid</a:t>
            </a:r>
            <a:r>
              <a:rPr lang="en-US" dirty="0" smtClean="0"/>
              <a:t>-lambda-label</a:t>
            </a:r>
          </a:p>
          <a:p>
            <a:pPr marL="166688" indent="-166688"/>
            <a:r>
              <a:rPr lang="en-US" dirty="0" smtClean="0"/>
              <a:t>...grid-property-</a:t>
            </a:r>
            <a:r>
              <a:rPr lang="en-US" dirty="0" err="1" smtClean="0"/>
              <a:t>lmp</a:t>
            </a:r>
            <a:endParaRPr lang="en-US" dirty="0" smtClean="0"/>
          </a:p>
          <a:p>
            <a:pPr marL="166688" indent="-166688"/>
            <a:r>
              <a:rPr lang="en-US" dirty="0" smtClean="0"/>
              <a:t>…</a:t>
            </a:r>
            <a:r>
              <a:rPr lang="en-US" dirty="0" err="1" smtClean="0"/>
              <a:t>wson</a:t>
            </a:r>
            <a:r>
              <a:rPr lang="en-US" dirty="0" smtClean="0"/>
              <a:t>-iv-info</a:t>
            </a:r>
          </a:p>
          <a:p>
            <a:pPr marL="166688" indent="-166688"/>
            <a:r>
              <a:rPr lang="en-US" dirty="0" smtClean="0"/>
              <a:t>…rsvp-</a:t>
            </a:r>
            <a:r>
              <a:rPr lang="en-US" dirty="0" err="1" smtClean="0"/>
              <a:t>te</a:t>
            </a:r>
            <a:r>
              <a:rPr lang="en-US" dirty="0" smtClean="0"/>
              <a:t>-bandwidth-availability </a:t>
            </a:r>
          </a:p>
          <a:p>
            <a:pPr marL="623888" lvl="1" indent="-166688"/>
            <a:r>
              <a:rPr lang="en-US" dirty="0"/>
              <a:t>P</a:t>
            </a:r>
            <a:r>
              <a:rPr lang="en-US" dirty="0" smtClean="0"/>
              <a:t>ossibly generic</a:t>
            </a:r>
          </a:p>
          <a:p>
            <a:pPr marL="166688" indent="-166688"/>
            <a:r>
              <a:rPr lang="en-US" dirty="0" smtClean="0"/>
              <a:t>…</a:t>
            </a:r>
            <a:r>
              <a:rPr lang="en-US" dirty="0" err="1" smtClean="0"/>
              <a:t>ospf</a:t>
            </a:r>
            <a:r>
              <a:rPr lang="en-US" dirty="0" smtClean="0"/>
              <a:t>-availability-extension</a:t>
            </a:r>
          </a:p>
          <a:p>
            <a:pPr marL="623888" lvl="1" indent="-166688"/>
            <a:r>
              <a:rPr lang="en-US" dirty="0"/>
              <a:t>P</a:t>
            </a:r>
            <a:r>
              <a:rPr lang="en-US" dirty="0" smtClean="0"/>
              <a:t>ossibly generic </a:t>
            </a:r>
          </a:p>
          <a:p>
            <a:pPr marL="166688" indent="-166688"/>
            <a:r>
              <a:rPr lang="en-US" dirty="0" smtClean="0"/>
              <a:t>...additional-signal-type-g709v3</a:t>
            </a:r>
          </a:p>
          <a:p>
            <a:pPr marL="166688" indent="-166688"/>
            <a:r>
              <a:rPr lang="en-US" dirty="0" smtClean="0"/>
              <a:t>...</a:t>
            </a:r>
            <a:r>
              <a:rPr lang="en-US" dirty="0" err="1" smtClean="0"/>
              <a:t>otn</a:t>
            </a:r>
            <a:r>
              <a:rPr lang="en-US" dirty="0" smtClean="0"/>
              <a:t>-signal-type-</a:t>
            </a:r>
            <a:r>
              <a:rPr lang="en-US" dirty="0" err="1" smtClean="0"/>
              <a:t>subregistry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smtClean="0"/>
              <a:t>91st IETF CCAMP Working Group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8F195911-34BC-46AD-B657-A7BC5BD84A8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6296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E5"/>
      </a:hlink>
      <a:folHlink>
        <a:srgbClr val="B2B2B2"/>
      </a:folHlink>
    </a:clrScheme>
    <a:fontScheme name="Default Design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80000"/>
          </a:lnSpc>
          <a:spcBef>
            <a:spcPts val="45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DejaVu Sans" pitchFamily="34" charset="2"/>
            <a:cs typeface="DejaVu Sans" pitchFamily="34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80000"/>
          </a:lnSpc>
          <a:spcBef>
            <a:spcPts val="45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DejaVu Sans" pitchFamily="34" charset="2"/>
            <a:cs typeface="DejaVu Sans" pitchFamily="34" charset="2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Words>459</Words>
  <Application>Microsoft Office PowerPoint</Application>
  <PresentationFormat>On-screen Show (4:3)</PresentationFormat>
  <Paragraphs>117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WG Reorganization Discussion  (CCAMP, TEAS, MPLS) (and PCE)</vt:lpstr>
      <vt:lpstr>Background</vt:lpstr>
      <vt:lpstr>High-level View</vt:lpstr>
      <vt:lpstr>Details for Review</vt:lpstr>
      <vt:lpstr>TEAS Charter Summary</vt:lpstr>
      <vt:lpstr>CCAMP Impact</vt:lpstr>
      <vt:lpstr>MPLS Impact</vt:lpstr>
      <vt:lpstr>PCE Impact</vt:lpstr>
      <vt:lpstr>Candidate TEAS &amp; CCAMP Drafts</vt:lpstr>
      <vt:lpstr>Other Discussion Points </vt:lpstr>
      <vt:lpstr>Closing Comments / 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WG Document Status</dc:title>
  <dc:creator>Lou Berger</dc:creator>
  <cp:lastModifiedBy>db</cp:lastModifiedBy>
  <cp:revision>22</cp:revision>
  <dcterms:created xsi:type="dcterms:W3CDTF">2014-10-27T17:48:00Z</dcterms:created>
  <dcterms:modified xsi:type="dcterms:W3CDTF">2014-11-14T02:19:24Z</dcterms:modified>
</cp:coreProperties>
</file>