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331"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71A91D-9394-435D-9D34-C4351E233EF5}" type="datetimeFigureOut">
              <a:rPr lang="en-US" smtClean="0"/>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B68548-34A3-47A2-A8FE-E31AEDAF1179}" type="slidenum">
              <a:rPr lang="en-US" smtClean="0"/>
              <a:t>‹#›</a:t>
            </a:fld>
            <a:endParaRPr lang="en-US"/>
          </a:p>
        </p:txBody>
      </p:sp>
    </p:spTree>
    <p:extLst>
      <p:ext uri="{BB962C8B-B14F-4D97-AF65-F5344CB8AC3E}">
        <p14:creationId xmlns:p14="http://schemas.microsoft.com/office/powerpoint/2010/main" val="2672074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71A91D-9394-435D-9D34-C4351E233EF5}" type="datetimeFigureOut">
              <a:rPr lang="en-US" smtClean="0"/>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B68548-34A3-47A2-A8FE-E31AEDAF1179}" type="slidenum">
              <a:rPr lang="en-US" smtClean="0"/>
              <a:t>‹#›</a:t>
            </a:fld>
            <a:endParaRPr lang="en-US"/>
          </a:p>
        </p:txBody>
      </p:sp>
    </p:spTree>
    <p:extLst>
      <p:ext uri="{BB962C8B-B14F-4D97-AF65-F5344CB8AC3E}">
        <p14:creationId xmlns:p14="http://schemas.microsoft.com/office/powerpoint/2010/main" val="201301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71A91D-9394-435D-9D34-C4351E233EF5}" type="datetimeFigureOut">
              <a:rPr lang="en-US" smtClean="0"/>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B68548-34A3-47A2-A8FE-E31AEDAF1179}" type="slidenum">
              <a:rPr lang="en-US" smtClean="0"/>
              <a:t>‹#›</a:t>
            </a:fld>
            <a:endParaRPr lang="en-US"/>
          </a:p>
        </p:txBody>
      </p:sp>
    </p:spTree>
    <p:extLst>
      <p:ext uri="{BB962C8B-B14F-4D97-AF65-F5344CB8AC3E}">
        <p14:creationId xmlns:p14="http://schemas.microsoft.com/office/powerpoint/2010/main" val="1256317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71A91D-9394-435D-9D34-C4351E233EF5}" type="datetimeFigureOut">
              <a:rPr lang="en-US" smtClean="0"/>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B68548-34A3-47A2-A8FE-E31AEDAF1179}" type="slidenum">
              <a:rPr lang="en-US" smtClean="0"/>
              <a:t>‹#›</a:t>
            </a:fld>
            <a:endParaRPr lang="en-US"/>
          </a:p>
        </p:txBody>
      </p:sp>
    </p:spTree>
    <p:extLst>
      <p:ext uri="{BB962C8B-B14F-4D97-AF65-F5344CB8AC3E}">
        <p14:creationId xmlns:p14="http://schemas.microsoft.com/office/powerpoint/2010/main" val="728503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71A91D-9394-435D-9D34-C4351E233EF5}" type="datetimeFigureOut">
              <a:rPr lang="en-US" smtClean="0"/>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B68548-34A3-47A2-A8FE-E31AEDAF1179}" type="slidenum">
              <a:rPr lang="en-US" smtClean="0"/>
              <a:t>‹#›</a:t>
            </a:fld>
            <a:endParaRPr lang="en-US"/>
          </a:p>
        </p:txBody>
      </p:sp>
    </p:spTree>
    <p:extLst>
      <p:ext uri="{BB962C8B-B14F-4D97-AF65-F5344CB8AC3E}">
        <p14:creationId xmlns:p14="http://schemas.microsoft.com/office/powerpoint/2010/main" val="3044498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71A91D-9394-435D-9D34-C4351E233EF5}" type="datetimeFigureOut">
              <a:rPr lang="en-US" smtClean="0"/>
              <a:t>11/10/2014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B68548-34A3-47A2-A8FE-E31AEDAF1179}" type="slidenum">
              <a:rPr lang="en-US" smtClean="0"/>
              <a:t>‹#›</a:t>
            </a:fld>
            <a:endParaRPr lang="en-US"/>
          </a:p>
        </p:txBody>
      </p:sp>
    </p:spTree>
    <p:extLst>
      <p:ext uri="{BB962C8B-B14F-4D97-AF65-F5344CB8AC3E}">
        <p14:creationId xmlns:p14="http://schemas.microsoft.com/office/powerpoint/2010/main" val="2650787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71A91D-9394-435D-9D34-C4351E233EF5}" type="datetimeFigureOut">
              <a:rPr lang="en-US" smtClean="0"/>
              <a:t>11/10/2014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B68548-34A3-47A2-A8FE-E31AEDAF1179}" type="slidenum">
              <a:rPr lang="en-US" smtClean="0"/>
              <a:t>‹#›</a:t>
            </a:fld>
            <a:endParaRPr lang="en-US"/>
          </a:p>
        </p:txBody>
      </p:sp>
    </p:spTree>
    <p:extLst>
      <p:ext uri="{BB962C8B-B14F-4D97-AF65-F5344CB8AC3E}">
        <p14:creationId xmlns:p14="http://schemas.microsoft.com/office/powerpoint/2010/main" val="4262804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71A91D-9394-435D-9D34-C4351E233EF5}" type="datetimeFigureOut">
              <a:rPr lang="en-US" smtClean="0"/>
              <a:t>11/10/2014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B68548-34A3-47A2-A8FE-E31AEDAF1179}" type="slidenum">
              <a:rPr lang="en-US" smtClean="0"/>
              <a:t>‹#›</a:t>
            </a:fld>
            <a:endParaRPr lang="en-US"/>
          </a:p>
        </p:txBody>
      </p:sp>
    </p:spTree>
    <p:extLst>
      <p:ext uri="{BB962C8B-B14F-4D97-AF65-F5344CB8AC3E}">
        <p14:creationId xmlns:p14="http://schemas.microsoft.com/office/powerpoint/2010/main" val="3804369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71A91D-9394-435D-9D34-C4351E233EF5}" type="datetimeFigureOut">
              <a:rPr lang="en-US" smtClean="0"/>
              <a:t>11/10/2014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B68548-34A3-47A2-A8FE-E31AEDAF1179}" type="slidenum">
              <a:rPr lang="en-US" smtClean="0"/>
              <a:t>‹#›</a:t>
            </a:fld>
            <a:endParaRPr lang="en-US"/>
          </a:p>
        </p:txBody>
      </p:sp>
    </p:spTree>
    <p:extLst>
      <p:ext uri="{BB962C8B-B14F-4D97-AF65-F5344CB8AC3E}">
        <p14:creationId xmlns:p14="http://schemas.microsoft.com/office/powerpoint/2010/main" val="3995552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71A91D-9394-435D-9D34-C4351E233EF5}" type="datetimeFigureOut">
              <a:rPr lang="en-US" smtClean="0"/>
              <a:t>11/10/2014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B68548-34A3-47A2-A8FE-E31AEDAF1179}" type="slidenum">
              <a:rPr lang="en-US" smtClean="0"/>
              <a:t>‹#›</a:t>
            </a:fld>
            <a:endParaRPr lang="en-US"/>
          </a:p>
        </p:txBody>
      </p:sp>
    </p:spTree>
    <p:extLst>
      <p:ext uri="{BB962C8B-B14F-4D97-AF65-F5344CB8AC3E}">
        <p14:creationId xmlns:p14="http://schemas.microsoft.com/office/powerpoint/2010/main" val="2429632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71A91D-9394-435D-9D34-C4351E233EF5}" type="datetimeFigureOut">
              <a:rPr lang="en-US" smtClean="0"/>
              <a:t>11/10/2014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B68548-34A3-47A2-A8FE-E31AEDAF1179}" type="slidenum">
              <a:rPr lang="en-US" smtClean="0"/>
              <a:t>‹#›</a:t>
            </a:fld>
            <a:endParaRPr lang="en-US"/>
          </a:p>
        </p:txBody>
      </p:sp>
    </p:spTree>
    <p:extLst>
      <p:ext uri="{BB962C8B-B14F-4D97-AF65-F5344CB8AC3E}">
        <p14:creationId xmlns:p14="http://schemas.microsoft.com/office/powerpoint/2010/main" val="4243581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71A91D-9394-435D-9D34-C4351E233EF5}" type="datetimeFigureOut">
              <a:rPr lang="en-US" smtClean="0"/>
              <a:t>11/10/2014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B68548-34A3-47A2-A8FE-E31AEDAF1179}" type="slidenum">
              <a:rPr lang="en-US" smtClean="0"/>
              <a:t>‹#›</a:t>
            </a:fld>
            <a:endParaRPr lang="en-US"/>
          </a:p>
        </p:txBody>
      </p:sp>
    </p:spTree>
    <p:extLst>
      <p:ext uri="{BB962C8B-B14F-4D97-AF65-F5344CB8AC3E}">
        <p14:creationId xmlns:p14="http://schemas.microsoft.com/office/powerpoint/2010/main" val="24211035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rfc-editor.org/rfc/rfc3979.txt" TargetMode="External"/><Relationship Id="rId2" Type="http://schemas.openxmlformats.org/officeDocument/2006/relationships/hyperlink" Target="http://www.rfc-editor.org/rfc/rfc5378.txt" TargetMode="External"/><Relationship Id="rId1" Type="http://schemas.openxmlformats.org/officeDocument/2006/relationships/slideLayout" Target="../slideLayouts/slideLayout2.xml"/><Relationship Id="rId4" Type="http://schemas.openxmlformats.org/officeDocument/2006/relationships/hyperlink" Target="http://www.rfc-editor.org/rfc/rfc4879.txt"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www.ietf.org/rfc/rfc4879.txt" TargetMode="External"/><Relationship Id="rId2" Type="http://schemas.openxmlformats.org/officeDocument/2006/relationships/hyperlink" Target="http://www.ietf.org/rfc/rfc3979.tx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Deterministic Networking (</a:t>
            </a:r>
            <a:r>
              <a:rPr lang="en-US" dirty="0" err="1" smtClean="0"/>
              <a:t>DetNet</a:t>
            </a:r>
            <a:r>
              <a:rPr lang="en-US" dirty="0" smtClean="0"/>
              <a:t>) </a:t>
            </a:r>
            <a:r>
              <a:rPr lang="en-US" dirty="0" err="1" smtClean="0"/>
              <a:t>BoF</a:t>
            </a:r>
            <a:endParaRPr lang="en-US" dirty="0"/>
          </a:p>
        </p:txBody>
      </p:sp>
      <p:sp>
        <p:nvSpPr>
          <p:cNvPr id="3" name="Subtitle 2"/>
          <p:cNvSpPr>
            <a:spLocks noGrp="1"/>
          </p:cNvSpPr>
          <p:nvPr>
            <p:ph type="subTitle" idx="1"/>
          </p:nvPr>
        </p:nvSpPr>
        <p:spPr/>
        <p:txBody>
          <a:bodyPr/>
          <a:lstStyle/>
          <a:p>
            <a:r>
              <a:rPr lang="en-US" dirty="0" smtClean="0"/>
              <a:t>IETF 91</a:t>
            </a:r>
          </a:p>
          <a:p>
            <a:r>
              <a:rPr lang="en-US" dirty="0" smtClean="0"/>
              <a:t>Monday 1520-1720 Afternoon Session II, Coral 1</a:t>
            </a:r>
            <a:endParaRPr lang="en-US" dirty="0"/>
          </a:p>
        </p:txBody>
      </p:sp>
    </p:spTree>
    <p:extLst>
      <p:ext uri="{BB962C8B-B14F-4D97-AF65-F5344CB8AC3E}">
        <p14:creationId xmlns:p14="http://schemas.microsoft.com/office/powerpoint/2010/main" val="3088297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Well</a:t>
            </a:r>
            <a:endParaRPr lang="en-US" dirty="0"/>
          </a:p>
        </p:txBody>
      </p:sp>
      <p:sp>
        <p:nvSpPr>
          <p:cNvPr id="3" name="Content Placeholder 2"/>
          <p:cNvSpPr>
            <a:spLocks noGrp="1"/>
          </p:cNvSpPr>
          <p:nvPr>
            <p:ph idx="1"/>
          </p:nvPr>
        </p:nvSpPr>
        <p:spPr>
          <a:xfrm>
            <a:off x="457200" y="1600200"/>
            <a:ext cx="8229600" cy="5029200"/>
          </a:xfrm>
        </p:spPr>
        <p:txBody>
          <a:bodyPr>
            <a:normAutofit fontScale="40000" lnSpcReduction="20000"/>
          </a:bodyPr>
          <a:lstStyle/>
          <a:p>
            <a:pPr marL="0" indent="0">
              <a:buNone/>
            </a:pPr>
            <a:r>
              <a:rPr lang="en-US" dirty="0" smtClean="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 </a:t>
            </a:r>
          </a:p>
          <a:p>
            <a:r>
              <a:rPr lang="en-US" dirty="0" smtClean="0"/>
              <a:t>The IETF plenary session</a:t>
            </a:r>
          </a:p>
          <a:p>
            <a:r>
              <a:rPr lang="en-US" dirty="0" smtClean="0"/>
              <a:t>The IESG, or any member thereof on behalf of the IESG</a:t>
            </a:r>
          </a:p>
          <a:p>
            <a:r>
              <a:rPr lang="en-US" dirty="0" smtClean="0"/>
              <a:t>Any IETF mailing list, including the IETF list itself, any working group or design team list, or any other list functioning under IETF auspices</a:t>
            </a:r>
          </a:p>
          <a:p>
            <a:r>
              <a:rPr lang="en-US" dirty="0" smtClean="0"/>
              <a:t>Any IETF working group or portion thereof</a:t>
            </a:r>
          </a:p>
          <a:p>
            <a:r>
              <a:rPr lang="en-US" dirty="0" smtClean="0"/>
              <a:t>Any Birds of a Feather (BOF) session</a:t>
            </a:r>
          </a:p>
          <a:p>
            <a:r>
              <a:rPr lang="en-US" dirty="0" smtClean="0"/>
              <a:t>The IAB or any member thereof on behalf of the IAB</a:t>
            </a:r>
          </a:p>
          <a:p>
            <a:r>
              <a:rPr lang="en-US" dirty="0" smtClean="0"/>
              <a:t>The RFC Editor or the Internet-Drafts function</a:t>
            </a:r>
          </a:p>
          <a:p>
            <a:pPr marL="0" indent="0">
              <a:buNone/>
            </a:pPr>
            <a:endParaRPr lang="en-US" dirty="0" smtClean="0"/>
          </a:p>
          <a:p>
            <a:pPr marL="0" indent="0">
              <a:buNone/>
            </a:pPr>
            <a:r>
              <a:rPr lang="en-US" dirty="0" smtClean="0"/>
              <a:t>All IETF Contributions are subject to the rules of </a:t>
            </a:r>
            <a:r>
              <a:rPr lang="en-US" dirty="0" smtClean="0">
                <a:hlinkClick r:id="rId2"/>
              </a:rPr>
              <a:t>RFC 5378</a:t>
            </a:r>
            <a:r>
              <a:rPr lang="en-US" dirty="0" smtClean="0"/>
              <a:t> and </a:t>
            </a:r>
            <a:r>
              <a:rPr lang="en-US" dirty="0" smtClean="0">
                <a:hlinkClick r:id="rId3"/>
              </a:rPr>
              <a:t>RFC 3979</a:t>
            </a:r>
            <a:r>
              <a:rPr lang="en-US" dirty="0" smtClean="0"/>
              <a:t> (updated by </a:t>
            </a:r>
            <a:r>
              <a:rPr lang="en-US" dirty="0" smtClean="0">
                <a:hlinkClick r:id="rId4"/>
              </a:rPr>
              <a:t>RFC 4879</a:t>
            </a:r>
            <a:r>
              <a:rPr lang="en-US" dirty="0" smtClean="0"/>
              <a:t>). </a:t>
            </a:r>
          </a:p>
          <a:p>
            <a:pPr marL="0" indent="0">
              <a:buNone/>
            </a:pPr>
            <a:endParaRPr lang="en-US" dirty="0" smtClean="0"/>
          </a:p>
          <a:p>
            <a:pPr marL="0" indent="0">
              <a:buNone/>
            </a:pPr>
            <a:r>
              <a:rPr lang="en-US" dirty="0" smtClean="0"/>
              <a:t>Statements made outside of an IETF session, mailing list or other function, that are clearly not intended to be input to an IETF activity, group or function, are not IETF Contributions in the context of this notice.  Please consult </a:t>
            </a:r>
            <a:r>
              <a:rPr lang="en-US" dirty="0" smtClean="0">
                <a:hlinkClick r:id="rId2"/>
              </a:rPr>
              <a:t>RFC 5378</a:t>
            </a:r>
            <a:r>
              <a:rPr lang="en-US" dirty="0" smtClean="0"/>
              <a:t> and </a:t>
            </a:r>
            <a:r>
              <a:rPr lang="en-US" dirty="0" smtClean="0">
                <a:hlinkClick r:id="rId3"/>
              </a:rPr>
              <a:t>RFC 3979</a:t>
            </a:r>
            <a:r>
              <a:rPr lang="en-US" dirty="0" smtClean="0"/>
              <a:t> for details. </a:t>
            </a:r>
          </a:p>
          <a:p>
            <a:pPr marL="0" indent="0">
              <a:buNone/>
            </a:pPr>
            <a:endParaRPr lang="en-US" dirty="0" smtClean="0"/>
          </a:p>
          <a:p>
            <a:pPr marL="0" indent="0">
              <a:buNone/>
            </a:pPr>
            <a:r>
              <a:rPr lang="en-US" dirty="0" smtClean="0"/>
              <a:t>A participant in any IETF activity is deemed to accept all IETF rules of process, as documented in Best Current Practices RFCs and IESG Statements. </a:t>
            </a:r>
          </a:p>
          <a:p>
            <a:pPr marL="0" indent="0">
              <a:buNone/>
            </a:pPr>
            <a:endParaRPr lang="en-US" dirty="0" smtClean="0"/>
          </a:p>
          <a:p>
            <a:pPr marL="0" indent="0">
              <a:buNone/>
            </a:pPr>
            <a:r>
              <a:rPr lang="en-US" dirty="0" smtClean="0"/>
              <a:t>A participant in any IETF activity acknowledges that written, audio and video records of meetings may be made and may be available to the public.</a:t>
            </a:r>
            <a:br>
              <a:rPr lang="en-US" dirty="0" smtClean="0"/>
            </a:br>
            <a:endParaRPr lang="en-US" dirty="0"/>
          </a:p>
        </p:txBody>
      </p:sp>
    </p:spTree>
    <p:extLst>
      <p:ext uri="{BB962C8B-B14F-4D97-AF65-F5344CB8AC3E}">
        <p14:creationId xmlns:p14="http://schemas.microsoft.com/office/powerpoint/2010/main" val="536532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Intellectual Property Rights (IPR) Policy</a:t>
            </a:r>
            <a:endParaRPr lang="en-US" dirty="0"/>
          </a:p>
        </p:txBody>
      </p:sp>
      <p:sp>
        <p:nvSpPr>
          <p:cNvPr id="3" name="Content Placeholder 2"/>
          <p:cNvSpPr>
            <a:spLocks noGrp="1"/>
          </p:cNvSpPr>
          <p:nvPr>
            <p:ph idx="1"/>
          </p:nvPr>
        </p:nvSpPr>
        <p:spPr>
          <a:xfrm>
            <a:off x="457200" y="1600200"/>
            <a:ext cx="8229600" cy="5181600"/>
          </a:xfrm>
        </p:spPr>
        <p:txBody>
          <a:bodyPr>
            <a:normAutofit/>
          </a:bodyPr>
          <a:lstStyle/>
          <a:p>
            <a:pPr marL="0" indent="0">
              <a:buNone/>
            </a:pPr>
            <a:r>
              <a:rPr lang="en-US" sz="1100" dirty="0" smtClean="0"/>
              <a:t>The IETF intellectual property rights rules are defined in RFC 3979, </a:t>
            </a:r>
            <a:r>
              <a:rPr lang="en-US" sz="1100" dirty="0" smtClean="0">
                <a:hlinkClick r:id="rId2"/>
              </a:rPr>
              <a:t>"Intellectual Property Rights in IETF Technology"</a:t>
            </a:r>
            <a:r>
              <a:rPr lang="en-US" sz="1100" dirty="0" smtClean="0"/>
              <a:t> (updated by RFC 4879, </a:t>
            </a:r>
            <a:r>
              <a:rPr lang="en-US" sz="1100" dirty="0" smtClean="0">
                <a:hlinkClick r:id="rId3"/>
              </a:rPr>
              <a:t>"Clarification of the Third Party Disclosure Procedure in RFC 3979"</a:t>
            </a:r>
            <a:r>
              <a:rPr lang="en-US" sz="1100" dirty="0" smtClean="0"/>
              <a:t>). </a:t>
            </a:r>
          </a:p>
          <a:p>
            <a:pPr marL="0" indent="0">
              <a:buNone/>
            </a:pPr>
            <a:endParaRPr lang="en-US" sz="1100" dirty="0" smtClean="0"/>
          </a:p>
          <a:p>
            <a:pPr marL="0" indent="0">
              <a:buNone/>
            </a:pPr>
            <a:r>
              <a:rPr lang="en-US" sz="1100" dirty="0" smtClean="0"/>
              <a:t>The IETF takes no position regarding the validity or scope of any intellectual property rights or other rights that might be claimed to pertain to the implementation or use of the technology described in any IETF documents or the extent to which any license under such rights might or might not be available; nor does it represent that it has made any independent effort to identify any such rights. </a:t>
            </a:r>
          </a:p>
          <a:p>
            <a:pPr marL="0" indent="0">
              <a:buNone/>
            </a:pPr>
            <a:endParaRPr lang="en-US" sz="1100" b="1" dirty="0" smtClean="0"/>
          </a:p>
          <a:p>
            <a:pPr marL="0" indent="0">
              <a:buNone/>
            </a:pPr>
            <a:r>
              <a:rPr lang="en-US" sz="1100" b="1" dirty="0" smtClean="0"/>
              <a:t>IETF Contribution:</a:t>
            </a:r>
            <a:r>
              <a:rPr lang="en-US" sz="1100" dirty="0" smtClean="0"/>
              <a:t> any submission to the IETF intended by the Contributor for publication as all or part of an Internet-Draft or RFC (except for RFC Editor Contributions described below) and any statement made within the context of an IETF activity. Such statements include oral statements in IETF sessions, as well as written and electronic communications made at any time or place, which are addressed to:</a:t>
            </a:r>
          </a:p>
          <a:p>
            <a:r>
              <a:rPr lang="en-US" sz="1100" dirty="0" smtClean="0"/>
              <a:t>the IETF plenary session,</a:t>
            </a:r>
          </a:p>
          <a:p>
            <a:r>
              <a:rPr lang="en-US" sz="1100" dirty="0" smtClean="0"/>
              <a:t>any IETF working group or portion thereof,</a:t>
            </a:r>
          </a:p>
          <a:p>
            <a:r>
              <a:rPr lang="en-US" sz="1100" dirty="0" smtClean="0"/>
              <a:t>the IESG, or any member thereof on behalf or the IESG,</a:t>
            </a:r>
          </a:p>
          <a:p>
            <a:r>
              <a:rPr lang="en-US" sz="1100" dirty="0" smtClean="0"/>
              <a:t>the IAB or any member thereof on behalf of the IAB,</a:t>
            </a:r>
          </a:p>
          <a:p>
            <a:r>
              <a:rPr lang="en-US" sz="1100" dirty="0" smtClean="0"/>
              <a:t>any IETF mailing list, including the IETF list itself, any working group or design team list, or any other list functioning under IETF auspices,</a:t>
            </a:r>
          </a:p>
          <a:p>
            <a:r>
              <a:rPr lang="en-US" sz="1100" dirty="0" smtClean="0"/>
              <a:t>the RFC Editor or the Internet-Drafts function (except for RFC Editor Contributions described below).</a:t>
            </a:r>
          </a:p>
          <a:p>
            <a:pPr marL="0" indent="0">
              <a:buNone/>
            </a:pPr>
            <a:r>
              <a:rPr lang="en-US" sz="1100" dirty="0" smtClean="0"/>
              <a:t>Statements made outside of an IETF session, mailing list or other function, that are clearly not intended to be input to an IETF activity, group or function, are not IETF Contributions in the context of this document.</a:t>
            </a:r>
          </a:p>
          <a:p>
            <a:pPr marL="0" indent="0">
              <a:buNone/>
            </a:pPr>
            <a:endParaRPr lang="en-US" sz="1100" dirty="0" smtClean="0"/>
          </a:p>
          <a:p>
            <a:pPr marL="0" indent="0">
              <a:buNone/>
            </a:pPr>
            <a:r>
              <a:rPr lang="en-US" sz="1100" dirty="0" smtClean="0"/>
              <a:t>A participant in any IETF activity is deemed to accept all IETF rules of process, as documented in Best Current Practices RFCs and IESG Statements.</a:t>
            </a:r>
            <a:br>
              <a:rPr lang="en-US" sz="1100" dirty="0" smtClean="0"/>
            </a:br>
            <a:endParaRPr lang="en-US" sz="1100" dirty="0" smtClean="0"/>
          </a:p>
          <a:p>
            <a:pPr marL="0" indent="0">
              <a:buNone/>
            </a:pPr>
            <a:r>
              <a:rPr lang="en-US" sz="1100" dirty="0" smtClean="0"/>
              <a:t>A participant in any IETF activity acknowledges that written, audio and video records of meetings may be made and may be available to the public.</a:t>
            </a:r>
          </a:p>
          <a:p>
            <a:pPr marL="0" indent="0">
              <a:buNone/>
            </a:pPr>
            <a:endParaRPr lang="en-US" sz="1100" b="1" dirty="0" smtClean="0"/>
          </a:p>
          <a:p>
            <a:pPr marL="0" indent="0">
              <a:buNone/>
            </a:pPr>
            <a:r>
              <a:rPr lang="en-US" sz="1100" b="1" dirty="0" smtClean="0"/>
              <a:t>RFC Editor Contribution:</a:t>
            </a:r>
            <a:r>
              <a:rPr lang="en-US" sz="1100" dirty="0" smtClean="0"/>
              <a:t> An Internet-Draft intended by the Contributor to be submitted to the RFC Editor for publication as an Informational or Experimental RFC but not intended to be part of the IETF Standards Process.</a:t>
            </a:r>
          </a:p>
          <a:p>
            <a:endParaRPr lang="en-US" sz="1100" dirty="0"/>
          </a:p>
        </p:txBody>
      </p:sp>
    </p:spTree>
    <p:extLst>
      <p:ext uri="{BB962C8B-B14F-4D97-AF65-F5344CB8AC3E}">
        <p14:creationId xmlns:p14="http://schemas.microsoft.com/office/powerpoint/2010/main" val="135665933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457200" y="1600200"/>
            <a:ext cx="8229600" cy="5029200"/>
          </a:xfrm>
        </p:spPr>
        <p:txBody>
          <a:bodyPr>
            <a:normAutofit fontScale="70000" lnSpcReduction="20000"/>
          </a:bodyPr>
          <a:lstStyle/>
          <a:p>
            <a:r>
              <a:rPr lang="en-US" dirty="0" smtClean="0"/>
              <a:t>Preliminaries (blue sheets, note well, note takers)</a:t>
            </a:r>
          </a:p>
          <a:p>
            <a:r>
              <a:rPr lang="en-US" dirty="0" smtClean="0"/>
              <a:t>Opening						30 minutes</a:t>
            </a:r>
          </a:p>
          <a:p>
            <a:pPr lvl="1"/>
            <a:r>
              <a:rPr lang="en-US" dirty="0" smtClean="0"/>
              <a:t>Setting the context (chairs, ADs)				   </a:t>
            </a:r>
          </a:p>
          <a:p>
            <a:pPr lvl="1"/>
            <a:r>
              <a:rPr lang="en-US" dirty="0" smtClean="0"/>
              <a:t>Problem statement (Norm Finn)</a:t>
            </a:r>
          </a:p>
          <a:p>
            <a:r>
              <a:rPr lang="en-US" dirty="0" smtClean="0"/>
              <a:t>Scoping the work  (Pascal Thubert)			10 minutes</a:t>
            </a:r>
          </a:p>
          <a:p>
            <a:r>
              <a:rPr lang="en-US" dirty="0" smtClean="0"/>
              <a:t>What has been done before in IETF/IEEE		30 minutes</a:t>
            </a:r>
          </a:p>
          <a:p>
            <a:pPr lvl="1"/>
            <a:r>
              <a:rPr lang="en-US" dirty="0" smtClean="0"/>
              <a:t>IETF </a:t>
            </a:r>
            <a:r>
              <a:rPr lang="en-US" dirty="0" err="1" smtClean="0"/>
              <a:t>IntServ</a:t>
            </a:r>
            <a:r>
              <a:rPr lang="en-US" dirty="0" smtClean="0"/>
              <a:t> experience (chairs)</a:t>
            </a:r>
          </a:p>
          <a:p>
            <a:pPr lvl="1"/>
            <a:r>
              <a:rPr lang="en-US" dirty="0" smtClean="0"/>
              <a:t>IEEE Stream Reservation Protocol (Craig Gunther)	</a:t>
            </a:r>
          </a:p>
          <a:p>
            <a:pPr lvl="1"/>
            <a:r>
              <a:rPr lang="en-US" dirty="0" smtClean="0"/>
              <a:t>IETF PCE (Dan King)</a:t>
            </a:r>
          </a:p>
          <a:p>
            <a:r>
              <a:rPr lang="en-US" dirty="0" smtClean="0"/>
              <a:t>Related work in IETF					20 minutes</a:t>
            </a:r>
          </a:p>
          <a:p>
            <a:pPr lvl="1"/>
            <a:r>
              <a:rPr lang="en-US" dirty="0" smtClean="0"/>
              <a:t>6tisch WG (Pascal Thubert)</a:t>
            </a:r>
          </a:p>
          <a:p>
            <a:pPr lvl="1"/>
            <a:r>
              <a:rPr lang="en-US" dirty="0" smtClean="0"/>
              <a:t>Deterministic </a:t>
            </a:r>
            <a:r>
              <a:rPr lang="en-US" dirty="0" err="1" smtClean="0"/>
              <a:t>Phb</a:t>
            </a:r>
            <a:r>
              <a:rPr lang="en-US" dirty="0" smtClean="0"/>
              <a:t> (Shitanshu Shah)</a:t>
            </a:r>
          </a:p>
          <a:p>
            <a:r>
              <a:rPr lang="en-US" dirty="0" smtClean="0"/>
              <a:t>Potential work in the IETF &amp; discussion</a:t>
            </a:r>
          </a:p>
          <a:p>
            <a:endParaRPr lang="en-US" dirty="0"/>
          </a:p>
          <a:p>
            <a:pPr marL="0" indent="0">
              <a:buNone/>
            </a:pPr>
            <a:r>
              <a:rPr lang="en-US" b="1" dirty="0" smtClean="0"/>
              <a:t>Simple clarifying question are OK during the presentation!</a:t>
            </a:r>
            <a:endParaRPr lang="en-US" dirty="0" smtClean="0"/>
          </a:p>
        </p:txBody>
      </p:sp>
    </p:spTree>
    <p:extLst>
      <p:ext uri="{BB962C8B-B14F-4D97-AF65-F5344CB8AC3E}">
        <p14:creationId xmlns:p14="http://schemas.microsoft.com/office/powerpoint/2010/main" val="13377287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682</TotalTime>
  <Words>576</Words>
  <Application>Microsoft Office PowerPoint</Application>
  <PresentationFormat>On-screen Show (4:3)</PresentationFormat>
  <Paragraphs>54</Paragraphs>
  <Slides>4</Slides>
  <Notes>0</Notes>
  <HiddenSlides>1</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Deterministic Networking (DetNet) BoF</vt:lpstr>
      <vt:lpstr>Note Well</vt:lpstr>
      <vt:lpstr>Intellectual Property Rights (IPR) Policy</vt:lpstr>
      <vt:lpstr>Agenda</vt:lpstr>
    </vt:vector>
  </TitlesOfParts>
  <Company>Broadcom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Deterministic Networking (DetNet) BoF</dc:title>
  <dc:creator>Jouni Korhonen</dc:creator>
  <cp:lastModifiedBy>Jouni Korhonen</cp:lastModifiedBy>
  <cp:revision>11</cp:revision>
  <dcterms:created xsi:type="dcterms:W3CDTF">2014-11-10T13:08:40Z</dcterms:created>
  <dcterms:modified xsi:type="dcterms:W3CDTF">2014-11-11T00:30:57Z</dcterms:modified>
</cp:coreProperties>
</file>