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5" r:id="rId5"/>
    <p:sldId id="263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718" autoAdjust="0"/>
  </p:normalViewPr>
  <p:slideViewPr>
    <p:cSldViewPr snapToGrid="0" snapToObjects="1">
      <p:cViewPr varScale="1">
        <p:scale>
          <a:sx n="106" d="100"/>
          <a:sy n="106" d="100"/>
        </p:scale>
        <p:origin x="-17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6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8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60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6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2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6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6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3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2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4D78F-24A7-9543-A698-1770364F91A1}" type="datetimeFigureOut">
              <a:rPr lang="en-US" smtClean="0"/>
              <a:t>11/11/14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0FCD7-840B-374B-858A-F75EC923BA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323" y="1893368"/>
            <a:ext cx="8772187" cy="1470025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3600" b="1" cap="none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      Application-aware Targeted LDP</a:t>
            </a:r>
            <a:r>
              <a:rPr lang="en-US" sz="3200" b="1" cap="none" dirty="0" smtClean="0">
                <a:latin typeface="Tahoma" pitchFamily="34" charset="0"/>
              </a:rPr>
              <a:t> </a:t>
            </a:r>
            <a:br>
              <a:rPr lang="en-US" sz="3200" b="1" cap="none" dirty="0" smtClean="0">
                <a:latin typeface="Tahoma" pitchFamily="34" charset="0"/>
              </a:rPr>
            </a:br>
            <a:r>
              <a:rPr lang="en-US" sz="3200" b="1" cap="none" dirty="0" smtClean="0">
                <a:latin typeface="Tahoma" pitchFamily="34" charset="0"/>
              </a:rPr>
              <a:t>                 </a:t>
            </a:r>
            <a:r>
              <a:rPr lang="en-US" sz="2200" dirty="0" smtClean="0">
                <a:latin typeface="Calibri Light"/>
              </a:rPr>
              <a:t>draft</a:t>
            </a:r>
            <a:r>
              <a:rPr lang="en-US" sz="2200" dirty="0">
                <a:latin typeface="Calibri Light"/>
              </a:rPr>
              <a:t>-esale-mpls-app-aware-tldp-01</a:t>
            </a:r>
            <a:r>
              <a:rPr kumimoji="0" lang="en-US" sz="32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/>
            </a:r>
            <a:br>
              <a:rPr kumimoji="0" lang="en-US" sz="32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</a:br>
            <a:r>
              <a:rPr kumimoji="0" lang="en-US" sz="32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/>
            </a:r>
            <a:br>
              <a:rPr kumimoji="0" lang="en-US" sz="32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</a:br>
            <a:endParaRPr lang="en-US" sz="32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5489"/>
            <a:ext cx="218748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1000" dirty="0">
                <a:latin typeface="Arial Unicode MS"/>
              </a:rPr>
              <a:t>draft-esale-mpls-app-aware-tldp-01</a:t>
            </a:r>
            <a:endParaRPr kumimoji="0" lang="en-US" sz="1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25467" y="5106640"/>
            <a:ext cx="6400800" cy="9906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IETF-91 (</a:t>
            </a:r>
            <a:r>
              <a:rPr lang="en-US" sz="2000" dirty="0"/>
              <a:t>Honolulu</a:t>
            </a:r>
            <a:r>
              <a:rPr lang="en-US" sz="2000" dirty="0" smtClean="0">
                <a:latin typeface="Arial"/>
                <a:cs typeface="Arial"/>
              </a:rPr>
              <a:t>)</a:t>
            </a:r>
          </a:p>
          <a:p>
            <a:r>
              <a:rPr lang="en-US" sz="2000" dirty="0" smtClean="0">
                <a:latin typeface="Arial"/>
                <a:cs typeface="Arial"/>
              </a:rPr>
              <a:t>speaker: Santosh Esale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057899" y="2958957"/>
            <a:ext cx="6166004" cy="2058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>
                <a:latin typeface="Arial"/>
                <a:cs typeface="Arial"/>
              </a:rPr>
              <a:t>Santosh Esale (</a:t>
            </a:r>
            <a:r>
              <a:rPr lang="en-US" sz="1800" b="1" dirty="0" err="1">
                <a:latin typeface="Arial"/>
                <a:cs typeface="Arial"/>
              </a:rPr>
              <a:t>sesale@juniper.net</a:t>
            </a:r>
            <a:r>
              <a:rPr lang="en-US" sz="1800" b="1" dirty="0">
                <a:latin typeface="Arial"/>
                <a:cs typeface="Arial"/>
              </a:rPr>
              <a:t>)</a:t>
            </a:r>
            <a:br>
              <a:rPr lang="en-US" sz="1800" b="1" dirty="0">
                <a:latin typeface="Arial"/>
                <a:cs typeface="Arial"/>
              </a:rPr>
            </a:br>
            <a:r>
              <a:rPr lang="en-US" sz="1800" b="1" dirty="0" err="1">
                <a:latin typeface="Arial"/>
                <a:cs typeface="Arial"/>
              </a:rPr>
              <a:t>Raveendra</a:t>
            </a:r>
            <a:r>
              <a:rPr lang="en-US" sz="1800" b="1" dirty="0">
                <a:latin typeface="Arial"/>
                <a:cs typeface="Arial"/>
              </a:rPr>
              <a:t> </a:t>
            </a:r>
            <a:r>
              <a:rPr lang="en-US" sz="1800" b="1" dirty="0" err="1">
                <a:latin typeface="Arial"/>
                <a:cs typeface="Arial"/>
              </a:rPr>
              <a:t>Torvi</a:t>
            </a:r>
            <a:r>
              <a:rPr lang="en-US" sz="1800" b="1" dirty="0">
                <a:latin typeface="Arial"/>
                <a:cs typeface="Arial"/>
              </a:rPr>
              <a:t> (</a:t>
            </a:r>
            <a:r>
              <a:rPr lang="en-US" sz="1800" b="1" dirty="0" err="1">
                <a:latin typeface="Arial"/>
                <a:cs typeface="Arial"/>
              </a:rPr>
              <a:t>rtorvi@juniper.net</a:t>
            </a:r>
            <a:r>
              <a:rPr lang="en-US" sz="1800" b="1" dirty="0">
                <a:latin typeface="Arial"/>
                <a:cs typeface="Arial"/>
              </a:rPr>
              <a:t>) </a:t>
            </a:r>
          </a:p>
          <a:p>
            <a:pPr algn="l"/>
            <a:r>
              <a:rPr lang="en-US" sz="1800" b="1" dirty="0">
                <a:latin typeface="Arial"/>
                <a:cs typeface="Arial"/>
              </a:rPr>
              <a:t>Chris Bowers (</a:t>
            </a:r>
            <a:r>
              <a:rPr lang="en-US" sz="1800" b="1" dirty="0" err="1">
                <a:latin typeface="Arial"/>
                <a:cs typeface="Arial"/>
              </a:rPr>
              <a:t>cbowers@juniper.net</a:t>
            </a:r>
            <a:r>
              <a:rPr lang="en-US" sz="1800" b="1" dirty="0" smtClean="0">
                <a:latin typeface="Arial"/>
                <a:cs typeface="Arial"/>
              </a:rPr>
              <a:t>)</a:t>
            </a:r>
            <a:endParaRPr lang="en-US" sz="1800" b="1" dirty="0" smtClean="0">
              <a:latin typeface="Arial"/>
            </a:endParaRPr>
          </a:p>
          <a:p>
            <a:pPr algn="l"/>
            <a:r>
              <a:rPr lang="en-US" sz="1800" b="1" dirty="0" err="1" smtClean="0">
                <a:latin typeface="Arial"/>
              </a:rPr>
              <a:t>Luay</a:t>
            </a:r>
            <a:r>
              <a:rPr lang="en-US" sz="1800" b="1" dirty="0" smtClean="0">
                <a:latin typeface="Arial"/>
              </a:rPr>
              <a:t> </a:t>
            </a:r>
            <a:r>
              <a:rPr lang="en-US" sz="1800" b="1" dirty="0" err="1" smtClean="0">
                <a:latin typeface="Arial"/>
              </a:rPr>
              <a:t>Jalil</a:t>
            </a:r>
            <a:r>
              <a:rPr lang="en-US" sz="1800" b="1" dirty="0" smtClean="0">
                <a:latin typeface="Arial"/>
              </a:rPr>
              <a:t> (</a:t>
            </a:r>
            <a:r>
              <a:rPr lang="en-US" sz="1800" b="1" dirty="0" err="1">
                <a:latin typeface="Arial"/>
              </a:rPr>
              <a:t>luay.jalil@</a:t>
            </a:r>
            <a:r>
              <a:rPr lang="en-US" sz="1800" b="1" dirty="0" err="1" smtClean="0">
                <a:latin typeface="Arial"/>
              </a:rPr>
              <a:t>verizon.com</a:t>
            </a:r>
            <a:r>
              <a:rPr lang="en-US" sz="1800" b="1" dirty="0" smtClean="0">
                <a:latin typeface="Arial"/>
              </a:rPr>
              <a:t>)</a:t>
            </a:r>
            <a:endParaRPr lang="en-US" sz="1800" b="1" dirty="0">
              <a:latin typeface="Arial"/>
              <a:cs typeface="Arial"/>
            </a:endParaRPr>
          </a:p>
          <a:p>
            <a:pPr algn="l"/>
            <a:r>
              <a:rPr lang="en-US" sz="1800" b="1" dirty="0" smtClean="0">
                <a:latin typeface="Arial"/>
              </a:rPr>
              <a:t>Uma </a:t>
            </a:r>
            <a:r>
              <a:rPr lang="en-US" sz="1800" b="1" dirty="0" err="1" smtClean="0">
                <a:latin typeface="Arial"/>
              </a:rPr>
              <a:t>Chunduri</a:t>
            </a:r>
            <a:r>
              <a:rPr lang="en-US" sz="1800" b="1" dirty="0" smtClean="0">
                <a:latin typeface="Arial"/>
              </a:rPr>
              <a:t> (uma.chunduri</a:t>
            </a:r>
            <a:r>
              <a:rPr lang="en-US" sz="1800" b="1" dirty="0">
                <a:latin typeface="Arial"/>
              </a:rPr>
              <a:t>@</a:t>
            </a:r>
            <a:r>
              <a:rPr lang="en-US" sz="1800" b="1" dirty="0" smtClean="0">
                <a:latin typeface="Arial"/>
              </a:rPr>
              <a:t>ericsson.com)</a:t>
            </a:r>
          </a:p>
          <a:p>
            <a:pPr algn="l"/>
            <a:r>
              <a:rPr lang="en-US" sz="1800" b="1" dirty="0" err="1">
                <a:latin typeface="Arial"/>
              </a:rPr>
              <a:t>Zhenbin</a:t>
            </a:r>
            <a:r>
              <a:rPr lang="en-US" sz="1800" b="1" dirty="0">
                <a:latin typeface="Arial"/>
              </a:rPr>
              <a:t> </a:t>
            </a:r>
            <a:r>
              <a:rPr lang="en-US" sz="1800" b="1" dirty="0" smtClean="0">
                <a:latin typeface="Arial"/>
              </a:rPr>
              <a:t>Li (</a:t>
            </a:r>
            <a:r>
              <a:rPr lang="en-US" sz="1800" b="1" dirty="0" err="1">
                <a:latin typeface="Arial"/>
              </a:rPr>
              <a:t>lizhenbin@</a:t>
            </a:r>
            <a:r>
              <a:rPr lang="en-US" sz="1800" b="1" dirty="0" err="1" smtClean="0">
                <a:latin typeface="Arial"/>
              </a:rPr>
              <a:t>huawei.com</a:t>
            </a:r>
            <a:r>
              <a:rPr lang="en-US" sz="1800" b="1" dirty="0" smtClean="0">
                <a:latin typeface="Arial"/>
              </a:rPr>
              <a:t>)</a:t>
            </a:r>
          </a:p>
          <a:p>
            <a:pPr algn="l"/>
            <a:endParaRPr lang="en-US" sz="20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6267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 txBox="1">
            <a:spLocks/>
          </p:cNvSpPr>
          <p:nvPr/>
        </p:nvSpPr>
        <p:spPr>
          <a:xfrm>
            <a:off x="475488" y="316888"/>
            <a:ext cx="8220456" cy="740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526"/>
              </a:spcAft>
              <a:buNone/>
              <a:defRPr lang="en-US" sz="2400" b="1" kern="1200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cap="none" dirty="0" smtClean="0">
                <a:solidFill>
                  <a:schemeClr val="tx2"/>
                </a:solidFill>
                <a:latin typeface="Tahoma" pitchFamily="34" charset="0"/>
              </a:rPr>
              <a:t>What is this draft about</a:t>
            </a:r>
            <a:endParaRPr lang="en-US" sz="3200" cap="none" dirty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quarter" idx="10"/>
          </p:nvPr>
        </p:nvSpPr>
        <p:spPr>
          <a:xfrm>
            <a:off x="366616" y="1294822"/>
            <a:ext cx="8229600" cy="5530036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105489"/>
            <a:ext cx="218748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1000" dirty="0">
                <a:latin typeface="Arial Unicode MS"/>
              </a:rPr>
              <a:t>draft-esale-mpls-app-aware-tldp-01</a:t>
            </a:r>
            <a:endParaRPr kumimoji="0" lang="en-US" sz="1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>
          <a:xfrm>
            <a:off x="346396" y="1323932"/>
            <a:ext cx="8249820" cy="5037826"/>
          </a:xfrm>
        </p:spPr>
        <p:txBody>
          <a:bodyPr/>
          <a:lstStyle/>
          <a:p>
            <a:endParaRPr lang="en-US" sz="2400" dirty="0" smtClean="0"/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Initiating and responding LSR are made aware </a:t>
            </a:r>
          </a:p>
          <a:p>
            <a:r>
              <a:rPr lang="en-US" sz="2400" dirty="0">
                <a:solidFill>
                  <a:schemeClr val="tx1"/>
                </a:solidFill>
                <a:latin typeface="Arial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  of targeted LDP application that needs a </a:t>
            </a:r>
            <a:r>
              <a:rPr lang="en-US" sz="2400" dirty="0" err="1" smtClean="0">
                <a:solidFill>
                  <a:schemeClr val="tx1"/>
                </a:solidFill>
                <a:latin typeface="Arial"/>
              </a:rPr>
              <a:t>tLDP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session</a:t>
            </a:r>
            <a:endParaRPr lang="en-US" sz="2400" dirty="0">
              <a:solidFill>
                <a:schemeClr val="tx1"/>
              </a:solidFill>
              <a:latin typeface="Arial"/>
            </a:endParaRPr>
          </a:p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r>
              <a:rPr lang="en-US" sz="2400" dirty="0">
                <a:solidFill>
                  <a:schemeClr val="tx1"/>
                </a:solidFill>
                <a:latin typeface="Arial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   Benefits:    </a:t>
            </a:r>
          </a:p>
          <a:p>
            <a:pPr marL="914400" indent="-342900">
              <a:buSzPct val="80000"/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Establishment of automatic </a:t>
            </a:r>
            <a:r>
              <a:rPr lang="en-US" sz="2400" dirty="0" err="1" smtClean="0">
                <a:solidFill>
                  <a:schemeClr val="tx1"/>
                </a:solidFill>
                <a:latin typeface="Arial"/>
              </a:rPr>
              <a:t>tLDP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session based on</a:t>
            </a:r>
          </a:p>
          <a:p>
            <a:pPr marL="571500">
              <a:buSzPct val="80000"/>
            </a:pPr>
            <a:r>
              <a:rPr lang="en-US" sz="2400" dirty="0">
                <a:solidFill>
                  <a:schemeClr val="tx1"/>
                </a:solidFill>
                <a:latin typeface="Arial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  negotiated targeted LDP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applications</a:t>
            </a: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914400" indent="-342900">
              <a:buSzPct val="80000"/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Establishment of limited number of </a:t>
            </a:r>
            <a:r>
              <a:rPr lang="en-US" sz="2400" dirty="0" err="1" smtClean="0">
                <a:solidFill>
                  <a:schemeClr val="tx1"/>
                </a:solidFill>
                <a:latin typeface="Arial"/>
              </a:rPr>
              <a:t>tLDP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sessions for certain automatic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applications</a:t>
            </a: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914400" indent="-342900">
              <a:buSzPct val="80000"/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Targeted application is mapped to LDP FEC elements to advertise only necessary FEC label bindings over the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session </a:t>
            </a:r>
            <a:endParaRPr lang="en-US" sz="2400" dirty="0">
              <a:solidFill>
                <a:schemeClr val="tx1"/>
              </a:solidFill>
              <a:latin typeface="Arial"/>
            </a:endParaRPr>
          </a:p>
          <a:p>
            <a:pPr marL="571500">
              <a:buSzPct val="80000"/>
            </a:pP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914400" indent="-342900">
              <a:buSzPct val="80000"/>
              <a:buFont typeface="Wingdings" charset="2"/>
              <a:buChar char="§"/>
            </a:pP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8686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 txBox="1">
            <a:spLocks/>
          </p:cNvSpPr>
          <p:nvPr/>
        </p:nvSpPr>
        <p:spPr>
          <a:xfrm>
            <a:off x="475488" y="316888"/>
            <a:ext cx="8220456" cy="740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526"/>
              </a:spcAft>
              <a:buNone/>
              <a:defRPr lang="en-US" sz="2400" b="1" kern="1200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cap="none" dirty="0" smtClean="0">
                <a:solidFill>
                  <a:schemeClr val="tx2"/>
                </a:solidFill>
                <a:latin typeface="Tahoma" pitchFamily="34" charset="0"/>
              </a:rPr>
              <a:t>Protocol changes</a:t>
            </a:r>
            <a:endParaRPr lang="en-US" sz="3200" cap="none" dirty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quarter" idx="10"/>
          </p:nvPr>
        </p:nvSpPr>
        <p:spPr>
          <a:xfrm>
            <a:off x="366616" y="1294822"/>
            <a:ext cx="8229600" cy="5530036"/>
          </a:xfrm>
        </p:spPr>
        <p:txBody>
          <a:bodyPr/>
          <a:lstStyle/>
          <a:p>
            <a:pPr marL="171450" indent="-171450">
              <a:buFont typeface="Wingdings" charset="2"/>
              <a:buChar char="§"/>
            </a:pPr>
            <a:endParaRPr lang="en-US" dirty="0" smtClean="0"/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Advertise and negotiate targeted </a:t>
            </a:r>
            <a:r>
              <a:rPr lang="en-US" sz="2400" dirty="0">
                <a:solidFill>
                  <a:schemeClr val="tx1"/>
                </a:solidFill>
                <a:latin typeface="Arial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pplications capability (TAC) during </a:t>
            </a:r>
            <a:r>
              <a:rPr lang="en-US" sz="2400" dirty="0" err="1" smtClean="0">
                <a:solidFill>
                  <a:schemeClr val="tx1"/>
                </a:solidFill>
                <a:latin typeface="Arial"/>
              </a:rPr>
              <a:t>tLDP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session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initialization</a:t>
            </a: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The TAC TLVs capability data consists of one or more targeted application element (TAE) each pertaining to unique targeted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application</a:t>
            </a: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On the receipt of a valid TAC TLV, an LSR must generate its own TAC TLV with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TAEs</a:t>
            </a: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endParaRPr lang="en-US" sz="2400" dirty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If there is at least one TAE common between the TAC TLV it has received and its own, the </a:t>
            </a:r>
            <a:r>
              <a:rPr lang="en-US" sz="2400" dirty="0" err="1" smtClean="0">
                <a:solidFill>
                  <a:schemeClr val="tx1"/>
                </a:solidFill>
                <a:latin typeface="Arial"/>
              </a:rPr>
              <a:t>tLDP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session proceed to establishment as per RFC 5036. If not, a LSR sends a ‘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/>
              </a:rPr>
              <a:t>Session Rejected/Targeted Application Capability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Arial"/>
              </a:rPr>
              <a:t>Mis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/>
              </a:rPr>
              <a:t>-Match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’ message to the peer and close the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session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5489"/>
            <a:ext cx="218748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1000" dirty="0">
                <a:latin typeface="Arial Unicode MS"/>
              </a:rPr>
              <a:t>draft-esale-mpls-app-aware-tldp-01</a:t>
            </a:r>
            <a:endParaRPr kumimoji="0" lang="en-US" sz="1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221751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 txBox="1">
            <a:spLocks/>
          </p:cNvSpPr>
          <p:nvPr/>
        </p:nvSpPr>
        <p:spPr>
          <a:xfrm>
            <a:off x="475488" y="316888"/>
            <a:ext cx="8220456" cy="740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526"/>
              </a:spcAft>
              <a:buNone/>
              <a:defRPr lang="en-US" sz="2400" b="1" kern="1200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cap="none" dirty="0" smtClean="0">
                <a:solidFill>
                  <a:schemeClr val="tx2"/>
                </a:solidFill>
                <a:latin typeface="Tahoma" pitchFamily="34" charset="0"/>
              </a:rPr>
              <a:t>New in version 01</a:t>
            </a:r>
            <a:endParaRPr lang="en-US" sz="3200" cap="none" dirty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5489"/>
            <a:ext cx="218748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1000" dirty="0">
                <a:latin typeface="Arial Unicode MS"/>
              </a:rPr>
              <a:t>draft-esale-mpls-app-aware-tldp-01</a:t>
            </a:r>
            <a:endParaRPr kumimoji="0" lang="en-US" sz="1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220570"/>
            <a:ext cx="8229600" cy="4149467"/>
          </a:xfrm>
        </p:spPr>
        <p:txBody>
          <a:bodyPr/>
          <a:lstStyle/>
          <a:p>
            <a:endParaRPr lang="en-US" dirty="0" smtClean="0"/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Additional co-authors</a:t>
            </a:r>
          </a:p>
          <a:p>
            <a:r>
              <a:rPr lang="en-US" sz="2400" dirty="0">
                <a:solidFill>
                  <a:schemeClr val="tx1"/>
                </a:solidFill>
                <a:latin typeface="Arial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  </a:t>
            </a:r>
            <a:endParaRPr lang="en-US" sz="2400" dirty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New use case – </a:t>
            </a:r>
            <a:r>
              <a:rPr lang="en-US" sz="2400" dirty="0" err="1" smtClean="0">
                <a:solidFill>
                  <a:schemeClr val="tx1"/>
                </a:solidFill>
                <a:latin typeface="Arial"/>
              </a:rPr>
              <a:t>mLDP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node protection</a:t>
            </a:r>
          </a:p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Added examples of application capability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negotiations</a:t>
            </a: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Terminology changed : Sender/Receiver LSR </a:t>
            </a:r>
            <a:r>
              <a:rPr lang="en-US" sz="2400" dirty="0" smtClean="0">
                <a:solidFill>
                  <a:schemeClr val="tx1"/>
                </a:solidFill>
                <a:latin typeface="Arial"/>
                <a:sym typeface="Wingdings"/>
              </a:rPr>
              <a:t> Initiating/Responding LSR</a:t>
            </a:r>
          </a:p>
          <a:p>
            <a:pPr marL="342900" indent="-342900">
              <a:buFont typeface="Wingdings" charset="2"/>
              <a:buChar char="§"/>
            </a:pPr>
            <a:endParaRPr lang="en-US" sz="2400" dirty="0" smtClean="0">
              <a:solidFill>
                <a:schemeClr val="tx1"/>
              </a:solidFill>
              <a:latin typeface="Arial"/>
              <a:sym typeface="Wingdings"/>
            </a:endParaRPr>
          </a:p>
          <a:p>
            <a:pPr marL="342900" indent="-342900">
              <a:buFont typeface="Wingdings" charset="2"/>
              <a:buChar char="§"/>
            </a:pPr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7001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475488" y="316888"/>
            <a:ext cx="8220456" cy="740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526"/>
              </a:spcAft>
              <a:buNone/>
              <a:defRPr lang="en-US" sz="2400" b="1" kern="1200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cap="none" dirty="0" smtClean="0">
                <a:solidFill>
                  <a:schemeClr val="tx2"/>
                </a:solidFill>
                <a:latin typeface="Tahoma" pitchFamily="34" charset="0"/>
              </a:rPr>
              <a:t>Use cases</a:t>
            </a:r>
            <a:endParaRPr lang="en-US" sz="3200" cap="none" dirty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>
          <a:xfrm>
            <a:off x="366616" y="1197949"/>
            <a:ext cx="8229600" cy="4396369"/>
          </a:xfrm>
        </p:spPr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  <a:latin typeface="Arial"/>
              </a:rPr>
              <a:t>1. Remote LFA</a:t>
            </a:r>
          </a:p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Arial"/>
              </a:rPr>
              <a:t>2. FEC 129</a:t>
            </a:r>
          </a:p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Arial"/>
              </a:rPr>
              <a:t>3. LDP over RSVP tunneling</a:t>
            </a:r>
          </a:p>
          <a:p>
            <a:endParaRPr lang="en-US" sz="2400" dirty="0">
              <a:solidFill>
                <a:schemeClr val="tx1"/>
              </a:solidFill>
              <a:latin typeface="Arial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Arial"/>
              </a:rPr>
              <a:t>4. </a:t>
            </a:r>
            <a:r>
              <a:rPr lang="en-US" sz="2400" dirty="0" err="1" smtClean="0">
                <a:solidFill>
                  <a:schemeClr val="tx1"/>
                </a:solidFill>
                <a:latin typeface="Arial"/>
              </a:rPr>
              <a:t>mLDP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node protection</a:t>
            </a:r>
          </a:p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105489"/>
            <a:ext cx="218748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1000" dirty="0">
                <a:latin typeface="Arial Unicode MS"/>
              </a:rPr>
              <a:t>draft-esale-mpls-app-aware-tldp-01</a:t>
            </a:r>
            <a:endParaRPr kumimoji="0" lang="en-US" sz="1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16672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475488" y="316888"/>
            <a:ext cx="8220456" cy="740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526"/>
              </a:spcAft>
              <a:buNone/>
              <a:defRPr lang="en-US" sz="2400" b="1" kern="1200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cap="none" dirty="0" smtClean="0">
                <a:solidFill>
                  <a:schemeClr val="tx2"/>
                </a:solidFill>
                <a:latin typeface="Tahoma" pitchFamily="34" charset="0"/>
              </a:rPr>
              <a:t>Next </a:t>
            </a:r>
            <a:r>
              <a:rPr lang="en-US" sz="3200" cap="none" dirty="0" smtClean="0">
                <a:solidFill>
                  <a:schemeClr val="tx2"/>
                </a:solidFill>
                <a:latin typeface="Tahoma" pitchFamily="34" charset="0"/>
              </a:rPr>
              <a:t>steps</a:t>
            </a:r>
            <a:endParaRPr lang="en-US" sz="3200" cap="none" dirty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>
          <a:xfrm>
            <a:off x="366616" y="1088597"/>
            <a:ext cx="8229600" cy="2916946"/>
          </a:xfrm>
        </p:spPr>
        <p:txBody>
          <a:bodyPr/>
          <a:lstStyle/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105489"/>
            <a:ext cx="218748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1000" dirty="0">
                <a:latin typeface="Arial Unicode MS"/>
              </a:rPr>
              <a:t>draft-esale-mpls-app-aware-tldp-01</a:t>
            </a:r>
            <a:endParaRPr kumimoji="0" lang="en-US" sz="1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0"/>
          </p:nvPr>
        </p:nvSpPr>
        <p:spPr>
          <a:xfrm>
            <a:off x="475488" y="1088597"/>
            <a:ext cx="8229600" cy="3619320"/>
          </a:xfrm>
        </p:spPr>
        <p:txBody>
          <a:bodyPr/>
          <a:lstStyle/>
          <a:p>
            <a:endParaRPr lang="en-US" dirty="0" smtClean="0"/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Summary</a:t>
            </a:r>
          </a:p>
          <a:p>
            <a:pPr marL="914400" indent="-182880">
              <a:buSzPct val="100000"/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     01 version addresses all the received comments</a:t>
            </a:r>
            <a:endParaRPr lang="en-US" sz="2400" dirty="0">
              <a:solidFill>
                <a:schemeClr val="tx1"/>
              </a:solidFill>
              <a:latin typeface="Arial"/>
            </a:endParaRPr>
          </a:p>
          <a:p>
            <a:pPr marL="914400" indent="-182880">
              <a:buSzPct val="100000"/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</a:rPr>
              <a:t>      Draft addresses real deployment use-cases</a:t>
            </a:r>
          </a:p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Arial"/>
                <a:sym typeface="Wingdings"/>
              </a:rPr>
              <a:t>The authors would like to request a working group adoption</a:t>
            </a:r>
          </a:p>
          <a:p>
            <a:endParaRPr lang="en-US" sz="2400" dirty="0" smtClean="0">
              <a:solidFill>
                <a:schemeClr val="tx1"/>
              </a:solidFill>
              <a:latin typeface="Arial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4730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3224</TotalTime>
  <Words>364</Words>
  <Application>Microsoft Macintosh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   Application-aware Targeted LDP                   draft-esale-mpls-app-aware-tldp-01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Santosh Esale</dc:creator>
  <cp:lastModifiedBy>Santosh Esale</cp:lastModifiedBy>
  <cp:revision>35</cp:revision>
  <dcterms:created xsi:type="dcterms:W3CDTF">2014-07-21T14:36:42Z</dcterms:created>
  <dcterms:modified xsi:type="dcterms:W3CDTF">2014-11-12T06:00:07Z</dcterms:modified>
</cp:coreProperties>
</file>