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sldIdLst>
    <p:sldId id="257" r:id="rId2"/>
    <p:sldId id="297" r:id="rId3"/>
    <p:sldId id="266" r:id="rId4"/>
    <p:sldId id="268" r:id="rId5"/>
    <p:sldId id="267" r:id="rId6"/>
    <p:sldId id="271" r:id="rId7"/>
    <p:sldId id="276" r:id="rId8"/>
    <p:sldId id="274" r:id="rId9"/>
    <p:sldId id="298" r:id="rId10"/>
    <p:sldId id="299" r:id="rId11"/>
    <p:sldId id="300" r:id="rId12"/>
    <p:sldId id="280" r:id="rId13"/>
    <p:sldId id="278" r:id="rId14"/>
    <p:sldId id="281" r:id="rId15"/>
    <p:sldId id="284" r:id="rId16"/>
    <p:sldId id="289" r:id="rId17"/>
    <p:sldId id="282" r:id="rId18"/>
    <p:sldId id="296" r:id="rId19"/>
    <p:sldId id="283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7F116BC6-E400-40A2-9F05-ED26B6EAAA1C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1EF7A837-D844-4EC1-995F-3451231DC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8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C2FC8-9443-4529-B5E6-40E47635F0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394F-7FA7-9E40-8420-3672CA2D6A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7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C2FC8-9443-4529-B5E6-40E47635F0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C2FC8-9443-4529-B5E6-40E47635F0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057" y="2636843"/>
            <a:ext cx="5616575" cy="58477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zh-CN" altLang="en-US" sz="3200" b="1" dirty="0">
                <a:solidFill>
                  <a:schemeClr val="bg1"/>
                </a:solidFill>
                <a:latin typeface="FrutigerNext LT Medium" pitchFamily="34" charset="0"/>
                <a:ea typeface="黑体" pitchFamily="49" charset="-122"/>
                <a:cs typeface="+mj-cs"/>
              </a:defRPr>
            </a:lvl1pPr>
          </a:lstStyle>
          <a:p>
            <a:pPr lvl="0"/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657054" y="479426"/>
            <a:ext cx="2133600" cy="2154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315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Rectangle 89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85635" y="1286934"/>
            <a:ext cx="8229838" cy="4839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SzPct val="60000"/>
              <a:buFont typeface="Wingdings" pitchFamily="2" charset="2"/>
              <a:buChar char="l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p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~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777777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pitchFamily="34" charset="0"/>
                <a:ea typeface="黑体" pitchFamily="49" charset="-122"/>
              </a:rPr>
              <a:t>单击此处编辑母版文本样式</a:t>
            </a:r>
          </a:p>
          <a:p>
            <a:pPr marL="742950" marR="0" lvl="1" indent="-2857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p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Medium"/>
                <a:ea typeface="华文细黑"/>
              </a:rPr>
              <a:t>第二级</a:t>
            </a:r>
          </a:p>
          <a:p>
            <a:pPr marL="1143000" marR="0" lvl="2" indent="-2286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pitchFamily="34" charset="0"/>
                <a:ea typeface="华文细黑"/>
              </a:rPr>
              <a:t>第三级</a:t>
            </a:r>
          </a:p>
          <a:p>
            <a:pPr marL="1600200" marR="0" lvl="3" indent="-2286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pitchFamily="34" charset="0"/>
                <a:ea typeface="华文细黑"/>
              </a:rPr>
              <a:t>第四级</a:t>
            </a:r>
          </a:p>
          <a:p>
            <a:pPr marL="2057400" marR="0" lvl="4" indent="-2286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~"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pitchFamily="34" charset="0"/>
                <a:ea typeface="华文细黑"/>
              </a:rPr>
              <a:t>第五级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Next LT Regular" pitchFamily="34" charset="0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16427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1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F77C-D229-4615-99B1-09B890C4830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9745-DDB1-4434-A897-45891BE2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xia-sdnrg-nemo-language/" TargetMode="External"/><Relationship Id="rId2" Type="http://schemas.openxmlformats.org/officeDocument/2006/relationships/hyperlink" Target="https://datatracker.ietf.org/doc/draft-xia-sdnrg-service-description-language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36842"/>
            <a:ext cx="9144000" cy="2239958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NeMo</a:t>
            </a:r>
            <a:r>
              <a:rPr lang="en-US" altLang="zh-CN" dirty="0" smtClean="0">
                <a:solidFill>
                  <a:schemeClr val="tx1"/>
                </a:solidFill>
              </a:rPr>
              <a:t> -  Network Modeling  for Applications 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      </a:t>
            </a:r>
            <a:r>
              <a:rPr lang="en-US" altLang="zh-CN" sz="2800" dirty="0" smtClean="0">
                <a:solidFill>
                  <a:schemeClr val="tx1"/>
                </a:solidFill>
              </a:rPr>
              <a:t>---- An  Application API for Intent Driven Networking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NetIDE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19" y="1412340"/>
            <a:ext cx="6522776" cy="47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40654" y="5484560"/>
            <a:ext cx="5555272" cy="625756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NeMo</a:t>
            </a:r>
            <a:r>
              <a:rPr lang="en-US" dirty="0" smtClean="0"/>
              <a:t> can provide the support for the </a:t>
            </a:r>
            <a:r>
              <a:rPr lang="en-US" dirty="0" err="1" smtClean="0"/>
              <a:t>NetIDE</a:t>
            </a:r>
            <a:r>
              <a:rPr lang="en-US" dirty="0" smtClean="0"/>
              <a:t> IRF</a:t>
            </a:r>
          </a:p>
          <a:p>
            <a:r>
              <a:rPr lang="en-US" dirty="0" err="1" smtClean="0"/>
              <a:t>NetIDE</a:t>
            </a:r>
            <a:r>
              <a:rPr lang="en-US" dirty="0" smtClean="0"/>
              <a:t> can act as the </a:t>
            </a:r>
            <a:r>
              <a:rPr lang="en-US" dirty="0" err="1" smtClean="0"/>
              <a:t>NeMo</a:t>
            </a:r>
            <a:r>
              <a:rPr lang="en-US" dirty="0" smtClean="0"/>
              <a:t> Virtual Network Engine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</a:t>
            </a:r>
            <a:r>
              <a:rPr lang="en-GB" dirty="0" err="1" smtClean="0"/>
              <a:t>NeMo</a:t>
            </a:r>
            <a:r>
              <a:rPr lang="en-GB" dirty="0" smtClean="0"/>
              <a:t> and </a:t>
            </a:r>
            <a:r>
              <a:rPr lang="en-GB" dirty="0" err="1" smtClean="0"/>
              <a:t>NetIDE</a:t>
            </a:r>
            <a:endParaRPr lang="en-GB" dirty="0"/>
          </a:p>
        </p:txBody>
      </p:sp>
      <p:pic>
        <p:nvPicPr>
          <p:cNvPr id="2" name="Imagen 1" descr="ne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26" y="1539280"/>
            <a:ext cx="3486162" cy="314416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3" y="1809695"/>
            <a:ext cx="4712359" cy="3441040"/>
          </a:xfrm>
          <a:prstGeom prst="rect">
            <a:avLst/>
          </a:prstGeom>
          <a:noFill/>
        </p:spPr>
      </p:pic>
      <p:sp>
        <p:nvSpPr>
          <p:cNvPr id="8" name="Rectángulo 7"/>
          <p:cNvSpPr/>
          <p:nvPr/>
        </p:nvSpPr>
        <p:spPr>
          <a:xfrm>
            <a:off x="1658136" y="1539280"/>
            <a:ext cx="7423952" cy="1350230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/>
          <p:cNvSpPr/>
          <p:nvPr/>
        </p:nvSpPr>
        <p:spPr>
          <a:xfrm>
            <a:off x="128852" y="2963129"/>
            <a:ext cx="8953235" cy="2361225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5873134" y="5478191"/>
            <a:ext cx="3193719" cy="625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overlap, clear synergies</a:t>
            </a:r>
          </a:p>
          <a:p>
            <a:r>
              <a:rPr lang="en-US" dirty="0" smtClean="0"/>
              <a:t>Align IPR policies</a:t>
            </a:r>
          </a:p>
        </p:txBody>
      </p:sp>
    </p:spTree>
    <p:extLst>
      <p:ext uri="{BB962C8B-B14F-4D97-AF65-F5344CB8AC3E}">
        <p14:creationId xmlns:p14="http://schemas.microsoft.com/office/powerpoint/2010/main" val="38365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457199" y="657938"/>
            <a:ext cx="8529638" cy="62000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8EB4E3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113195" tIns="56597" rIns="113195" bIns="56597"/>
          <a:lstStyle/>
          <a:p>
            <a:pPr defTabSz="1131939">
              <a:buNone/>
            </a:pPr>
            <a:endParaRPr lang="zh-CN" altLang="en-US">
              <a:solidFill>
                <a:srgbClr val="000000"/>
              </a:solidFill>
              <a:latin typeface="+mn-lt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68543"/>
              </p:ext>
            </p:extLst>
          </p:nvPr>
        </p:nvGraphicFramePr>
        <p:xfrm>
          <a:off x="589905" y="977444"/>
          <a:ext cx="8273752" cy="161335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77742"/>
                <a:gridCol w="991939"/>
                <a:gridCol w="6204071"/>
              </a:tblGrid>
              <a:tr h="53796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Entity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Model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3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微软雅黑" pitchFamily="34" charset="-122"/>
                          <a:cs typeface="Arial" pitchFamily="34" charset="0"/>
                        </a:rPr>
                        <a:t>node</a:t>
                      </a:r>
                      <a:endParaRPr lang="zh-CN" altLang="en-US" sz="1400" b="1" kern="1200" dirty="0" smtClean="0">
                        <a:solidFill>
                          <a:schemeClr val="tx1"/>
                        </a:solidFill>
                        <a:latin typeface="+mj-lt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63925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Arial" pitchFamily="34" charset="0"/>
                        </a:rPr>
                        <a:t>Node/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Arial" pitchFamily="34" charset="0"/>
                        </a:rPr>
                        <a:t>UnNode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Arial" pitchFamily="34" charset="0"/>
                        </a:rPr>
                        <a:t>  entity_id  Type {FN|PN|LN} Owner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Arial" pitchFamily="34" charset="0"/>
                        </a:rPr>
                        <a:t>node_id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Arial" pitchFamily="34" charset="0"/>
                        </a:rPr>
                        <a:t>  Properties key1 ,value1</a:t>
                      </a: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</a:tr>
              <a:tr h="5148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link</a:t>
                      </a:r>
                      <a:endParaRPr lang="zh-CN" altLang="en-US" sz="1400" b="1" kern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Link/</a:t>
                      </a: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UnLink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entity_id Endnodes (node1_id,node2_id)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 </a:t>
                      </a:r>
                      <a:r>
                        <a:rPr lang="en-US" altLang="zh-CN" sz="14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key,value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Properties  key1 ,value1 ….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69804"/>
                      </a:schemeClr>
                    </a:solidFill>
                  </a:tcPr>
                </a:tc>
              </a:tr>
              <a:tr h="56058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flow</a:t>
                      </a:r>
                      <a:endParaRPr lang="zh-CN" altLang="en-US" sz="1400" b="1" kern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Flow/</a:t>
                      </a: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UnFlow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entity_id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Match/</a:t>
                      </a: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UnMatch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key1, value1|Range(value, value) |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Mask(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value, value) 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Properties  key1 ,value1</a:t>
                      </a:r>
                      <a:endParaRPr lang="en-US" altLang="zh-CN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56234" y="696039"/>
            <a:ext cx="138871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altLang="zh-CN" sz="1600" b="1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Resource Access</a:t>
            </a:r>
            <a:endParaRPr lang="zh-CN" altLang="en-US" sz="1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68793"/>
              </p:ext>
            </p:extLst>
          </p:nvPr>
        </p:nvGraphicFramePr>
        <p:xfrm>
          <a:off x="565448" y="2895600"/>
          <a:ext cx="8197552" cy="178188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21702"/>
                <a:gridCol w="1108020"/>
                <a:gridCol w="5867830"/>
              </a:tblGrid>
              <a:tr h="35248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Capability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Model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Query</a:t>
                      </a:r>
                      <a:endParaRPr lang="zh-CN" altLang="en-US" sz="14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Query   key  Value {value}  From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entity_id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</a:tr>
              <a:tr h="9310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Policy</a:t>
                      </a:r>
                      <a:endParaRPr lang="zh-CN" altLang="en-US" sz="14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Policy/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UnPolicy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policy_id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Appliesto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entity_id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  Condition {expression}   Action { “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forwardto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” | “drop” | “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gothrough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” | “bypass” | “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guaranteeSLA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”  |  “Set” |“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Packetout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“| Node |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UnNode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 | Link | Unlink}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Commit  /  Withdraw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9804"/>
                      </a:schemeClr>
                    </a:solidFill>
                  </a:tcPr>
                </a:tc>
              </a:tr>
              <a:tr h="49832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Notifica-tion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Notification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entity_id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 On  key  Every  period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RegisterListener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</a:rPr>
                        <a:t>callbackfunc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8099" marB="38099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56234" y="2649379"/>
            <a:ext cx="213680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altLang="zh-CN" sz="1600" b="0" dirty="0" smtClean="0">
                <a:solidFill>
                  <a:schemeClr val="bg1"/>
                </a:solidFill>
                <a:latin typeface="+mn-lt"/>
              </a:rPr>
              <a:t>Policy and Event Handling</a:t>
            </a:r>
            <a:endParaRPr lang="zh-CN" altLang="en-US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4004" y="4706779"/>
            <a:ext cx="49685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None/>
            </a:pPr>
            <a:r>
              <a:rPr lang="en-US" altLang="zh-CN" sz="1600" b="0" dirty="0" smtClean="0">
                <a:solidFill>
                  <a:schemeClr val="bg1"/>
                </a:solidFill>
                <a:latin typeface="+mn-lt"/>
              </a:rPr>
              <a:t>Model Definition and Transactions Control</a:t>
            </a:r>
            <a:endParaRPr lang="zh-CN" altLang="en-US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1082" y="-457200"/>
            <a:ext cx="399147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altLang="zh-CN" sz="2000" b="1" kern="0" dirty="0" smtClean="0">
                <a:latin typeface="+mn-lt"/>
                <a:ea typeface="微软雅黑" pitchFamily="34" charset="-122"/>
                <a:cs typeface="+mj-cs"/>
              </a:rPr>
              <a:t>NEMO Language  - 3 Primitive Groups</a:t>
            </a:r>
            <a:endParaRPr lang="zh-CN" altLang="en-US" sz="1200" b="1" dirty="0">
              <a:latin typeface="+mn-lt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0" y="30907"/>
            <a:ext cx="9144000" cy="759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000" tIns="60474" rIns="90000" bIns="6047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lang="zh-CN" altLang="en-US" sz="4000" b="0" dirty="0">
                <a:gradFill>
                  <a:gsLst>
                    <a:gs pos="49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itchFamily="49" charset="-122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319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86392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2958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72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 algn="ctr">
              <a:buNone/>
            </a:pPr>
            <a:r>
              <a:rPr lang="en-US" altLang="zh-CN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NEMO 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Language: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Concise and Flexible</a:t>
            </a:r>
            <a:endParaRPr lang="en-US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34893"/>
              </p:ext>
            </p:extLst>
          </p:nvPr>
        </p:nvGraphicFramePr>
        <p:xfrm>
          <a:off x="617875" y="4946879"/>
          <a:ext cx="8208285" cy="175872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23285"/>
                <a:gridCol w="6685000"/>
              </a:tblGrid>
              <a:tr h="364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 &lt;conn-id&gt;</a:t>
                      </a:r>
                      <a:r>
                        <a:rPr lang="en-US" altLang="zh-C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Address &lt;</a:t>
                      </a:r>
                      <a:r>
                        <a:rPr lang="en-US" altLang="zh-CN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US" altLang="zh-C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-prefix&gt; Port &lt;integer&gt;</a:t>
                      </a:r>
                    </a:p>
                    <a:p>
                      <a:r>
                        <a:rPr lang="en-US" altLang="zh-C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Disconnect &lt;</a:t>
                      </a:r>
                      <a:r>
                        <a:rPr lang="en-US" altLang="zh-CN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conn_id</a:t>
                      </a:r>
                      <a:r>
                        <a:rPr lang="en-US" altLang="zh-C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</a:p>
                    <a:p>
                      <a:r>
                        <a:rPr lang="en-US" altLang="zh-C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Transaction …. Commit 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</a:tr>
              <a:tr h="364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Node</a:t>
                      </a:r>
                      <a:r>
                        <a:rPr lang="en-US" altLang="zh-C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NodeModel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node_type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Property {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data_type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: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property_name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}</a:t>
                      </a: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</a:tr>
              <a:tr h="297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 definition</a:t>
                      </a: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LinkModel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Link_type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Property {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data_type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: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property_name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}</a:t>
                      </a: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69804"/>
                      </a:schemeClr>
                    </a:solidFill>
                  </a:tcPr>
                </a:tc>
              </a:tr>
              <a:tr h="347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 definition</a:t>
                      </a: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ActionModel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Action_Name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parameter {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data_type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: &lt;</a:t>
                      </a:r>
                      <a:r>
                        <a:rPr lang="en-US" altLang="zh-CN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property_name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}</a:t>
                      </a:r>
                    </a:p>
                  </a:txBody>
                  <a:tcPr marL="72567" marR="72567" marT="48386" marB="4838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NeMo</a:t>
            </a:r>
            <a:r>
              <a:rPr lang="en-US" dirty="0" smtClean="0"/>
              <a:t> Language Engine</a:t>
            </a:r>
            <a:endParaRPr lang="en-US" dirty="0"/>
          </a:p>
        </p:txBody>
      </p:sp>
      <p:pic>
        <p:nvPicPr>
          <p:cNvPr id="4" name="图片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379" y="1287463"/>
            <a:ext cx="672041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0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1393367"/>
            <a:ext cx="8229600" cy="4626891"/>
          </a:xfrm>
        </p:spPr>
      </p:pic>
      <p:sp>
        <p:nvSpPr>
          <p:cNvPr id="7" name="TextBox 6"/>
          <p:cNvSpPr txBox="1"/>
          <p:nvPr/>
        </p:nvSpPr>
        <p:spPr>
          <a:xfrm>
            <a:off x="65532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Mininet</a:t>
            </a:r>
            <a:r>
              <a:rPr lang="en-US" dirty="0" smtClean="0">
                <a:solidFill>
                  <a:schemeClr val="bg1"/>
                </a:solidFill>
              </a:rPr>
              <a:t> on </a:t>
            </a:r>
            <a:r>
              <a:rPr lang="en-US" dirty="0" err="1" smtClean="0">
                <a:solidFill>
                  <a:schemeClr val="bg1"/>
                </a:solidFill>
              </a:rPr>
              <a:t>Vbox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048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Three controllers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13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Virtual sites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 and Documents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/>
              <a:t>Demos – After </a:t>
            </a:r>
            <a:r>
              <a:rPr lang="en-US" sz="3600" b="1" dirty="0" smtClean="0"/>
              <a:t>SDNRG  and NFVRG</a:t>
            </a:r>
          </a:p>
          <a:p>
            <a:pPr marL="0" indent="0">
              <a:buNone/>
            </a:pP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r>
              <a:rPr lang="en-US" sz="2800" b="1" dirty="0" smtClean="0">
                <a:hlinkClick r:id="rId2"/>
              </a:rPr>
              <a:t>I</a:t>
            </a:r>
            <a:r>
              <a:rPr lang="en-US" sz="2800" b="1" dirty="0" smtClean="0"/>
              <a:t>ETF Drafts: </a:t>
            </a:r>
            <a:endParaRPr lang="en-US" sz="2800" b="1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draft-xia-sdnrg-service-description-language-01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draft-xia-sdnrg-nemo-language-01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All Project documentation</a:t>
            </a:r>
          </a:p>
          <a:p>
            <a:r>
              <a:rPr lang="en-US" sz="2800" dirty="0" smtClean="0"/>
              <a:t>Technical Reference </a:t>
            </a:r>
          </a:p>
          <a:p>
            <a:r>
              <a:rPr lang="en-US" sz="2800" dirty="0" smtClean="0"/>
              <a:t>5 page summary</a:t>
            </a:r>
          </a:p>
          <a:p>
            <a:r>
              <a:rPr lang="en-US" sz="2800" dirty="0" smtClean="0"/>
              <a:t>Status of Code </a:t>
            </a:r>
          </a:p>
          <a:p>
            <a:r>
              <a:rPr lang="en-US" sz="2800" dirty="0" smtClean="0"/>
              <a:t>Presentations </a:t>
            </a:r>
          </a:p>
        </p:txBody>
      </p:sp>
    </p:spTree>
    <p:extLst>
      <p:ext uri="{BB962C8B-B14F-4D97-AF65-F5344CB8AC3E}">
        <p14:creationId xmlns:p14="http://schemas.microsoft.com/office/powerpoint/2010/main" val="12480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 &amp; A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9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TextBox 1"/>
          <p:cNvSpPr txBox="1"/>
          <p:nvPr/>
        </p:nvSpPr>
        <p:spPr>
          <a:xfrm>
            <a:off x="1524000" y="304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Apps V-Net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5052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Overlay to </a:t>
            </a:r>
            <a:r>
              <a:rPr lang="en-US" sz="2800" dirty="0" err="1" smtClean="0">
                <a:solidFill>
                  <a:schemeClr val="bg1"/>
                </a:solidFill>
              </a:rPr>
              <a:t>Mininet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环形箭头 2"/>
          <p:cNvSpPr/>
          <p:nvPr/>
        </p:nvSpPr>
        <p:spPr bwMode="auto">
          <a:xfrm rot="11700000" flipH="1">
            <a:off x="2990864" y="1350259"/>
            <a:ext cx="3539016" cy="4767921"/>
          </a:xfrm>
          <a:prstGeom prst="circularArrow">
            <a:avLst>
              <a:gd name="adj1" fmla="val 12541"/>
              <a:gd name="adj2" fmla="val 716792"/>
              <a:gd name="adj3" fmla="val 20368030"/>
              <a:gd name="adj4" fmla="val 7485561"/>
              <a:gd name="adj5" fmla="val 12500"/>
            </a:avLst>
          </a:prstGeom>
          <a:gradFill flip="none" rotWithShape="1">
            <a:gsLst>
              <a:gs pos="0">
                <a:srgbClr val="4F81BD">
                  <a:lumMod val="40000"/>
                  <a:lumOff val="60000"/>
                  <a:alpha val="90000"/>
                </a:srgbClr>
              </a:gs>
              <a:gs pos="10000">
                <a:srgbClr val="226F9E"/>
              </a:gs>
              <a:gs pos="62000">
                <a:srgbClr val="3E6CA4">
                  <a:alpha val="6000"/>
                </a:srgbClr>
              </a:gs>
              <a:gs pos="35000">
                <a:srgbClr val="4F81BD">
                  <a:lumMod val="75000"/>
                  <a:alpha val="37000"/>
                </a:srgbClr>
              </a:gs>
              <a:gs pos="98000">
                <a:srgbClr val="4F81BD">
                  <a:lumMod val="50000"/>
                  <a:alpha val="4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8EB4E3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113195" tIns="56597" rIns="113195" bIns="56597"/>
          <a:lstStyle/>
          <a:p>
            <a:pPr defTabSz="1131939">
              <a:buNone/>
            </a:pPr>
            <a:endParaRPr lang="zh-CN" altLang="en-US">
              <a:solidFill>
                <a:srgbClr val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34" name="Arc 276"/>
          <p:cNvSpPr>
            <a:spLocks/>
          </p:cNvSpPr>
          <p:nvPr/>
        </p:nvSpPr>
        <p:spPr bwMode="auto">
          <a:xfrm rot="16200000">
            <a:off x="2915075" y="2367640"/>
            <a:ext cx="6957947" cy="274279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1600"/>
              <a:gd name="T2" fmla="*/ 43200 w 43200"/>
              <a:gd name="T3" fmla="*/ 2154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05" y="0"/>
                  <a:pt x="43166" y="9634"/>
                  <a:pt x="43199" y="2154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05" y="0"/>
                  <a:pt x="43166" y="9634"/>
                  <a:pt x="43199" y="21540"/>
                </a:cubicBezTo>
                <a:lnTo>
                  <a:pt x="21600" y="21600"/>
                </a:lnTo>
                <a:close/>
              </a:path>
            </a:pathLst>
          </a:custGeom>
          <a:gradFill flip="none" rotWithShape="1">
            <a:gsLst>
              <a:gs pos="0">
                <a:srgbClr val="226F9E">
                  <a:alpha val="30000"/>
                </a:srgbClr>
              </a:gs>
              <a:gs pos="47000">
                <a:srgbClr val="3E6CA4">
                  <a:alpha val="0"/>
                </a:srgbClr>
              </a:gs>
              <a:gs pos="27000">
                <a:srgbClr val="4F81BD">
                  <a:lumMod val="75000"/>
                  <a:alpha val="3000"/>
                </a:srgbClr>
              </a:gs>
              <a:gs pos="91000">
                <a:srgbClr val="4F81BD">
                  <a:lumMod val="50000"/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/>
          <a:lstStyle/>
          <a:p>
            <a:endParaRPr lang="zh-CN" altLang="en-US" b="0">
              <a:latin typeface="+mn-lt"/>
            </a:endParaRPr>
          </a:p>
        </p:txBody>
      </p:sp>
      <p:sp>
        <p:nvSpPr>
          <p:cNvPr id="141" name="Freeform 6"/>
          <p:cNvSpPr>
            <a:spLocks/>
          </p:cNvSpPr>
          <p:nvPr/>
        </p:nvSpPr>
        <p:spPr bwMode="auto">
          <a:xfrm>
            <a:off x="5662340" y="3290242"/>
            <a:ext cx="884148" cy="669026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054 w 10000"/>
              <a:gd name="connsiteY7" fmla="*/ 5692 h 10000"/>
              <a:gd name="connsiteX8" fmla="*/ 9841 w 10000"/>
              <a:gd name="connsiteY8" fmla="*/ 8096 h 10000"/>
              <a:gd name="connsiteX9" fmla="*/ 8448 w 10000"/>
              <a:gd name="connsiteY9" fmla="*/ 9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gradFill flip="none" rotWithShape="1">
            <a:gsLst>
              <a:gs pos="0">
                <a:srgbClr val="4F81BD">
                  <a:lumMod val="40000"/>
                  <a:lumOff val="60000"/>
                </a:srgbClr>
              </a:gs>
              <a:gs pos="10000">
                <a:srgbClr val="226F9E"/>
              </a:gs>
              <a:gs pos="62000">
                <a:srgbClr val="3E6CA4">
                  <a:alpha val="6000"/>
                </a:srgbClr>
              </a:gs>
              <a:gs pos="35000">
                <a:srgbClr val="4F81BD">
                  <a:lumMod val="75000"/>
                  <a:alpha val="67000"/>
                </a:srgbClr>
              </a:gs>
              <a:gs pos="98000">
                <a:srgbClr val="4F81BD">
                  <a:lumMod val="50000"/>
                  <a:alpha val="4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8EB4E3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extLst/>
        </p:spPr>
        <p:txBody>
          <a:bodyPr vert="horz" wrap="square" lIns="86388" tIns="43194" rIns="86388" bIns="43194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zh-CN" altLang="en-US" dirty="0">
              <a:latin typeface="+mn-lt"/>
              <a:cs typeface="Calibri" pitchFamily="34" charset="0"/>
            </a:endParaRPr>
          </a:p>
        </p:txBody>
      </p:sp>
      <p:sp>
        <p:nvSpPr>
          <p:cNvPr id="42" name="标题 1"/>
          <p:cNvSpPr txBox="1">
            <a:spLocks/>
          </p:cNvSpPr>
          <p:nvPr/>
        </p:nvSpPr>
        <p:spPr>
          <a:xfrm>
            <a:off x="373389" y="336813"/>
            <a:ext cx="7841173" cy="759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000" tIns="60474" rIns="90000" bIns="6047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lang="zh-CN" altLang="en-US" sz="4000" b="0" dirty="0">
                <a:gradFill>
                  <a:gsLst>
                    <a:gs pos="49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itchFamily="49" charset="-122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319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86392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2958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72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buNone/>
            </a:pPr>
            <a:r>
              <a:rPr lang="en-US" altLang="zh-CN" sz="3600" b="1" dirty="0">
                <a:solidFill>
                  <a:schemeClr val="tx1"/>
                </a:solidFill>
                <a:effectLst/>
              </a:rPr>
              <a:t>Example of Service Programming by NEMO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 flipH="1">
            <a:off x="3662369" y="2244998"/>
            <a:ext cx="396359" cy="658613"/>
          </a:xfrm>
          <a:custGeom>
            <a:avLst/>
            <a:gdLst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499440"/>
              <a:gd name="connsiteY0" fmla="*/ 0 h 622328"/>
              <a:gd name="connsiteX1" fmla="*/ 499440 w 499440"/>
              <a:gd name="connsiteY1" fmla="*/ 622328 h 622328"/>
              <a:gd name="connsiteX0" fmla="*/ 0 w 499440"/>
              <a:gd name="connsiteY0" fmla="*/ 0 h 622328"/>
              <a:gd name="connsiteX1" fmla="*/ 499440 w 499440"/>
              <a:gd name="connsiteY1" fmla="*/ 622328 h 62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440" h="622328">
                <a:moveTo>
                  <a:pt x="0" y="0"/>
                </a:moveTo>
                <a:cubicBezTo>
                  <a:pt x="311391" y="195984"/>
                  <a:pt x="400922" y="390172"/>
                  <a:pt x="499440" y="622328"/>
                </a:cubicBezTo>
              </a:path>
            </a:pathLst>
          </a:custGeom>
          <a:noFill/>
          <a:ln w="28575" cap="rnd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10000" y="4686342"/>
            <a:ext cx="1363872" cy="1562058"/>
            <a:chOff x="3983040" y="4348724"/>
            <a:chExt cx="1718573" cy="1476000"/>
          </a:xfrm>
        </p:grpSpPr>
        <p:sp>
          <p:nvSpPr>
            <p:cNvPr id="44" name="Oval 7"/>
            <p:cNvSpPr>
              <a:spLocks noChangeArrowheads="1"/>
            </p:cNvSpPr>
            <p:nvPr/>
          </p:nvSpPr>
          <p:spPr bwMode="gray">
            <a:xfrm>
              <a:off x="4225613" y="4348724"/>
              <a:ext cx="1476000" cy="1476000"/>
            </a:xfrm>
            <a:prstGeom prst="ellipse">
              <a:avLst/>
            </a:prstGeom>
            <a:solidFill>
              <a:srgbClr val="00133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gray">
            <a:xfrm>
              <a:off x="3983040" y="4400373"/>
              <a:ext cx="1646626" cy="1332000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10000">
                  <a:srgbClr val="226F9E"/>
                </a:gs>
                <a:gs pos="62000">
                  <a:srgbClr val="3E6CA4">
                    <a:alpha val="6000"/>
                  </a:srgbClr>
                </a:gs>
                <a:gs pos="35000">
                  <a:srgbClr val="4F81BD">
                    <a:lumMod val="75000"/>
                    <a:alpha val="37000"/>
                  </a:srgbClr>
                </a:gs>
                <a:gs pos="98000">
                  <a:srgbClr val="4F81BD">
                    <a:lumMod val="50000"/>
                    <a:alpha val="4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rgbClr val="8EB4E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spPr>
          <p:txBody>
            <a:bodyPr lIns="0" tIns="0" rIns="0" bIns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altLang="zh-CN" b="0" kern="0" spc="-150" dirty="0">
                  <a:gradFill>
                    <a:gsLst>
                      <a:gs pos="49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 Network Hypervisor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94212" y="1305227"/>
            <a:ext cx="1171364" cy="1562058"/>
            <a:chOff x="4243139" y="1233319"/>
            <a:chExt cx="1476000" cy="1476000"/>
          </a:xfrm>
        </p:grpSpPr>
        <p:sp>
          <p:nvSpPr>
            <p:cNvPr id="74" name="Text Box 46"/>
            <p:cNvSpPr txBox="1">
              <a:spLocks noChangeArrowheads="1"/>
            </p:cNvSpPr>
            <p:nvPr/>
          </p:nvSpPr>
          <p:spPr bwMode="auto">
            <a:xfrm>
              <a:off x="4294522" y="1664349"/>
              <a:ext cx="1389384" cy="532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</a:rPr>
                <a:t>Text </a:t>
              </a:r>
            </a:p>
            <a:p>
              <a:pPr marL="0" marR="0" lvl="0" indent="0" algn="ctr" defTabSz="91440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</a:rPr>
                <a:t>in here</a:t>
              </a:r>
            </a:p>
          </p:txBody>
        </p:sp>
        <p:sp>
          <p:nvSpPr>
            <p:cNvPr id="77" name="Oval 52"/>
            <p:cNvSpPr>
              <a:spLocks noChangeArrowheads="1"/>
            </p:cNvSpPr>
            <p:nvPr/>
          </p:nvSpPr>
          <p:spPr bwMode="gray">
            <a:xfrm>
              <a:off x="4243139" y="1233319"/>
              <a:ext cx="1476000" cy="1476000"/>
            </a:xfrm>
            <a:prstGeom prst="ellipse">
              <a:avLst/>
            </a:prstGeom>
            <a:solidFill>
              <a:srgbClr val="00133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2" name="Oval 54"/>
            <p:cNvSpPr>
              <a:spLocks noChangeArrowheads="1"/>
            </p:cNvSpPr>
            <p:nvPr/>
          </p:nvSpPr>
          <p:spPr bwMode="gray">
            <a:xfrm>
              <a:off x="4312863" y="1285287"/>
              <a:ext cx="1332000" cy="1332000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  <a:alpha val="90000"/>
                  </a:srgbClr>
                </a:gs>
                <a:gs pos="10000">
                  <a:srgbClr val="226F9E"/>
                </a:gs>
                <a:gs pos="62000">
                  <a:srgbClr val="3E6CA4">
                    <a:alpha val="6000"/>
                  </a:srgbClr>
                </a:gs>
                <a:gs pos="35000">
                  <a:srgbClr val="4F81BD">
                    <a:lumMod val="75000"/>
                    <a:alpha val="37000"/>
                  </a:srgbClr>
                </a:gs>
                <a:gs pos="98000">
                  <a:srgbClr val="4F81BD">
                    <a:lumMod val="50000"/>
                    <a:alpha val="4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rgbClr val="8EB4E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spPr>
          <p:txBody>
            <a:bodyPr lIns="0" tIns="0" rIns="0" bIns="0" anchor="ctr" anchorCtr="0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0" kern="0" dirty="0">
                  <a:gradFill>
                    <a:gsLst>
                      <a:gs pos="49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 APP</a:t>
              </a: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2985085" y="2956396"/>
            <a:ext cx="1171364" cy="1562058"/>
            <a:chOff x="2964100" y="2829459"/>
            <a:chExt cx="1476000" cy="1476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2964100" y="2829459"/>
              <a:ext cx="1476000" cy="1476000"/>
              <a:chOff x="2845562" y="2660777"/>
              <a:chExt cx="1476000" cy="1476000"/>
            </a:xfrm>
          </p:grpSpPr>
          <p:sp>
            <p:nvSpPr>
              <p:cNvPr id="55" name="Oval 24"/>
              <p:cNvSpPr>
                <a:spLocks noChangeArrowheads="1"/>
              </p:cNvSpPr>
              <p:nvPr/>
            </p:nvSpPr>
            <p:spPr bwMode="gray">
              <a:xfrm>
                <a:off x="2845562" y="2660777"/>
                <a:ext cx="1476000" cy="1476000"/>
              </a:xfrm>
              <a:prstGeom prst="ellipse">
                <a:avLst/>
              </a:prstGeom>
              <a:solidFill>
                <a:srgbClr val="00133A"/>
              </a:solidFill>
              <a:ln w="190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88" name="Oval 26"/>
              <p:cNvSpPr>
                <a:spLocks noChangeArrowheads="1"/>
              </p:cNvSpPr>
              <p:nvPr/>
            </p:nvSpPr>
            <p:spPr bwMode="gray">
              <a:xfrm>
                <a:off x="2916304" y="2715109"/>
                <a:ext cx="1363606" cy="1332000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lumMod val="40000"/>
                      <a:lumOff val="60000"/>
                      <a:alpha val="90000"/>
                    </a:srgbClr>
                  </a:gs>
                  <a:gs pos="10000">
                    <a:srgbClr val="226F9E"/>
                  </a:gs>
                  <a:gs pos="62000">
                    <a:srgbClr val="3E6CA4">
                      <a:alpha val="6000"/>
                    </a:srgbClr>
                  </a:gs>
                  <a:gs pos="35000">
                    <a:srgbClr val="4F81BD">
                      <a:lumMod val="75000"/>
                      <a:alpha val="37000"/>
                    </a:srgbClr>
                  </a:gs>
                  <a:gs pos="98000">
                    <a:srgbClr val="4F81BD">
                      <a:lumMod val="50000"/>
                      <a:alpha val="4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8EB4E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</p:spPr>
            <p:txBody>
              <a:bodyPr lIns="0" tIns="0" rIns="0" bIns="0" anchor="ctr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  <a:defRPr/>
                </a:pPr>
                <a:r>
                  <a:rPr lang="en-US" altLang="zh-CN" sz="2400" b="0" kern="0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NEMO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  <a:defRPr/>
                </a:pPr>
                <a:endParaRPr lang="en-US" altLang="zh-CN" sz="2400" b="0" kern="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412400" y="3711006"/>
              <a:ext cx="550714" cy="316873"/>
              <a:chOff x="3240594" y="3525133"/>
              <a:chExt cx="550714" cy="316873"/>
            </a:xfrm>
          </p:grpSpPr>
          <p:sp>
            <p:nvSpPr>
              <p:cNvPr id="100" name="椭圆 99"/>
              <p:cNvSpPr/>
              <p:nvPr/>
            </p:nvSpPr>
            <p:spPr bwMode="auto">
              <a:xfrm>
                <a:off x="3240594" y="3600866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 bwMode="auto">
              <a:xfrm>
                <a:off x="3683308" y="365413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SimSun" pitchFamily="2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 rot="453274">
                <a:off x="3289285" y="3525133"/>
                <a:ext cx="472953" cy="316873"/>
                <a:chOff x="3276765" y="3525953"/>
                <a:chExt cx="472953" cy="316873"/>
              </a:xfrm>
            </p:grpSpPr>
            <p:sp>
              <p:nvSpPr>
                <p:cNvPr id="104" name="任意多边形 103"/>
                <p:cNvSpPr/>
                <p:nvPr/>
              </p:nvSpPr>
              <p:spPr bwMode="auto">
                <a:xfrm flipV="1">
                  <a:off x="3276765" y="3762907"/>
                  <a:ext cx="437441" cy="79919"/>
                </a:xfrm>
                <a:custGeom>
                  <a:avLst/>
                  <a:gdLst>
                    <a:gd name="connsiteX0" fmla="*/ 0 w 609600"/>
                    <a:gd name="connsiteY0" fmla="*/ 94342 h 137885"/>
                    <a:gd name="connsiteX1" fmla="*/ 304800 w 609600"/>
                    <a:gd name="connsiteY1" fmla="*/ 7257 h 137885"/>
                    <a:gd name="connsiteX2" fmla="*/ 609600 w 609600"/>
                    <a:gd name="connsiteY2" fmla="*/ 137885 h 137885"/>
                    <a:gd name="connsiteX0" fmla="*/ 0 w 609600"/>
                    <a:gd name="connsiteY0" fmla="*/ 0 h 43543"/>
                    <a:gd name="connsiteX1" fmla="*/ 609600 w 609600"/>
                    <a:gd name="connsiteY1" fmla="*/ 43543 h 43543"/>
                    <a:gd name="connsiteX0" fmla="*/ 0 w 609600"/>
                    <a:gd name="connsiteY0" fmla="*/ 0 h 453"/>
                    <a:gd name="connsiteX1" fmla="*/ 609600 w 609600"/>
                    <a:gd name="connsiteY1" fmla="*/ 453 h 453"/>
                    <a:gd name="connsiteX0" fmla="*/ 0 w 10000"/>
                    <a:gd name="connsiteY0" fmla="*/ 1064708 h 1074708"/>
                    <a:gd name="connsiteX1" fmla="*/ 10000 w 10000"/>
                    <a:gd name="connsiteY1" fmla="*/ 1074708 h 1074708"/>
                    <a:gd name="connsiteX0" fmla="*/ 0 w 10000"/>
                    <a:gd name="connsiteY0" fmla="*/ 1366445 h 1376445"/>
                    <a:gd name="connsiteX1" fmla="*/ 10000 w 10000"/>
                    <a:gd name="connsiteY1" fmla="*/ 1376445 h 1376445"/>
                    <a:gd name="connsiteX0" fmla="*/ 0 w 10000"/>
                    <a:gd name="connsiteY0" fmla="*/ 1447484 h 1457484"/>
                    <a:gd name="connsiteX1" fmla="*/ 10000 w 10000"/>
                    <a:gd name="connsiteY1" fmla="*/ 1457484 h 1457484"/>
                    <a:gd name="connsiteX0" fmla="*/ 0 w 10000"/>
                    <a:gd name="connsiteY0" fmla="*/ 1474611 h 1484611"/>
                    <a:gd name="connsiteX1" fmla="*/ 10000 w 10000"/>
                    <a:gd name="connsiteY1" fmla="*/ 1484611 h 14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484611">
                      <a:moveTo>
                        <a:pt x="0" y="1474611"/>
                      </a:moveTo>
                      <a:cubicBezTo>
                        <a:pt x="2275" y="336088"/>
                        <a:pt x="5807" y="-1183052"/>
                        <a:pt x="10000" y="1484611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zh-CN" alt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SimSun" pitchFamily="2" charset="-122"/>
                  </a:endParaRPr>
                </a:p>
              </p:txBody>
            </p:sp>
            <p:sp>
              <p:nvSpPr>
                <p:cNvPr id="111" name="任意多边形 110"/>
                <p:cNvSpPr/>
                <p:nvPr/>
              </p:nvSpPr>
              <p:spPr bwMode="auto">
                <a:xfrm rot="10800000" flipV="1">
                  <a:off x="3312277" y="3525953"/>
                  <a:ext cx="437441" cy="79919"/>
                </a:xfrm>
                <a:custGeom>
                  <a:avLst/>
                  <a:gdLst>
                    <a:gd name="connsiteX0" fmla="*/ 0 w 609600"/>
                    <a:gd name="connsiteY0" fmla="*/ 94342 h 137885"/>
                    <a:gd name="connsiteX1" fmla="*/ 304800 w 609600"/>
                    <a:gd name="connsiteY1" fmla="*/ 7257 h 137885"/>
                    <a:gd name="connsiteX2" fmla="*/ 609600 w 609600"/>
                    <a:gd name="connsiteY2" fmla="*/ 137885 h 137885"/>
                    <a:gd name="connsiteX0" fmla="*/ 0 w 609600"/>
                    <a:gd name="connsiteY0" fmla="*/ 0 h 43543"/>
                    <a:gd name="connsiteX1" fmla="*/ 609600 w 609600"/>
                    <a:gd name="connsiteY1" fmla="*/ 43543 h 43543"/>
                    <a:gd name="connsiteX0" fmla="*/ 0 w 609600"/>
                    <a:gd name="connsiteY0" fmla="*/ 0 h 453"/>
                    <a:gd name="connsiteX1" fmla="*/ 609600 w 609600"/>
                    <a:gd name="connsiteY1" fmla="*/ 453 h 453"/>
                    <a:gd name="connsiteX0" fmla="*/ 0 w 10000"/>
                    <a:gd name="connsiteY0" fmla="*/ 1064708 h 1074708"/>
                    <a:gd name="connsiteX1" fmla="*/ 10000 w 10000"/>
                    <a:gd name="connsiteY1" fmla="*/ 1074708 h 1074708"/>
                    <a:gd name="connsiteX0" fmla="*/ 0 w 10000"/>
                    <a:gd name="connsiteY0" fmla="*/ 1366445 h 1376445"/>
                    <a:gd name="connsiteX1" fmla="*/ 10000 w 10000"/>
                    <a:gd name="connsiteY1" fmla="*/ 1376445 h 1376445"/>
                    <a:gd name="connsiteX0" fmla="*/ 0 w 10000"/>
                    <a:gd name="connsiteY0" fmla="*/ 1447484 h 1457484"/>
                    <a:gd name="connsiteX1" fmla="*/ 10000 w 10000"/>
                    <a:gd name="connsiteY1" fmla="*/ 1457484 h 1457484"/>
                    <a:gd name="connsiteX0" fmla="*/ 0 w 10000"/>
                    <a:gd name="connsiteY0" fmla="*/ 1474611 h 1484611"/>
                    <a:gd name="connsiteX1" fmla="*/ 10000 w 10000"/>
                    <a:gd name="connsiteY1" fmla="*/ 1484611 h 14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484611">
                      <a:moveTo>
                        <a:pt x="0" y="1474611"/>
                      </a:moveTo>
                      <a:cubicBezTo>
                        <a:pt x="2275" y="336088"/>
                        <a:pt x="5807" y="-1183052"/>
                        <a:pt x="10000" y="1484611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zh-CN" alt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SimSun" pitchFamily="2" charset="-122"/>
                  </a:endParaRPr>
                </a:p>
              </p:txBody>
            </p:sp>
          </p:grpSp>
        </p:grpSp>
      </p:grpSp>
      <p:sp>
        <p:nvSpPr>
          <p:cNvPr id="18" name="矩形 17"/>
          <p:cNvSpPr/>
          <p:nvPr/>
        </p:nvSpPr>
        <p:spPr>
          <a:xfrm>
            <a:off x="5167321" y="4799611"/>
            <a:ext cx="1133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1400" b="1" kern="0" dirty="0" smtClean="0">
                <a:latin typeface="FrutigerNext LT Regular" pitchFamily="34" charset="0"/>
                <a:ea typeface="黑体" pitchFamily="49" charset="-122"/>
              </a:rPr>
              <a:t>OF1.X/Forwarding </a:t>
            </a:r>
            <a:r>
              <a:rPr lang="en-US" altLang="zh-CN" sz="1400" b="1" kern="0" dirty="0">
                <a:latin typeface="FrutigerNext LT Regular" pitchFamily="34" charset="0"/>
                <a:ea typeface="黑体" pitchFamily="49" charset="-122"/>
              </a:rPr>
              <a:t>Instruction</a:t>
            </a:r>
            <a:endParaRPr lang="zh-CN" altLang="en-US" sz="1400" b="1" dirty="0"/>
          </a:p>
        </p:txBody>
      </p:sp>
      <p:sp>
        <p:nvSpPr>
          <p:cNvPr id="115" name="圆角矩形 4"/>
          <p:cNvSpPr/>
          <p:nvPr/>
        </p:nvSpPr>
        <p:spPr>
          <a:xfrm>
            <a:off x="5655404" y="3352677"/>
            <a:ext cx="1092784" cy="712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100" kern="1200" dirty="0"/>
          </a:p>
        </p:txBody>
      </p:sp>
      <p:sp>
        <p:nvSpPr>
          <p:cNvPr id="117" name="圆角矩形 4"/>
          <p:cNvSpPr/>
          <p:nvPr/>
        </p:nvSpPr>
        <p:spPr>
          <a:xfrm>
            <a:off x="8037100" y="3290242"/>
            <a:ext cx="1335500" cy="712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100" kern="1200" dirty="0"/>
          </a:p>
        </p:txBody>
      </p:sp>
      <p:pic>
        <p:nvPicPr>
          <p:cNvPr id="119" name="Picture 2" descr="C:\Users\z00195416\Desktop\新建文件夹\icon_rout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330" y="3200286"/>
            <a:ext cx="265239" cy="304783"/>
          </a:xfrm>
          <a:prstGeom prst="rect">
            <a:avLst/>
          </a:prstGeom>
          <a:noFill/>
          <a:scene3d>
            <a:camera prst="orthographicFront">
              <a:rot lat="0" lon="0" rev="21480000"/>
            </a:camera>
            <a:lightRig rig="threePt" dir="t"/>
          </a:scene3d>
        </p:spPr>
      </p:pic>
      <p:cxnSp>
        <p:nvCxnSpPr>
          <p:cNvPr id="122" name="直接连接符 121"/>
          <p:cNvCxnSpPr>
            <a:endCxn id="119" idx="1"/>
          </p:cNvCxnSpPr>
          <p:nvPr/>
        </p:nvCxnSpPr>
        <p:spPr bwMode="auto">
          <a:xfrm flipV="1">
            <a:off x="6748188" y="3352678"/>
            <a:ext cx="368142" cy="320592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接连接符 122"/>
          <p:cNvCxnSpPr>
            <a:stCxn id="119" idx="3"/>
          </p:cNvCxnSpPr>
          <p:nvPr/>
        </p:nvCxnSpPr>
        <p:spPr bwMode="auto">
          <a:xfrm>
            <a:off x="7381569" y="3352678"/>
            <a:ext cx="252159" cy="38474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接连接符 123"/>
          <p:cNvCxnSpPr/>
          <p:nvPr/>
        </p:nvCxnSpPr>
        <p:spPr bwMode="auto">
          <a:xfrm>
            <a:off x="6748188" y="3724786"/>
            <a:ext cx="493727" cy="52913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接连接符 124"/>
          <p:cNvCxnSpPr/>
          <p:nvPr/>
        </p:nvCxnSpPr>
        <p:spPr bwMode="auto">
          <a:xfrm flipV="1">
            <a:off x="7248950" y="3737426"/>
            <a:ext cx="384779" cy="47225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直接连接符 125"/>
          <p:cNvCxnSpPr>
            <a:stCxn id="145" idx="3"/>
            <a:endCxn id="143" idx="2"/>
          </p:cNvCxnSpPr>
          <p:nvPr/>
        </p:nvCxnSpPr>
        <p:spPr bwMode="auto">
          <a:xfrm>
            <a:off x="7848600" y="3737426"/>
            <a:ext cx="185835" cy="20331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直接连接符 126"/>
          <p:cNvCxnSpPr/>
          <p:nvPr/>
        </p:nvCxnSpPr>
        <p:spPr bwMode="auto">
          <a:xfrm>
            <a:off x="6505833" y="3673269"/>
            <a:ext cx="351986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矩形 129"/>
          <p:cNvSpPr/>
          <p:nvPr/>
        </p:nvSpPr>
        <p:spPr>
          <a:xfrm>
            <a:off x="7692167" y="4196426"/>
            <a:ext cx="930511" cy="215444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>
              <a:buNone/>
            </a:pPr>
            <a:r>
              <a:rPr lang="en-US" altLang="zh-CN" sz="1400" dirty="0">
                <a:solidFill>
                  <a:srgbClr val="00B050"/>
                </a:solidFill>
                <a:latin typeface="+mn-lt"/>
              </a:rPr>
              <a:t>Path at night</a:t>
            </a:r>
            <a:endParaRPr lang="zh-CN" altLang="en-US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7357946" y="3007834"/>
            <a:ext cx="965072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buNone/>
            </a:pPr>
            <a:r>
              <a:rPr lang="en-US" altLang="zh-CN" sz="1400" dirty="0" smtClean="0">
                <a:solidFill>
                  <a:srgbClr val="FF0000"/>
                </a:solidFill>
                <a:latin typeface="+mn-lt"/>
              </a:rPr>
              <a:t>Path daytime</a:t>
            </a:r>
            <a:endParaRPr lang="zh-CN" altLang="en-US" sz="1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152399" y="1354605"/>
            <a:ext cx="3906329" cy="2346796"/>
            <a:chOff x="862012" y="1279976"/>
            <a:chExt cx="3594987" cy="2217506"/>
          </a:xfrm>
        </p:grpSpPr>
        <p:sp>
          <p:nvSpPr>
            <p:cNvPr id="112" name="矩形 111"/>
            <p:cNvSpPr/>
            <p:nvPr/>
          </p:nvSpPr>
          <p:spPr>
            <a:xfrm>
              <a:off x="862012" y="1279976"/>
              <a:ext cx="3169021" cy="22175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72800" indent="-172800">
                <a:spcAft>
                  <a:spcPts val="500"/>
                </a:spcAft>
                <a:buClr>
                  <a:schemeClr val="bg1"/>
                </a:buClr>
                <a:buFont typeface="+mj-lt"/>
                <a:buAutoNum type="arabicPeriod"/>
              </a:pPr>
              <a:r>
                <a:rPr lang="en-US" altLang="zh-CN" sz="1400" b="0" kern="0" dirty="0" smtClean="0">
                  <a:latin typeface="+mn-lt"/>
                  <a:ea typeface="黑体" pitchFamily="49" charset="-122"/>
                </a:rPr>
                <a:t>App use NEMO language to programming their service:  </a:t>
              </a:r>
            </a:p>
            <a:p>
              <a:pPr marL="171450" indent="-171450">
                <a:spcAft>
                  <a:spcPts val="50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</a:pPr>
              <a:r>
                <a:rPr lang="en-US" altLang="zh-CN" sz="1400" b="1" dirty="0">
                  <a:latin typeface="+mn-lt"/>
                </a:rPr>
                <a:t>Flow </a:t>
              </a:r>
              <a:r>
                <a:rPr lang="en-US" altLang="zh-CN" sz="1400" b="0" dirty="0" smtClean="0">
                  <a:latin typeface="+mn-lt"/>
                </a:rPr>
                <a:t>sitea2siteb  </a:t>
              </a:r>
              <a:r>
                <a:rPr lang="en-US" altLang="zh-CN" sz="1400" b="1" dirty="0" smtClean="0">
                  <a:latin typeface="+mn-lt"/>
                </a:rPr>
                <a:t>Match</a:t>
              </a:r>
              <a:r>
                <a:rPr lang="en-US" altLang="zh-CN" sz="1400" dirty="0" smtClean="0">
                  <a:latin typeface="+mn-lt"/>
                </a:rPr>
                <a:t> </a:t>
              </a:r>
              <a:r>
                <a:rPr lang="en-US" altLang="zh-CN" sz="1400" b="1" dirty="0" smtClean="0">
                  <a:latin typeface="+mn-lt"/>
                </a:rPr>
                <a:t>srcip</a:t>
              </a:r>
              <a:r>
                <a:rPr lang="en-US" altLang="zh-CN" sz="1400" b="0" dirty="0" smtClean="0">
                  <a:latin typeface="+mn-lt"/>
                </a:rPr>
                <a:t>:10.0.0.1 </a:t>
              </a:r>
              <a:r>
                <a:rPr lang="en-US" altLang="zh-CN" sz="1400" b="1" dirty="0" smtClean="0">
                  <a:latin typeface="+mn-lt"/>
                </a:rPr>
                <a:t>dstip:</a:t>
              </a:r>
              <a:r>
                <a:rPr lang="en-US" altLang="zh-CN" sz="1400" b="0" dirty="0" smtClean="0">
                  <a:latin typeface="+mn-lt"/>
                </a:rPr>
                <a:t>10.0.1.1;</a:t>
              </a:r>
            </a:p>
            <a:p>
              <a:pPr marL="171450" indent="-171450">
                <a:spcAft>
                  <a:spcPts val="50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</a:pPr>
              <a:r>
                <a:rPr lang="en-US" altLang="zh-CN" sz="1400" b="1" dirty="0" smtClean="0">
                  <a:latin typeface="+mn-lt"/>
                </a:rPr>
                <a:t>Policy </a:t>
              </a:r>
              <a:r>
                <a:rPr lang="en-US" altLang="zh-CN" sz="1400" b="0" dirty="0" smtClean="0">
                  <a:latin typeface="+mn-lt"/>
                </a:rPr>
                <a:t>day </a:t>
              </a:r>
              <a:r>
                <a:rPr lang="en-US" altLang="zh-CN" sz="1400" b="1" dirty="0" err="1">
                  <a:latin typeface="+mn-lt"/>
                </a:rPr>
                <a:t>applyto</a:t>
              </a:r>
              <a:r>
                <a:rPr lang="en-US" altLang="zh-CN" sz="1400" b="1" dirty="0">
                  <a:latin typeface="+mn-lt"/>
                </a:rPr>
                <a:t> </a:t>
              </a:r>
              <a:r>
                <a:rPr lang="en-US" altLang="zh-CN" sz="1400" b="1" dirty="0" smtClean="0">
                  <a:latin typeface="+mn-lt"/>
                </a:rPr>
                <a:t>flow </a:t>
              </a:r>
              <a:r>
                <a:rPr lang="en-US" altLang="zh-CN" sz="1400" b="0" dirty="0" smtClean="0">
                  <a:latin typeface="+mn-lt"/>
                </a:rPr>
                <a:t>sitea2siteb  </a:t>
              </a:r>
              <a:r>
                <a:rPr lang="en-US" altLang="zh-CN" sz="1400" b="1" dirty="0" smtClean="0">
                  <a:latin typeface="+mn-lt"/>
                </a:rPr>
                <a:t>condition </a:t>
              </a:r>
              <a:r>
                <a:rPr lang="en-US" altLang="zh-CN" sz="1400" b="0" dirty="0" smtClean="0">
                  <a:latin typeface="+mn-lt"/>
                </a:rPr>
                <a:t>0800&lt;</a:t>
              </a:r>
              <a:r>
                <a:rPr lang="en-US" altLang="zh-CN" sz="1400" b="1" dirty="0" smtClean="0">
                  <a:latin typeface="+mn-lt"/>
                </a:rPr>
                <a:t>time</a:t>
              </a:r>
              <a:r>
                <a:rPr lang="en-US" altLang="zh-CN" sz="1400" b="0" dirty="0" smtClean="0">
                  <a:latin typeface="+mn-lt"/>
                </a:rPr>
                <a:t>&lt;2000  </a:t>
              </a:r>
              <a:r>
                <a:rPr lang="en-US" altLang="zh-CN" sz="1400" b="1" dirty="0" smtClean="0">
                  <a:latin typeface="+mn-lt"/>
                </a:rPr>
                <a:t>action</a:t>
              </a:r>
              <a:r>
                <a:rPr lang="en-US" altLang="zh-CN" sz="1400" b="0" dirty="0" smtClean="0">
                  <a:latin typeface="+mn-lt"/>
                </a:rPr>
                <a:t> </a:t>
              </a:r>
              <a:r>
                <a:rPr lang="en-US" altLang="zh-CN" sz="1400" b="1" dirty="0" err="1" smtClean="0">
                  <a:latin typeface="+mn-lt"/>
                </a:rPr>
                <a:t>gothrough</a:t>
              </a:r>
              <a:r>
                <a:rPr lang="en-US" altLang="zh-CN" sz="1400" b="0" dirty="0" smtClean="0">
                  <a:latin typeface="+mn-lt"/>
                </a:rPr>
                <a:t> {R1,R2,R4};</a:t>
              </a:r>
            </a:p>
            <a:p>
              <a:pPr marL="171450" indent="-171450">
                <a:spcAft>
                  <a:spcPts val="50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</a:pPr>
              <a:r>
                <a:rPr lang="en-US" altLang="zh-CN" sz="1400" b="1" dirty="0">
                  <a:latin typeface="+mn-lt"/>
                </a:rPr>
                <a:t>Policy </a:t>
              </a:r>
              <a:r>
                <a:rPr lang="en-US" altLang="zh-CN" sz="1400" b="0" dirty="0" smtClean="0">
                  <a:latin typeface="+mn-lt"/>
                </a:rPr>
                <a:t>night </a:t>
              </a:r>
              <a:r>
                <a:rPr lang="en-US" altLang="zh-CN" sz="1400" b="1" dirty="0" err="1">
                  <a:latin typeface="+mn-lt"/>
                </a:rPr>
                <a:t>applyto</a:t>
              </a:r>
              <a:r>
                <a:rPr lang="en-US" altLang="zh-CN" sz="1400" b="1" dirty="0">
                  <a:latin typeface="+mn-lt"/>
                </a:rPr>
                <a:t> </a:t>
              </a:r>
              <a:r>
                <a:rPr lang="en-US" altLang="zh-CN" sz="1400" b="1" dirty="0" smtClean="0">
                  <a:latin typeface="+mn-lt"/>
                </a:rPr>
                <a:t>flow</a:t>
              </a:r>
              <a:r>
                <a:rPr lang="en-US" altLang="zh-CN" sz="1400" b="0" dirty="0" smtClean="0">
                  <a:latin typeface="+mn-lt"/>
                </a:rPr>
                <a:t> sitea2siteb  </a:t>
              </a:r>
              <a:r>
                <a:rPr lang="en-US" altLang="zh-CN" sz="1400" b="1" dirty="0" smtClean="0">
                  <a:latin typeface="+mn-lt"/>
                </a:rPr>
                <a:t>condition</a:t>
              </a:r>
              <a:r>
                <a:rPr lang="en-US" altLang="zh-CN" sz="1400" b="0" dirty="0" smtClean="0">
                  <a:latin typeface="+mn-lt"/>
                </a:rPr>
                <a:t> 2000&lt;time&lt;0800  </a:t>
              </a:r>
              <a:r>
                <a:rPr lang="en-US" altLang="zh-CN" sz="1400" b="1" dirty="0" smtClean="0">
                  <a:latin typeface="+mn-lt"/>
                </a:rPr>
                <a:t>action </a:t>
              </a:r>
              <a:r>
                <a:rPr lang="en-US" altLang="zh-CN" sz="1400" b="1" dirty="0" err="1" smtClean="0">
                  <a:latin typeface="+mn-lt"/>
                </a:rPr>
                <a:t>gothrough</a:t>
              </a:r>
              <a:r>
                <a:rPr lang="en-US" altLang="zh-CN" sz="1400" b="1" dirty="0" smtClean="0">
                  <a:latin typeface="+mn-lt"/>
                </a:rPr>
                <a:t> </a:t>
              </a:r>
              <a:r>
                <a:rPr lang="en-US" altLang="zh-CN" sz="1400" b="0" dirty="0" smtClean="0">
                  <a:latin typeface="+mn-lt"/>
                </a:rPr>
                <a:t>{R1,R3,R4};</a:t>
              </a:r>
              <a:endParaRPr lang="zh-CN" altLang="en-US" sz="1400" b="0" dirty="0">
                <a:latin typeface="+mn-lt"/>
              </a:endParaRPr>
            </a:p>
          </p:txBody>
        </p:sp>
        <p:sp>
          <p:nvSpPr>
            <p:cNvPr id="136" name="任意多边形 135"/>
            <p:cNvSpPr/>
            <p:nvPr/>
          </p:nvSpPr>
          <p:spPr bwMode="auto">
            <a:xfrm>
              <a:off x="3664388" y="1413933"/>
              <a:ext cx="792611" cy="368860"/>
            </a:xfrm>
            <a:custGeom>
              <a:avLst/>
              <a:gdLst>
                <a:gd name="connsiteX0" fmla="*/ 3077029 w 3077029"/>
                <a:gd name="connsiteY0" fmla="*/ 986971 h 986971"/>
                <a:gd name="connsiteX1" fmla="*/ 1959429 w 3077029"/>
                <a:gd name="connsiteY1" fmla="*/ 14514 h 986971"/>
                <a:gd name="connsiteX2" fmla="*/ 0 w 3077029"/>
                <a:gd name="connsiteY2" fmla="*/ 0 h 986971"/>
                <a:gd name="connsiteX0" fmla="*/ 3077029 w 3077029"/>
                <a:gd name="connsiteY0" fmla="*/ 986971 h 986971"/>
                <a:gd name="connsiteX1" fmla="*/ 2174105 w 3077029"/>
                <a:gd name="connsiteY1" fmla="*/ 14514 h 986971"/>
                <a:gd name="connsiteX2" fmla="*/ 0 w 3077029"/>
                <a:gd name="connsiteY2" fmla="*/ 0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7029" h="986971">
                  <a:moveTo>
                    <a:pt x="3077029" y="986971"/>
                  </a:moveTo>
                  <a:lnTo>
                    <a:pt x="2174105" y="1451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dash"/>
              <a:headEnd type="oval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mtClean="0">
                <a:latin typeface="Arial" charset="0"/>
                <a:ea typeface="宋体" charset="-122"/>
              </a:endParaRPr>
            </a:p>
          </p:txBody>
        </p:sp>
      </p:grpSp>
      <p:sp>
        <p:nvSpPr>
          <p:cNvPr id="140" name="矩形 139"/>
          <p:cNvSpPr/>
          <p:nvPr/>
        </p:nvSpPr>
        <p:spPr>
          <a:xfrm>
            <a:off x="5829948" y="3539251"/>
            <a:ext cx="548933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823190">
              <a:buClr>
                <a:srgbClr val="C00000"/>
              </a:buClr>
              <a:buSzPct val="60000"/>
              <a:buNone/>
            </a:pPr>
            <a:r>
              <a:rPr kumimoji="1" lang="en-US" altLang="zh-CN" b="0" dirty="0">
                <a:gradFill flip="none" rotWithShape="1">
                  <a:gsLst>
                    <a:gs pos="49000">
                      <a:srgbClr val="FFFFFF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  <a:tileRect/>
                </a:gradFill>
                <a:latin typeface="+mj-lt"/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b="0" dirty="0">
                <a:latin typeface="+mj-lt"/>
                <a:ea typeface="微软雅黑" pitchFamily="34" charset="-122"/>
                <a:cs typeface="Arial" pitchFamily="34" charset="0"/>
              </a:rPr>
              <a:t>site</a:t>
            </a:r>
            <a:r>
              <a:rPr kumimoji="1" lang="en-US" altLang="zh-CN" b="0" dirty="0">
                <a:gradFill flip="none" rotWithShape="1">
                  <a:gsLst>
                    <a:gs pos="49000">
                      <a:srgbClr val="FFFFFF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  <a:tileRect/>
                </a:gradFill>
                <a:latin typeface="+mj-lt"/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b="0" dirty="0">
                <a:latin typeface="+mj-lt"/>
                <a:ea typeface="微软雅黑" pitchFamily="34" charset="-122"/>
                <a:cs typeface="Arial" pitchFamily="34" charset="0"/>
              </a:rPr>
              <a:t>a</a:t>
            </a:r>
            <a:endParaRPr kumimoji="1" lang="zh-CN" altLang="en-US" b="0" dirty="0">
              <a:latin typeface="+mj-lt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42" name="Picture 2" descr="C:\Users\z00195416\Desktop\新建文件夹\icon_rout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474" y="3572395"/>
            <a:ext cx="265239" cy="304783"/>
          </a:xfrm>
          <a:prstGeom prst="rect">
            <a:avLst/>
          </a:prstGeom>
          <a:noFill/>
          <a:scene3d>
            <a:camera prst="orthographicFront">
              <a:rot lat="0" lon="0" rev="21480000"/>
            </a:camera>
            <a:lightRig rig="threePt" dir="t"/>
          </a:scene3d>
        </p:spPr>
      </p:pic>
      <p:grpSp>
        <p:nvGrpSpPr>
          <p:cNvPr id="36" name="组合 35"/>
          <p:cNvGrpSpPr/>
          <p:nvPr/>
        </p:nvGrpSpPr>
        <p:grpSpPr>
          <a:xfrm>
            <a:off x="8016840" y="3290242"/>
            <a:ext cx="884148" cy="669026"/>
            <a:chOff x="9577461" y="3108974"/>
            <a:chExt cx="1114088" cy="632168"/>
          </a:xfrm>
        </p:grpSpPr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9577461" y="3108974"/>
              <a:ext cx="1114088" cy="632168"/>
            </a:xfrm>
            <a:custGeom>
              <a:avLst/>
              <a:gdLst>
                <a:gd name="T0" fmla="*/ 637 w 754"/>
                <a:gd name="T1" fmla="*/ 407 h 415"/>
                <a:gd name="T2" fmla="*/ 92 w 754"/>
                <a:gd name="T3" fmla="*/ 403 h 415"/>
                <a:gd name="T4" fmla="*/ 15 w 754"/>
                <a:gd name="T5" fmla="*/ 290 h 415"/>
                <a:gd name="T6" fmla="*/ 139 w 754"/>
                <a:gd name="T7" fmla="*/ 204 h 415"/>
                <a:gd name="T8" fmla="*/ 287 w 754"/>
                <a:gd name="T9" fmla="*/ 26 h 415"/>
                <a:gd name="T10" fmla="*/ 504 w 754"/>
                <a:gd name="T11" fmla="*/ 122 h 415"/>
                <a:gd name="T12" fmla="*/ 650 w 754"/>
                <a:gd name="T13" fmla="*/ 119 h 415"/>
                <a:gd name="T14" fmla="*/ 678 w 754"/>
                <a:gd name="T15" fmla="*/ 244 h 415"/>
                <a:gd name="T16" fmla="*/ 742 w 754"/>
                <a:gd name="T17" fmla="*/ 336 h 415"/>
                <a:gd name="T18" fmla="*/ 637 w 754"/>
                <a:gd name="T19" fmla="*/ 407 h 415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8992 w 10000"/>
                <a:gd name="connsiteY7" fmla="*/ 5880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054 w 10000"/>
                <a:gd name="connsiteY7" fmla="*/ 5692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8448" y="9807"/>
                  </a:moveTo>
                  <a:lnTo>
                    <a:pt x="1220" y="9711"/>
                  </a:lnTo>
                  <a:cubicBezTo>
                    <a:pt x="1220" y="9711"/>
                    <a:pt x="0" y="9253"/>
                    <a:pt x="199" y="6988"/>
                  </a:cubicBezTo>
                  <a:cubicBezTo>
                    <a:pt x="424" y="4530"/>
                    <a:pt x="1638" y="4336"/>
                    <a:pt x="1638" y="4336"/>
                  </a:cubicBezTo>
                  <a:cubicBezTo>
                    <a:pt x="1638" y="4336"/>
                    <a:pt x="1711" y="1277"/>
                    <a:pt x="3806" y="627"/>
                  </a:cubicBezTo>
                  <a:cubicBezTo>
                    <a:pt x="5849" y="0"/>
                    <a:pt x="6684" y="2940"/>
                    <a:pt x="6684" y="2940"/>
                  </a:cubicBezTo>
                  <a:cubicBezTo>
                    <a:pt x="6684" y="2940"/>
                    <a:pt x="7732" y="1542"/>
                    <a:pt x="8621" y="2867"/>
                  </a:cubicBezTo>
                  <a:cubicBezTo>
                    <a:pt x="9363" y="3952"/>
                    <a:pt x="9054" y="5692"/>
                    <a:pt x="9054" y="5692"/>
                  </a:cubicBezTo>
                  <a:cubicBezTo>
                    <a:pt x="9054" y="5692"/>
                    <a:pt x="10000" y="6361"/>
                    <a:pt x="9841" y="8096"/>
                  </a:cubicBezTo>
                  <a:cubicBezTo>
                    <a:pt x="9668" y="10000"/>
                    <a:pt x="8448" y="9807"/>
                    <a:pt x="8448" y="98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10000">
                  <a:srgbClr val="226F9E"/>
                </a:gs>
                <a:gs pos="62000">
                  <a:srgbClr val="3E6CA4">
                    <a:alpha val="6000"/>
                  </a:srgbClr>
                </a:gs>
                <a:gs pos="35000">
                  <a:srgbClr val="4F81BD">
                    <a:lumMod val="75000"/>
                    <a:alpha val="67000"/>
                  </a:srgbClr>
                </a:gs>
                <a:gs pos="98000">
                  <a:srgbClr val="4F81BD">
                    <a:lumMod val="50000"/>
                    <a:alpha val="4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rgbClr val="8EB4E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extLst/>
          </p:spPr>
          <p:txBody>
            <a:bodyPr vert="horz" wrap="square" lIns="86388" tIns="43194" rIns="86388" bIns="43194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 dirty="0">
                <a:latin typeface="+mn-lt"/>
                <a:cs typeface="Calibri" pitchFamily="34" charset="0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9781590" y="3344265"/>
              <a:ext cx="705833" cy="26173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 defTabSz="823190">
                <a:buClr>
                  <a:srgbClr val="C00000"/>
                </a:buClr>
                <a:buSzPct val="60000"/>
                <a:buNone/>
              </a:pPr>
              <a:r>
                <a:rPr kumimoji="1" lang="en-US" altLang="zh-CN" b="0" dirty="0">
                  <a:latin typeface="+mj-lt"/>
                  <a:ea typeface="微软雅黑" pitchFamily="34" charset="-122"/>
                  <a:cs typeface="Arial" pitchFamily="34" charset="0"/>
                </a:rPr>
                <a:t> site b</a:t>
              </a:r>
            </a:p>
          </p:txBody>
        </p:sp>
      </p:grpSp>
      <p:pic>
        <p:nvPicPr>
          <p:cNvPr id="145" name="Picture 2" descr="C:\Users\z00195416\Desktop\新建文件夹\icon_rout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361" y="3585034"/>
            <a:ext cx="265239" cy="304783"/>
          </a:xfrm>
          <a:prstGeom prst="rect">
            <a:avLst/>
          </a:prstGeom>
          <a:noFill/>
          <a:scene3d>
            <a:camera prst="orthographicFront">
              <a:rot lat="0" lon="0" rev="21480000"/>
            </a:camera>
            <a:lightRig rig="threePt" dir="t"/>
          </a:scene3d>
        </p:spPr>
      </p:pic>
      <p:pic>
        <p:nvPicPr>
          <p:cNvPr id="151" name="Picture 2" descr="C:\Users\z00195416\Desktop\新建文件夹\icon_rout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330" y="4057293"/>
            <a:ext cx="265239" cy="304783"/>
          </a:xfrm>
          <a:prstGeom prst="rect">
            <a:avLst/>
          </a:prstGeom>
          <a:noFill/>
          <a:scene3d>
            <a:camera prst="orthographicFront">
              <a:rot lat="0" lon="0" rev="21480000"/>
            </a:camera>
            <a:lightRig rig="threePt" dir="t"/>
          </a:scene3d>
        </p:spPr>
      </p:pic>
      <p:sp>
        <p:nvSpPr>
          <p:cNvPr id="152" name="任意多边形 151"/>
          <p:cNvSpPr/>
          <p:nvPr/>
        </p:nvSpPr>
        <p:spPr bwMode="auto">
          <a:xfrm>
            <a:off x="5530075" y="3282523"/>
            <a:ext cx="2485034" cy="344996"/>
          </a:xfrm>
          <a:custGeom>
            <a:avLst/>
            <a:gdLst>
              <a:gd name="connsiteX0" fmla="*/ 0 w 3187581"/>
              <a:gd name="connsiteY0" fmla="*/ 96852 h 283435"/>
              <a:gd name="connsiteX1" fmla="*/ 683663 w 3187581"/>
              <a:gd name="connsiteY1" fmla="*/ 173764 h 283435"/>
              <a:gd name="connsiteX2" fmla="*/ 1461330 w 3187581"/>
              <a:gd name="connsiteY2" fmla="*/ 11394 h 283435"/>
              <a:gd name="connsiteX3" fmla="*/ 2649196 w 3187581"/>
              <a:gd name="connsiteY3" fmla="*/ 242130 h 283435"/>
              <a:gd name="connsiteX4" fmla="*/ 3187581 w 3187581"/>
              <a:gd name="connsiteY4" fmla="*/ 259222 h 283435"/>
              <a:gd name="connsiteX0" fmla="*/ 0 w 3187581"/>
              <a:gd name="connsiteY0" fmla="*/ 86714 h 256136"/>
              <a:gd name="connsiteX1" fmla="*/ 894308 w 3187581"/>
              <a:gd name="connsiteY1" fmla="*/ 137410 h 256136"/>
              <a:gd name="connsiteX2" fmla="*/ 1461330 w 3187581"/>
              <a:gd name="connsiteY2" fmla="*/ 1256 h 256136"/>
              <a:gd name="connsiteX3" fmla="*/ 2649196 w 3187581"/>
              <a:gd name="connsiteY3" fmla="*/ 231992 h 256136"/>
              <a:gd name="connsiteX4" fmla="*/ 3187581 w 3187581"/>
              <a:gd name="connsiteY4" fmla="*/ 249084 h 256136"/>
              <a:gd name="connsiteX0" fmla="*/ 0 w 3159864"/>
              <a:gd name="connsiteY0" fmla="*/ 143596 h 256218"/>
              <a:gd name="connsiteX1" fmla="*/ 866591 w 3159864"/>
              <a:gd name="connsiteY1" fmla="*/ 137492 h 256218"/>
              <a:gd name="connsiteX2" fmla="*/ 1433613 w 3159864"/>
              <a:gd name="connsiteY2" fmla="*/ 1338 h 256218"/>
              <a:gd name="connsiteX3" fmla="*/ 2621479 w 3159864"/>
              <a:gd name="connsiteY3" fmla="*/ 232074 h 256218"/>
              <a:gd name="connsiteX4" fmla="*/ 3159864 w 3159864"/>
              <a:gd name="connsiteY4" fmla="*/ 249166 h 256218"/>
              <a:gd name="connsiteX0" fmla="*/ 0 w 3159864"/>
              <a:gd name="connsiteY0" fmla="*/ 143596 h 256218"/>
              <a:gd name="connsiteX1" fmla="*/ 866591 w 3159864"/>
              <a:gd name="connsiteY1" fmla="*/ 137492 h 256218"/>
              <a:gd name="connsiteX2" fmla="*/ 1433613 w 3159864"/>
              <a:gd name="connsiteY2" fmla="*/ 1338 h 256218"/>
              <a:gd name="connsiteX3" fmla="*/ 2621479 w 3159864"/>
              <a:gd name="connsiteY3" fmla="*/ 232074 h 256218"/>
              <a:gd name="connsiteX4" fmla="*/ 3159864 w 3159864"/>
              <a:gd name="connsiteY4" fmla="*/ 249166 h 256218"/>
              <a:gd name="connsiteX0" fmla="*/ 0 w 3159864"/>
              <a:gd name="connsiteY0" fmla="*/ 169629 h 282251"/>
              <a:gd name="connsiteX1" fmla="*/ 866591 w 3159864"/>
              <a:gd name="connsiteY1" fmla="*/ 163525 h 282251"/>
              <a:gd name="connsiteX2" fmla="*/ 1893706 w 3159864"/>
              <a:gd name="connsiteY2" fmla="*/ 1156 h 282251"/>
              <a:gd name="connsiteX3" fmla="*/ 2621479 w 3159864"/>
              <a:gd name="connsiteY3" fmla="*/ 258107 h 282251"/>
              <a:gd name="connsiteX4" fmla="*/ 3159864 w 3159864"/>
              <a:gd name="connsiteY4" fmla="*/ 275199 h 282251"/>
              <a:gd name="connsiteX0" fmla="*/ 0 w 3159864"/>
              <a:gd name="connsiteY0" fmla="*/ 168898 h 274468"/>
              <a:gd name="connsiteX1" fmla="*/ 866591 w 3159864"/>
              <a:gd name="connsiteY1" fmla="*/ 162794 h 274468"/>
              <a:gd name="connsiteX2" fmla="*/ 1893706 w 3159864"/>
              <a:gd name="connsiteY2" fmla="*/ 425 h 274468"/>
              <a:gd name="connsiteX3" fmla="*/ 2543872 w 3159864"/>
              <a:gd name="connsiteY3" fmla="*/ 218053 h 274468"/>
              <a:gd name="connsiteX4" fmla="*/ 3159864 w 3159864"/>
              <a:gd name="connsiteY4" fmla="*/ 274468 h 274468"/>
              <a:gd name="connsiteX0" fmla="*/ 0 w 3132148"/>
              <a:gd name="connsiteY0" fmla="*/ 168898 h 257016"/>
              <a:gd name="connsiteX1" fmla="*/ 866591 w 3132148"/>
              <a:gd name="connsiteY1" fmla="*/ 162794 h 257016"/>
              <a:gd name="connsiteX2" fmla="*/ 1893706 w 3132148"/>
              <a:gd name="connsiteY2" fmla="*/ 425 h 257016"/>
              <a:gd name="connsiteX3" fmla="*/ 2543872 w 3132148"/>
              <a:gd name="connsiteY3" fmla="*/ 218053 h 257016"/>
              <a:gd name="connsiteX4" fmla="*/ 3132148 w 3132148"/>
              <a:gd name="connsiteY4" fmla="*/ 256991 h 25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2148" h="257016">
                <a:moveTo>
                  <a:pt x="0" y="168898"/>
                </a:moveTo>
                <a:cubicBezTo>
                  <a:pt x="236685" y="192629"/>
                  <a:pt x="550973" y="190873"/>
                  <a:pt x="866591" y="162794"/>
                </a:cubicBezTo>
                <a:cubicBezTo>
                  <a:pt x="1182209" y="134715"/>
                  <a:pt x="1614159" y="-8785"/>
                  <a:pt x="1893706" y="425"/>
                </a:cubicBezTo>
                <a:cubicBezTo>
                  <a:pt x="2173253" y="9635"/>
                  <a:pt x="2256164" y="176748"/>
                  <a:pt x="2543872" y="218053"/>
                </a:cubicBezTo>
                <a:cubicBezTo>
                  <a:pt x="2831580" y="259358"/>
                  <a:pt x="3132148" y="256991"/>
                  <a:pt x="3132148" y="256991"/>
                </a:cubicBezTo>
              </a:path>
            </a:pathLst>
          </a:cu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53" name="任意多边形 152"/>
          <p:cNvSpPr/>
          <p:nvPr/>
        </p:nvSpPr>
        <p:spPr bwMode="auto">
          <a:xfrm>
            <a:off x="5508084" y="3824841"/>
            <a:ext cx="2513623" cy="402273"/>
          </a:xfrm>
          <a:custGeom>
            <a:avLst/>
            <a:gdLst>
              <a:gd name="connsiteX0" fmla="*/ 0 w 3085032"/>
              <a:gd name="connsiteY0" fmla="*/ 101125 h 316195"/>
              <a:gd name="connsiteX1" fmla="*/ 581114 w 3085032"/>
              <a:gd name="connsiteY1" fmla="*/ 32759 h 316195"/>
              <a:gd name="connsiteX2" fmla="*/ 1777525 w 3085032"/>
              <a:gd name="connsiteY2" fmla="*/ 297679 h 316195"/>
              <a:gd name="connsiteX3" fmla="*/ 2538101 w 3085032"/>
              <a:gd name="connsiteY3" fmla="*/ 143854 h 316195"/>
              <a:gd name="connsiteX4" fmla="*/ 3085032 w 3085032"/>
              <a:gd name="connsiteY4" fmla="*/ 92580 h 316195"/>
              <a:gd name="connsiteX0" fmla="*/ 0 w 3085032"/>
              <a:gd name="connsiteY0" fmla="*/ 81027 h 312209"/>
              <a:gd name="connsiteX1" fmla="*/ 581114 w 3085032"/>
              <a:gd name="connsiteY1" fmla="*/ 12661 h 312209"/>
              <a:gd name="connsiteX2" fmla="*/ 1927194 w 3085032"/>
              <a:gd name="connsiteY2" fmla="*/ 310815 h 312209"/>
              <a:gd name="connsiteX3" fmla="*/ 2538101 w 3085032"/>
              <a:gd name="connsiteY3" fmla="*/ 123756 h 312209"/>
              <a:gd name="connsiteX4" fmla="*/ 3085032 w 3085032"/>
              <a:gd name="connsiteY4" fmla="*/ 72482 h 312209"/>
              <a:gd name="connsiteX0" fmla="*/ 0 w 3085032"/>
              <a:gd name="connsiteY0" fmla="*/ 54306 h 284815"/>
              <a:gd name="connsiteX1" fmla="*/ 885995 w 3085032"/>
              <a:gd name="connsiteY1" fmla="*/ 19173 h 284815"/>
              <a:gd name="connsiteX2" fmla="*/ 1927194 w 3085032"/>
              <a:gd name="connsiteY2" fmla="*/ 284094 h 284815"/>
              <a:gd name="connsiteX3" fmla="*/ 2538101 w 3085032"/>
              <a:gd name="connsiteY3" fmla="*/ 97035 h 284815"/>
              <a:gd name="connsiteX4" fmla="*/ 3085032 w 3085032"/>
              <a:gd name="connsiteY4" fmla="*/ 45761 h 284815"/>
              <a:gd name="connsiteX0" fmla="*/ 0 w 3201441"/>
              <a:gd name="connsiteY0" fmla="*/ 54306 h 284815"/>
              <a:gd name="connsiteX1" fmla="*/ 885995 w 3201441"/>
              <a:gd name="connsiteY1" fmla="*/ 19173 h 284815"/>
              <a:gd name="connsiteX2" fmla="*/ 1927194 w 3201441"/>
              <a:gd name="connsiteY2" fmla="*/ 284094 h 284815"/>
              <a:gd name="connsiteX3" fmla="*/ 2538101 w 3201441"/>
              <a:gd name="connsiteY3" fmla="*/ 97035 h 284815"/>
              <a:gd name="connsiteX4" fmla="*/ 3201441 w 3201441"/>
              <a:gd name="connsiteY4" fmla="*/ 33298 h 284815"/>
              <a:gd name="connsiteX0" fmla="*/ 0 w 3201441"/>
              <a:gd name="connsiteY0" fmla="*/ 54306 h 284096"/>
              <a:gd name="connsiteX1" fmla="*/ 885995 w 3201441"/>
              <a:gd name="connsiteY1" fmla="*/ 19173 h 284096"/>
              <a:gd name="connsiteX2" fmla="*/ 1927194 w 3201441"/>
              <a:gd name="connsiteY2" fmla="*/ 284094 h 284096"/>
              <a:gd name="connsiteX3" fmla="*/ 2576904 w 3201441"/>
              <a:gd name="connsiteY3" fmla="*/ 13950 h 284096"/>
              <a:gd name="connsiteX4" fmla="*/ 3201441 w 3201441"/>
              <a:gd name="connsiteY4" fmla="*/ 33298 h 284096"/>
              <a:gd name="connsiteX0" fmla="*/ 0 w 3168181"/>
              <a:gd name="connsiteY0" fmla="*/ 55098 h 284888"/>
              <a:gd name="connsiteX1" fmla="*/ 885995 w 3168181"/>
              <a:gd name="connsiteY1" fmla="*/ 19965 h 284888"/>
              <a:gd name="connsiteX2" fmla="*/ 1927194 w 3168181"/>
              <a:gd name="connsiteY2" fmla="*/ 284886 h 284888"/>
              <a:gd name="connsiteX3" fmla="*/ 2576904 w 3168181"/>
              <a:gd name="connsiteY3" fmla="*/ 14742 h 284888"/>
              <a:gd name="connsiteX4" fmla="*/ 3168181 w 3168181"/>
              <a:gd name="connsiteY4" fmla="*/ 9165 h 284888"/>
              <a:gd name="connsiteX0" fmla="*/ 0 w 3168181"/>
              <a:gd name="connsiteY0" fmla="*/ 55098 h 284888"/>
              <a:gd name="connsiteX1" fmla="*/ 885995 w 3168181"/>
              <a:gd name="connsiteY1" fmla="*/ 19965 h 284888"/>
              <a:gd name="connsiteX2" fmla="*/ 1927194 w 3168181"/>
              <a:gd name="connsiteY2" fmla="*/ 284886 h 284888"/>
              <a:gd name="connsiteX3" fmla="*/ 2576904 w 3168181"/>
              <a:gd name="connsiteY3" fmla="*/ 14742 h 284888"/>
              <a:gd name="connsiteX4" fmla="*/ 3168181 w 3168181"/>
              <a:gd name="connsiteY4" fmla="*/ 9165 h 284888"/>
              <a:gd name="connsiteX0" fmla="*/ 0 w 3168181"/>
              <a:gd name="connsiteY0" fmla="*/ 55098 h 284943"/>
              <a:gd name="connsiteX1" fmla="*/ 953746 w 3168181"/>
              <a:gd name="connsiteY1" fmla="*/ 39005 h 284943"/>
              <a:gd name="connsiteX2" fmla="*/ 1927194 w 3168181"/>
              <a:gd name="connsiteY2" fmla="*/ 284886 h 284943"/>
              <a:gd name="connsiteX3" fmla="*/ 2576904 w 3168181"/>
              <a:gd name="connsiteY3" fmla="*/ 14742 h 284943"/>
              <a:gd name="connsiteX4" fmla="*/ 3168181 w 3168181"/>
              <a:gd name="connsiteY4" fmla="*/ 9165 h 284943"/>
              <a:gd name="connsiteX0" fmla="*/ 0 w 3168181"/>
              <a:gd name="connsiteY0" fmla="*/ 55098 h 284937"/>
              <a:gd name="connsiteX1" fmla="*/ 953746 w 3168181"/>
              <a:gd name="connsiteY1" fmla="*/ 39005 h 284937"/>
              <a:gd name="connsiteX2" fmla="*/ 1927194 w 3168181"/>
              <a:gd name="connsiteY2" fmla="*/ 284886 h 284937"/>
              <a:gd name="connsiteX3" fmla="*/ 2576904 w 3168181"/>
              <a:gd name="connsiteY3" fmla="*/ 14742 h 284937"/>
              <a:gd name="connsiteX4" fmla="*/ 3168181 w 3168181"/>
              <a:gd name="connsiteY4" fmla="*/ 9165 h 2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181" h="284937">
                <a:moveTo>
                  <a:pt x="0" y="55098"/>
                </a:moveTo>
                <a:cubicBezTo>
                  <a:pt x="303339" y="29922"/>
                  <a:pt x="632547" y="26093"/>
                  <a:pt x="953746" y="39005"/>
                </a:cubicBezTo>
                <a:cubicBezTo>
                  <a:pt x="1274945" y="51917"/>
                  <a:pt x="1656668" y="288930"/>
                  <a:pt x="1927194" y="284886"/>
                </a:cubicBezTo>
                <a:cubicBezTo>
                  <a:pt x="2197720" y="280842"/>
                  <a:pt x="2358986" y="48925"/>
                  <a:pt x="2576904" y="14742"/>
                </a:cubicBezTo>
                <a:cubicBezTo>
                  <a:pt x="2794822" y="-19441"/>
                  <a:pt x="3003674" y="17710"/>
                  <a:pt x="3168181" y="9165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684098" y="4209685"/>
            <a:ext cx="2543695" cy="2231598"/>
            <a:chOff x="862011" y="3370179"/>
            <a:chExt cx="3205232" cy="2108653"/>
          </a:xfrm>
        </p:grpSpPr>
        <p:sp>
          <p:nvSpPr>
            <p:cNvPr id="113" name="矩形 112"/>
            <p:cNvSpPr/>
            <p:nvPr/>
          </p:nvSpPr>
          <p:spPr>
            <a:xfrm>
              <a:off x="862011" y="4400373"/>
              <a:ext cx="3205232" cy="10784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500"/>
                </a:spcAft>
                <a:buClr>
                  <a:schemeClr val="bg1"/>
                </a:buClr>
              </a:pPr>
              <a:r>
                <a:rPr lang="en-US" altLang="zh-CN" sz="1400" b="0" kern="0" dirty="0" smtClean="0">
                  <a:latin typeface="+mn-lt"/>
                  <a:ea typeface="黑体" pitchFamily="49" charset="-122"/>
                </a:rPr>
                <a:t>Compiler </a:t>
              </a:r>
              <a:r>
                <a:rPr lang="en-US" altLang="zh-CN" sz="1400" b="0" kern="0" dirty="0">
                  <a:latin typeface="+mn-lt"/>
                  <a:ea typeface="黑体" pitchFamily="49" charset="-122"/>
                </a:rPr>
                <a:t>resolver NEMO code to  southbound instruction and maintain a state machine for each app.</a:t>
              </a:r>
            </a:p>
            <a:p>
              <a:pPr>
                <a:spcAft>
                  <a:spcPts val="500"/>
                </a:spcAft>
                <a:buClr>
                  <a:schemeClr val="bg1"/>
                </a:buClr>
                <a:buSzPct val="70000"/>
              </a:pPr>
              <a:r>
                <a:rPr lang="en-US" altLang="zh-CN" sz="1400" b="0" dirty="0" smtClean="0">
                  <a:latin typeface="+mn-lt"/>
                </a:rPr>
                <a:t>At  </a:t>
              </a:r>
              <a:r>
                <a:rPr lang="en-US" altLang="zh-CN" sz="1400" b="0" dirty="0">
                  <a:latin typeface="+mn-lt"/>
                </a:rPr>
                <a:t>daytime  go through path1;</a:t>
              </a:r>
              <a:endParaRPr lang="zh-CN" altLang="en-US" sz="1400" b="0" dirty="0">
                <a:latin typeface="+mn-lt"/>
              </a:endParaRPr>
            </a:p>
          </p:txBody>
        </p:sp>
        <p:sp>
          <p:nvSpPr>
            <p:cNvPr id="154" name="任意多边形 153"/>
            <p:cNvSpPr/>
            <p:nvPr/>
          </p:nvSpPr>
          <p:spPr bwMode="auto">
            <a:xfrm rot="16200000">
              <a:off x="2201562" y="2650285"/>
              <a:ext cx="1030194" cy="2469982"/>
            </a:xfrm>
            <a:custGeom>
              <a:avLst/>
              <a:gdLst>
                <a:gd name="connsiteX0" fmla="*/ 3077029 w 3077029"/>
                <a:gd name="connsiteY0" fmla="*/ 986971 h 986971"/>
                <a:gd name="connsiteX1" fmla="*/ 1959429 w 3077029"/>
                <a:gd name="connsiteY1" fmla="*/ 14514 h 986971"/>
                <a:gd name="connsiteX2" fmla="*/ 0 w 3077029"/>
                <a:gd name="connsiteY2" fmla="*/ 0 h 986971"/>
                <a:gd name="connsiteX0" fmla="*/ 3077029 w 3077029"/>
                <a:gd name="connsiteY0" fmla="*/ 986971 h 986971"/>
                <a:gd name="connsiteX1" fmla="*/ 2174105 w 3077029"/>
                <a:gd name="connsiteY1" fmla="*/ 14514 h 986971"/>
                <a:gd name="connsiteX2" fmla="*/ 0 w 3077029"/>
                <a:gd name="connsiteY2" fmla="*/ 0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7029" h="986971">
                  <a:moveTo>
                    <a:pt x="3077029" y="986971"/>
                  </a:moveTo>
                  <a:lnTo>
                    <a:pt x="2174105" y="1451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dash"/>
              <a:headEnd type="oval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mtClean="0">
                <a:latin typeface="Arial" charset="0"/>
                <a:ea typeface="宋体" charset="-122"/>
              </a:endParaRPr>
            </a:p>
          </p:txBody>
        </p:sp>
      </p:grpSp>
      <p:sp>
        <p:nvSpPr>
          <p:cNvPr id="54" name="Line 39"/>
          <p:cNvSpPr>
            <a:spLocks noChangeShapeType="1"/>
          </p:cNvSpPr>
          <p:nvPr/>
        </p:nvSpPr>
        <p:spPr bwMode="auto">
          <a:xfrm rot="16453874" flipH="1">
            <a:off x="3540605" y="4613041"/>
            <a:ext cx="565449" cy="425927"/>
          </a:xfrm>
          <a:custGeom>
            <a:avLst/>
            <a:gdLst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536510"/>
              <a:gd name="connsiteY0" fmla="*/ 0 h 622328"/>
              <a:gd name="connsiteX1" fmla="*/ 536510 w 536510"/>
              <a:gd name="connsiteY1" fmla="*/ 622328 h 622328"/>
              <a:gd name="connsiteX0" fmla="*/ 0 w 499440"/>
              <a:gd name="connsiteY0" fmla="*/ 0 h 622328"/>
              <a:gd name="connsiteX1" fmla="*/ 499440 w 499440"/>
              <a:gd name="connsiteY1" fmla="*/ 622328 h 62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440" h="622328">
                <a:moveTo>
                  <a:pt x="0" y="0"/>
                </a:moveTo>
                <a:cubicBezTo>
                  <a:pt x="228264" y="96231"/>
                  <a:pt x="400922" y="390172"/>
                  <a:pt x="499440" y="622328"/>
                </a:cubicBezTo>
              </a:path>
            </a:pathLst>
          </a:custGeom>
          <a:noFill/>
          <a:ln w="28575" cap="rnd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2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6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9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8" grpId="0"/>
      <p:bldP spid="152" grpId="0" animBg="1"/>
      <p:bldP spid="1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705600"/>
          </a:xfrm>
        </p:spPr>
      </p:pic>
      <p:sp>
        <p:nvSpPr>
          <p:cNvPr id="3" name="TextBox 2"/>
          <p:cNvSpPr txBox="1"/>
          <p:nvPr/>
        </p:nvSpPr>
        <p:spPr>
          <a:xfrm>
            <a:off x="1219200" y="14478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Flows in Apps Virtual Network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9436"/>
            <a:ext cx="8229600" cy="1143000"/>
          </a:xfrm>
        </p:spPr>
        <p:txBody>
          <a:bodyPr/>
          <a:lstStyle/>
          <a:p>
            <a:r>
              <a:rPr lang="en-US" dirty="0" smtClean="0"/>
              <a:t>Context for </a:t>
            </a:r>
            <a:r>
              <a:rPr lang="en-US" dirty="0" err="1" smtClean="0"/>
              <a:t>Nemo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76555" y="1828800"/>
            <a:ext cx="2540000" cy="2133600"/>
          </a:xfrm>
          <a:prstGeom prst="ellipse">
            <a:avLst/>
          </a:prstGeom>
          <a:solidFill>
            <a:srgbClr val="00B0F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Open Innovation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0" y="1860430"/>
            <a:ext cx="2540000" cy="2133600"/>
          </a:xfrm>
          <a:prstGeom prst="ellipse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Defined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Networking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66571" y="2854036"/>
            <a:ext cx="2540000" cy="2133600"/>
          </a:xfrm>
          <a:prstGeom prst="ellipse">
            <a:avLst/>
          </a:prstGeom>
          <a:solidFill>
            <a:srgbClr val="FF00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NFV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6477000" y="1353354"/>
            <a:ext cx="1803400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318"/>
              <a:gd name="adj6" fmla="val -145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Nemo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Application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2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NeMo</a:t>
            </a:r>
            <a:r>
              <a:rPr lang="en-US" dirty="0" smtClean="0"/>
              <a:t>? 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State machine </a:t>
            </a:r>
          </a:p>
          <a:p>
            <a:r>
              <a:rPr lang="en-US" dirty="0" smtClean="0"/>
              <a:t>Demo Description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9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63958"/>
            <a:ext cx="2110872" cy="16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Intent-Driven </a:t>
            </a:r>
            <a:r>
              <a:rPr lang="en-US" dirty="0" err="1" smtClean="0"/>
              <a:t>NeMo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Application needs Intent-Driven not prescriptive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altLang="zh-CN" b="1" dirty="0" smtClean="0"/>
              <a:t>Application to state: </a:t>
            </a:r>
          </a:p>
          <a:p>
            <a:pPr lvl="1"/>
            <a:r>
              <a:rPr lang="en-US" altLang="zh-CN" dirty="0" smtClean="0"/>
              <a:t>A connection between two sites with flows </a:t>
            </a:r>
          </a:p>
          <a:p>
            <a:pPr lvl="1"/>
            <a:r>
              <a:rPr lang="en-US" altLang="zh-CN" dirty="0" smtClean="0"/>
              <a:t>Network Function flow  </a:t>
            </a:r>
          </a:p>
          <a:p>
            <a:pPr lvl="1"/>
            <a:r>
              <a:rPr lang="en-US" altLang="zh-CN" dirty="0" smtClean="0"/>
              <a:t>A customer network service chain</a:t>
            </a:r>
            <a:endParaRPr lang="zh-CN" altLang="en-US" dirty="0" smtClean="0"/>
          </a:p>
          <a:p>
            <a:r>
              <a:rPr lang="en-US" b="1" dirty="0" smtClean="0"/>
              <a:t>Intent Driven: What I want not how to do it</a:t>
            </a:r>
          </a:p>
          <a:p>
            <a:pPr lvl="1"/>
            <a:r>
              <a:rPr lang="en-US" dirty="0" smtClean="0"/>
              <a:t>Let network layers figure out how to accomplish intent </a:t>
            </a:r>
          </a:p>
          <a:p>
            <a:r>
              <a:rPr lang="en-US" b="1" dirty="0" smtClean="0"/>
              <a:t>High level </a:t>
            </a:r>
          </a:p>
          <a:p>
            <a:pPr lvl="1"/>
            <a:r>
              <a:rPr lang="en-US" dirty="0" smtClean="0"/>
              <a:t>Yang is low-level specific to device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 fontScale="92500"/>
          </a:bodyPr>
          <a:lstStyle/>
          <a:p>
            <a:pPr algn="ctr"/>
            <a:r>
              <a:rPr lang="en-US" dirty="0" smtClean="0"/>
              <a:t>Applications need a Simple API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81201"/>
            <a:ext cx="4041775" cy="27432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 Request </a:t>
            </a:r>
            <a:r>
              <a:rPr lang="en-US" altLang="zh-CN" b="1" dirty="0" smtClean="0"/>
              <a:t>Virtual network path through specific functions </a:t>
            </a:r>
            <a:r>
              <a:rPr lang="en-US" altLang="zh-CN" dirty="0" smtClean="0"/>
              <a:t>with network services at flow rate, </a:t>
            </a:r>
          </a:p>
          <a:p>
            <a:r>
              <a:rPr lang="en-US" altLang="zh-CN" dirty="0" smtClean="0"/>
              <a:t>When applications can aid control of network, storage, compute – can reach 95% utilization of net, storage, compute </a:t>
            </a:r>
          </a:p>
          <a:p>
            <a:r>
              <a:rPr lang="en-US" altLang="zh-CN" b="1" dirty="0" err="1" smtClean="0"/>
              <a:t>NeMo</a:t>
            </a:r>
            <a:r>
              <a:rPr lang="en-US" altLang="zh-CN" dirty="0" smtClean="0"/>
              <a:t> has 3 primitive groups, 15 sentences, and 36 key words</a:t>
            </a:r>
            <a:endParaRPr lang="zh-CN" altLang="en-US" dirty="0" smtClean="0"/>
          </a:p>
        </p:txBody>
      </p:sp>
      <p:cxnSp>
        <p:nvCxnSpPr>
          <p:cNvPr id="15" name="Straight Arrow Connector 14"/>
          <p:cNvCxnSpPr>
            <a:endCxn id="23" idx="1"/>
          </p:cNvCxnSpPr>
          <p:nvPr/>
        </p:nvCxnSpPr>
        <p:spPr>
          <a:xfrm>
            <a:off x="5631724" y="5437576"/>
            <a:ext cx="403786" cy="357837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72000" y="5105400"/>
            <a:ext cx="1059724" cy="676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1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991210" y="4919490"/>
            <a:ext cx="1059724" cy="676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98954" y="5691545"/>
            <a:ext cx="1615305" cy="709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Node or </a:t>
            </a:r>
          </a:p>
          <a:p>
            <a:pPr algn="ctr"/>
            <a:r>
              <a:rPr lang="en-US" sz="1600" dirty="0" smtClean="0"/>
              <a:t>Function</a:t>
            </a:r>
            <a:endParaRPr lang="en-US" sz="1600" dirty="0"/>
          </a:p>
        </p:txBody>
      </p:sp>
      <p:cxnSp>
        <p:nvCxnSpPr>
          <p:cNvPr id="25" name="Straight Arrow Connector 24"/>
          <p:cNvCxnSpPr>
            <a:endCxn id="23" idx="0"/>
          </p:cNvCxnSpPr>
          <p:nvPr/>
        </p:nvCxnSpPr>
        <p:spPr>
          <a:xfrm flipH="1">
            <a:off x="6606607" y="5253036"/>
            <a:ext cx="277794" cy="43850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2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through logical </a:t>
            </a:r>
            <a:r>
              <a:rPr lang="en-US" dirty="0" err="1" smtClean="0"/>
              <a:t>funcitons</a:t>
            </a:r>
            <a:endParaRPr lang="en-US" dirty="0"/>
          </a:p>
        </p:txBody>
      </p:sp>
      <p:pic>
        <p:nvPicPr>
          <p:cNvPr id="8" name="图片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0" y="1841181"/>
            <a:ext cx="7224000" cy="4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6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MultiService</a:t>
            </a:r>
            <a:r>
              <a:rPr lang="en-US" dirty="0" smtClean="0"/>
              <a:t> NFV controller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Problem </a:t>
            </a:r>
          </a:p>
          <a:p>
            <a:pPr lvl="1"/>
            <a:r>
              <a:rPr lang="en-US" dirty="0" smtClean="0"/>
              <a:t>It’s hard to support multiple, independently developed SDN applications or services without </a:t>
            </a:r>
            <a:r>
              <a:rPr lang="en-US" b="1" dirty="0" smtClean="0"/>
              <a:t>resource conflicts</a:t>
            </a:r>
          </a:p>
          <a:p>
            <a:r>
              <a:rPr lang="en-US" b="1" dirty="0" smtClean="0"/>
              <a:t>State of the Art</a:t>
            </a:r>
          </a:p>
          <a:p>
            <a:pPr lvl="1"/>
            <a:r>
              <a:rPr lang="en-US" dirty="0" smtClean="0"/>
              <a:t>ODL Helium has not solved this problem which prevents competing flow writers that can’t be run simultaneously.   </a:t>
            </a:r>
          </a:p>
          <a:p>
            <a:pPr lvl="1"/>
            <a:r>
              <a:rPr lang="en-US" dirty="0" smtClean="0"/>
              <a:t>It is not possible to run e.g. </a:t>
            </a:r>
            <a:r>
              <a:rPr lang="en-US" dirty="0" err="1" smtClean="0"/>
              <a:t>NetVirt</a:t>
            </a:r>
            <a:r>
              <a:rPr lang="en-US" dirty="0" smtClean="0"/>
              <a:t> and SFC services in the same controller domain.</a:t>
            </a:r>
          </a:p>
          <a:p>
            <a:pPr lvl="1"/>
            <a:r>
              <a:rPr lang="en-US" dirty="0" smtClean="0"/>
              <a:t>Commercial controllers have not solved this problem either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33600" y="5891211"/>
            <a:ext cx="2057400" cy="623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NetVirt</a:t>
            </a:r>
            <a:r>
              <a:rPr lang="en-US" b="1" dirty="0" smtClean="0"/>
              <a:t>   +   SFC-</a:t>
            </a:r>
            <a:r>
              <a:rPr lang="en-US" b="1" dirty="0" err="1" smtClean="0"/>
              <a:t>Ctl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933700" y="5967411"/>
            <a:ext cx="457200" cy="623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62300" y="5891211"/>
            <a:ext cx="228600" cy="700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NeMo</a:t>
            </a:r>
            <a:r>
              <a:rPr lang="en-US" dirty="0" smtClean="0"/>
              <a:t> can enable</a:t>
            </a:r>
            <a:br>
              <a:rPr lang="en-US" dirty="0" smtClean="0"/>
            </a:br>
            <a:r>
              <a:rPr lang="en-US" dirty="0" smtClean="0"/>
              <a:t> Multi-service NFV Controller 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NeMo’s</a:t>
            </a:r>
            <a:r>
              <a:rPr lang="en-US" dirty="0" smtClean="0"/>
              <a:t> API uses REST/RPC to talk to </a:t>
            </a:r>
            <a:r>
              <a:rPr lang="en-US" dirty="0" err="1" smtClean="0"/>
              <a:t>Nemo</a:t>
            </a:r>
            <a:r>
              <a:rPr lang="en-US" dirty="0" smtClean="0"/>
              <a:t> Language Engine </a:t>
            </a:r>
            <a:endParaRPr lang="en-US" dirty="0"/>
          </a:p>
        </p:txBody>
      </p:sp>
      <p:pic>
        <p:nvPicPr>
          <p:cNvPr id="34" name="图片 3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01214"/>
            <a:ext cx="4041775" cy="374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32688" y="3320534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7986752" y="3064430"/>
            <a:ext cx="152400" cy="30480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5334000"/>
            <a:ext cx="388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Set of Network Functions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4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6725"/>
            <a:ext cx="8001000" cy="603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7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NeMo</a:t>
            </a:r>
            <a:r>
              <a:rPr lang="en-US" dirty="0" smtClean="0"/>
              <a:t> API at App layer rather than ODL Policy Groups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43000" y="6029323"/>
            <a:ext cx="914400" cy="533400"/>
            <a:chOff x="5791200" y="6096000"/>
            <a:chExt cx="914400" cy="533400"/>
          </a:xfrm>
        </p:grpSpPr>
        <p:sp>
          <p:nvSpPr>
            <p:cNvPr id="9" name="Oval 8"/>
            <p:cNvSpPr/>
            <p:nvPr/>
          </p:nvSpPr>
          <p:spPr>
            <a:xfrm>
              <a:off x="5791200" y="6096000"/>
              <a:ext cx="914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6196012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8400" y="6348412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5562" y="6196011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38438" y="6029323"/>
            <a:ext cx="914400" cy="533400"/>
            <a:chOff x="5791200" y="6096000"/>
            <a:chExt cx="914400" cy="533400"/>
          </a:xfrm>
        </p:grpSpPr>
        <p:sp>
          <p:nvSpPr>
            <p:cNvPr id="19" name="Oval 18"/>
            <p:cNvSpPr/>
            <p:nvPr/>
          </p:nvSpPr>
          <p:spPr>
            <a:xfrm>
              <a:off x="5791200" y="6096000"/>
              <a:ext cx="914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0" y="6196012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8400" y="6348412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05562" y="6196011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9" idx="6"/>
          </p:cNvCxnSpPr>
          <p:nvPr/>
        </p:nvCxnSpPr>
        <p:spPr>
          <a:xfrm>
            <a:off x="2057400" y="6296023"/>
            <a:ext cx="7572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OPL Group Policy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58961"/>
            <a:ext cx="4040188" cy="417036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Purpose: </a:t>
            </a:r>
          </a:p>
          <a:p>
            <a:pPr lvl="1"/>
            <a:r>
              <a:rPr lang="en-US" dirty="0" smtClean="0"/>
              <a:t>“higher” than neutron policy storage and control  </a:t>
            </a:r>
          </a:p>
          <a:p>
            <a:r>
              <a:rPr lang="en-US" b="1" dirty="0" smtClean="0"/>
              <a:t>Benefits: </a:t>
            </a:r>
          </a:p>
          <a:p>
            <a:pPr lvl="1"/>
            <a:r>
              <a:rPr lang="en-US" dirty="0" smtClean="0"/>
              <a:t>Intent based </a:t>
            </a:r>
          </a:p>
          <a:p>
            <a:pPr lvl="1"/>
            <a:r>
              <a:rPr lang="en-US" dirty="0" smtClean="0"/>
              <a:t>Use PCIM concepts (RFC3060, 3460, 3644) that combine policy rules into policy groups (aka contracts) </a:t>
            </a:r>
          </a:p>
          <a:p>
            <a:r>
              <a:rPr lang="en-US" b="1" dirty="0" smtClean="0"/>
              <a:t>Problem:  </a:t>
            </a:r>
          </a:p>
          <a:p>
            <a:pPr lvl="1"/>
            <a:r>
              <a:rPr lang="en-US" dirty="0" smtClean="0"/>
              <a:t>Only Flow behavior, no create node or specify network service so cannot handle NFV devices or TE channels</a:t>
            </a:r>
          </a:p>
          <a:p>
            <a:pPr lvl="1"/>
            <a:r>
              <a:rPr lang="en-US" dirty="0" smtClean="0"/>
              <a:t>Need Network flows, NFV, SFC, TE </a:t>
            </a:r>
            <a:r>
              <a:rPr lang="en-US" b="1" dirty="0" smtClean="0"/>
              <a:t>plus</a:t>
            </a:r>
            <a:r>
              <a:rPr lang="en-US" dirty="0" smtClean="0"/>
              <a:t> compute and storage placement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Policy Groups architecture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81600" y="2743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72200" y="2743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15200" y="27432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Horizon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10174" y="3505200"/>
            <a:ext cx="33242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Neutron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5600700" y="3200400"/>
            <a:ext cx="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91300" y="3200400"/>
            <a:ext cx="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86700" y="3200400"/>
            <a:ext cx="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243511" y="4267200"/>
            <a:ext cx="33242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Policy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57800" y="4952999"/>
            <a:ext cx="838200" cy="84772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Legacy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Policy driver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4952999"/>
            <a:ext cx="838200" cy="84772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ODL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Policy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91400" y="49530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6591300" y="3962400"/>
            <a:ext cx="28098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676900" y="4648200"/>
            <a:ext cx="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67500" y="4648200"/>
            <a:ext cx="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62900" y="4648200"/>
            <a:ext cx="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72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Completed: (July – Nov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API presented at network forums        </a:t>
            </a:r>
          </a:p>
          <a:p>
            <a:r>
              <a:rPr lang="en-US" dirty="0" smtClean="0"/>
              <a:t>IETF drafts  + technical Manual specify language State Machine </a:t>
            </a:r>
          </a:p>
          <a:p>
            <a:r>
              <a:rPr lang="en-US" dirty="0" smtClean="0"/>
              <a:t>Proof of Concept demo created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Possible Next Steps: </a:t>
            </a:r>
          </a:p>
          <a:p>
            <a:r>
              <a:rPr lang="en-US" dirty="0" smtClean="0"/>
              <a:t>Work with Telefonica on the </a:t>
            </a:r>
            <a:r>
              <a:rPr lang="en-US" dirty="0" err="1" smtClean="0"/>
              <a:t>Nemo</a:t>
            </a:r>
            <a:r>
              <a:rPr lang="en-US" dirty="0" smtClean="0"/>
              <a:t> interface to IDE </a:t>
            </a:r>
          </a:p>
          <a:p>
            <a:r>
              <a:rPr lang="en-US" dirty="0" smtClean="0"/>
              <a:t> Create Open Daylight Project</a:t>
            </a:r>
          </a:p>
          <a:p>
            <a:r>
              <a:rPr lang="en-US" dirty="0" smtClean="0"/>
              <a:t>Add Security level to API  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1" y="5181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welcome feedback on NEMO, proof of concept demo, and our next steps. </a:t>
            </a:r>
          </a:p>
        </p:txBody>
      </p:sp>
    </p:spTree>
    <p:extLst>
      <p:ext uri="{BB962C8B-B14F-4D97-AF65-F5344CB8AC3E}">
        <p14:creationId xmlns:p14="http://schemas.microsoft.com/office/powerpoint/2010/main" val="310293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795</Words>
  <Application>Microsoft Office PowerPoint</Application>
  <PresentationFormat>On-screen Show (4:3)</PresentationFormat>
  <Paragraphs>159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NeMo -  Network Modeling  for Applications        ---- An  Application API for Intent Driven Networking</vt:lpstr>
      <vt:lpstr>Context for Nemo </vt:lpstr>
      <vt:lpstr>Topics</vt:lpstr>
      <vt:lpstr>Why Intent-Driven NeMo? </vt:lpstr>
      <vt:lpstr>Path through logical funcitons</vt:lpstr>
      <vt:lpstr>NeMo can enable  Multi-service NFV Controller </vt:lpstr>
      <vt:lpstr>PowerPoint Presentation</vt:lpstr>
      <vt:lpstr>NeMo API at App layer rather than ODL Policy Groups </vt:lpstr>
      <vt:lpstr>Status </vt:lpstr>
      <vt:lpstr>The NetIDE Architecture</vt:lpstr>
      <vt:lpstr>Matching NeMo and NetIDE</vt:lpstr>
      <vt:lpstr>PowerPoint Presentation</vt:lpstr>
      <vt:lpstr> NeMo Language Engine</vt:lpstr>
      <vt:lpstr>Demo </vt:lpstr>
      <vt:lpstr>Demos and Documents   </vt:lpstr>
      <vt:lpstr>Q &amp; A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 -  Network Modeling  for applications         ---- An  Application API for Intent Driven Networking</dc:title>
  <dc:creator>SKH</dc:creator>
  <cp:lastModifiedBy>Ramki Krishnan</cp:lastModifiedBy>
  <cp:revision>31</cp:revision>
  <cp:lastPrinted>2014-11-07T21:55:29Z</cp:lastPrinted>
  <dcterms:created xsi:type="dcterms:W3CDTF">2014-11-07T16:10:41Z</dcterms:created>
  <dcterms:modified xsi:type="dcterms:W3CDTF">2014-11-15T00:46:24Z</dcterms:modified>
</cp:coreProperties>
</file>