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2" r:id="rId2"/>
    <p:sldId id="311" r:id="rId3"/>
    <p:sldId id="316" r:id="rId4"/>
    <p:sldId id="315" r:id="rId5"/>
    <p:sldId id="31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800000"/>
    <a:srgbClr val="990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1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15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9E602-C342-4132-B3AF-EB332602E5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120705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2D88F-4133-45BC-B34B-76C2ED0104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1F816-057D-4C45-97A4-63C8961D62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4451A-DFF2-46DC-8D4B-27015AFC11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0AA93-7CAE-4CBD-9728-AE29B2F2C3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AD439-231E-4107-A2D7-25E2860F58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67B58-76F3-4C2A-A36A-D4E3669555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F248D-E874-4E06-A070-78005565A7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EE4C70-16A5-47C9-A4FC-9A3B0C80EA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30B3A-8267-480D-B4CC-F669391EF4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F2588-1324-4B26-9F32-760B658B8A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0335E-5975-47D7-81B7-24F070C078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a typeface="宋体" pitchFamily="2" charset="-122"/>
              </a:defRPr>
            </a:lvl1pPr>
          </a:lstStyle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pPr>
              <a:defRPr/>
            </a:pPr>
            <a:fld id="{7291DCE0-5978-4A2D-B03F-405B009D68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lopezalvarez.com/Profesional/Publications/Conferences/2014_ECOC_2.pdf" TargetMode="External"/><Relationship Id="rId2" Type="http://schemas.openxmlformats.org/officeDocument/2006/relationships/hyperlink" Target="http://www.vlopezalvarez.com/Profesional/Publication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2625" y="1304925"/>
            <a:ext cx="7772400" cy="1470025"/>
          </a:xfrm>
        </p:spPr>
        <p:txBody>
          <a:bodyPr/>
          <a:lstStyle/>
          <a:p>
            <a:r>
              <a:rPr lang="en-US" altLang="zh-CN" sz="4000" dirty="0" smtClean="0">
                <a:ea typeface="宋体" pitchFamily="2" charset="-122"/>
              </a:rPr>
              <a:t>Path Computation Element (PCE) Discovery using Domain Name System(DNS) </a:t>
            </a:r>
            <a:br>
              <a:rPr lang="en-US" altLang="zh-CN" sz="4000" dirty="0" smtClean="0">
                <a:ea typeface="宋体" pitchFamily="2" charset="-122"/>
              </a:rPr>
            </a:br>
            <a:r>
              <a:rPr lang="en-US" altLang="zh-CN" sz="2800" dirty="0" smtClean="0">
                <a:ea typeface="宋体" pitchFamily="2" charset="-122"/>
              </a:rPr>
              <a:t>draft-wu-pce-dns-pce-discovery-07  </a:t>
            </a:r>
            <a:endParaRPr lang="zh-CN" altLang="en-US" sz="2800" dirty="0" smtClean="0">
              <a:ea typeface="宋体" pitchFamily="2" charset="-122"/>
            </a:endParaRP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47775" y="4108450"/>
            <a:ext cx="6400800" cy="13573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1600" dirty="0" smtClean="0">
                <a:ea typeface="宋体" pitchFamily="2" charset="-122"/>
              </a:rPr>
              <a:t>Qin Wu (sunseawq@huawei.com )</a:t>
            </a:r>
          </a:p>
          <a:p>
            <a:pPr>
              <a:lnSpc>
                <a:spcPct val="80000"/>
              </a:lnSpc>
            </a:pPr>
            <a:r>
              <a:rPr lang="en-US" altLang="zh-CN" sz="1600" dirty="0" smtClean="0">
                <a:ea typeface="宋体" pitchFamily="2" charset="-122"/>
              </a:rPr>
              <a:t>Dhruv Dhody (dhruv.dhody@huawei.com )</a:t>
            </a:r>
          </a:p>
          <a:p>
            <a:pPr>
              <a:lnSpc>
                <a:spcPct val="80000"/>
              </a:lnSpc>
            </a:pPr>
            <a:r>
              <a:rPr lang="en-US" altLang="zh-CN" sz="1600" dirty="0" smtClean="0">
                <a:ea typeface="宋体" pitchFamily="2" charset="-122"/>
              </a:rPr>
              <a:t>Daniel King (daniel@olddog.co.uk )</a:t>
            </a:r>
          </a:p>
          <a:p>
            <a:pPr>
              <a:lnSpc>
                <a:spcPct val="80000"/>
              </a:lnSpc>
            </a:pPr>
            <a:r>
              <a:rPr lang="en-US" altLang="zh-CN" sz="1600" dirty="0" smtClean="0">
                <a:ea typeface="宋体" pitchFamily="2" charset="-122"/>
              </a:rPr>
              <a:t>Diego R. Lopez (diego@tid.es </a:t>
            </a:r>
            <a:r>
              <a:rPr lang="en-US" altLang="zh-CN" sz="1600" dirty="0" smtClean="0">
                <a:ea typeface="宋体" pitchFamily="2" charset="-122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US" altLang="zh-CN" sz="1600" dirty="0" smtClean="0"/>
              <a:t>Jeff Tantsura (Jeff.Tantsura@ericsson.com )</a:t>
            </a:r>
            <a:endParaRPr lang="en-US" altLang="zh-CN" sz="1600" dirty="0" smtClean="0">
              <a:ea typeface="宋体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1600" dirty="0" smtClean="0">
                <a:ea typeface="宋体" pitchFamily="2" charset="-122"/>
              </a:rPr>
              <a:t>IETF </a:t>
            </a:r>
            <a:r>
              <a:rPr lang="en-US" altLang="zh-CN" sz="1600" dirty="0" smtClean="0">
                <a:ea typeface="宋体" pitchFamily="2" charset="-122"/>
              </a:rPr>
              <a:t>91</a:t>
            </a:r>
            <a:endParaRPr lang="en-US" altLang="zh-CN" sz="1600" dirty="0" smtClean="0">
              <a:ea typeface="宋体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1600" dirty="0" smtClean="0">
                <a:ea typeface="宋体" pitchFamily="2" charset="-122"/>
              </a:rPr>
              <a:t>Honolulu</a:t>
            </a:r>
            <a:r>
              <a:rPr lang="en-US" altLang="zh-CN" sz="1600" dirty="0" smtClean="0">
                <a:ea typeface="宋体" pitchFamily="2" charset="-122"/>
              </a:rPr>
              <a:t>, </a:t>
            </a:r>
            <a:r>
              <a:rPr lang="en-US" altLang="zh-CN" sz="1600" dirty="0" smtClean="0">
                <a:ea typeface="宋体" pitchFamily="2" charset="-122"/>
              </a:rPr>
              <a:t>Canada</a:t>
            </a:r>
          </a:p>
        </p:txBody>
      </p:sp>
      <p:sp>
        <p:nvSpPr>
          <p:cNvPr id="2052" name="DtsShapeName" descr="4B1D9D9E0@G655B@@79179E15G@08E87085I:E847ACV43117@!!!!!BIHO@]v43117!!!!@@51B041108CCD551821108CCD55182!!!!!!!!!!!!!!!!!!!!!!!!!!!!!!!!!!!!!!!!!!!!!!!!!!!!84C?@8;N;eV42264!!!!!!BIHO@]v42264!!!1@@51B3711053@CDEBBCMnb`m!enl`ho!o`ld!ehrbnwdsx/qqu!!!!!!!!!!!!!!!!!!!!!!!!!!!!!!!!!87K8?87J;NV43117E!!!!!BIHO@]v43117!!!1@@51B001108CCD551821108CCD55182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1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3 w 21600"/>
              <a:gd name="T13" fmla="*/ 2272 h 21600"/>
              <a:gd name="T14" fmla="*/ 16554 w 21600"/>
              <a:gd name="T15" fmla="*/ 1368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灯片编号占位符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8E25F1-7979-46D4-8FDB-6E7CDF147AE4}" type="slidenum">
              <a:rPr lang="zh-CN" altLang="en-US" smtClean="0"/>
              <a:pPr/>
              <a:t>1</a:t>
            </a:fld>
            <a:endParaRPr lang="en-US" altLang="zh-CN" smtClean="0"/>
          </a:p>
        </p:txBody>
      </p:sp>
      <p:sp>
        <p:nvSpPr>
          <p:cNvPr id="2054" name="页脚占位符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PCE IETF91 Honolulu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>
          <a:xfrm>
            <a:off x="439947" y="0"/>
            <a:ext cx="8229600" cy="1143000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Status of this I-D </a:t>
            </a:r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>
          <a:xfrm>
            <a:off x="508959" y="1134373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sz="2000" dirty="0" smtClean="0">
                <a:ea typeface="宋体" pitchFamily="2" charset="-122"/>
              </a:rPr>
              <a:t>First presented in IETF 87, Berlin meeting, agreed to address differences between the PCE and DNS domains</a:t>
            </a:r>
          </a:p>
          <a:p>
            <a:r>
              <a:rPr lang="en-US" altLang="zh-CN" sz="2000" dirty="0" smtClean="0">
                <a:ea typeface="宋体" pitchFamily="2" charset="-122"/>
              </a:rPr>
              <a:t>Follow-up in IETF 88 Vancouver meeting</a:t>
            </a:r>
          </a:p>
          <a:p>
            <a:pPr lvl="1"/>
            <a:r>
              <a:rPr lang="en-US" altLang="zh-CN" sz="1800" dirty="0" smtClean="0">
                <a:ea typeface="宋体" pitchFamily="2" charset="-122"/>
              </a:rPr>
              <a:t>Allow NAPTR query for a specific PCE domain by linking PCE domain with DNS domain name (i.e., PCE domain added as subdomain of DNS domain name)</a:t>
            </a:r>
          </a:p>
          <a:p>
            <a:pPr lvl="1"/>
            <a:r>
              <a:rPr lang="en-US" altLang="zh-CN" sz="1800" dirty="0" smtClean="0">
                <a:ea typeface="宋体" pitchFamily="2" charset="-122"/>
              </a:rPr>
              <a:t>Define format of TXT record value field using syntax defined in RFC1464</a:t>
            </a:r>
          </a:p>
          <a:p>
            <a:pPr lvl="1"/>
            <a:r>
              <a:rPr lang="en-US" altLang="zh-CN" sz="1800" dirty="0" smtClean="0">
                <a:ea typeface="宋体" pitchFamily="2" charset="-122"/>
              </a:rPr>
              <a:t>Allow feature Negotiation capability by extending NAPTR service field format</a:t>
            </a:r>
          </a:p>
          <a:p>
            <a:pPr lvl="1"/>
            <a:r>
              <a:rPr lang="en-US" altLang="zh-CN" sz="1800" dirty="0" smtClean="0">
                <a:ea typeface="宋体" pitchFamily="2" charset="-122"/>
              </a:rPr>
              <a:t>Support Discovery of PCE server with TLS support by extending NAPTR transport field format</a:t>
            </a:r>
          </a:p>
          <a:p>
            <a:r>
              <a:rPr lang="en-US" altLang="zh-CN" sz="2000" dirty="0" smtClean="0">
                <a:ea typeface="宋体" pitchFamily="2" charset="-122"/>
              </a:rPr>
              <a:t>Follow-up in IETF 89 </a:t>
            </a:r>
            <a:r>
              <a:rPr lang="en-US" altLang="zh-CN" sz="2000" dirty="0" smtClean="0">
                <a:ea typeface="宋体" pitchFamily="2" charset="-122"/>
              </a:rPr>
              <a:t>London</a:t>
            </a:r>
            <a:r>
              <a:rPr lang="en-US" altLang="zh-CN" sz="2000" dirty="0" smtClean="0">
                <a:ea typeface="宋体" pitchFamily="2" charset="-122"/>
              </a:rPr>
              <a:t> </a:t>
            </a:r>
            <a:r>
              <a:rPr lang="en-US" altLang="zh-CN" sz="2000" dirty="0" smtClean="0">
                <a:ea typeface="宋体" pitchFamily="2" charset="-122"/>
              </a:rPr>
              <a:t>meeting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Use “</a:t>
            </a:r>
            <a:r>
              <a:rPr lang="en-US" altLang="zh-CN" sz="2000" dirty="0" err="1" smtClean="0">
                <a:ea typeface="宋体" pitchFamily="2" charset="-122"/>
              </a:rPr>
              <a:t>pce+acronym</a:t>
            </a:r>
            <a:r>
              <a:rPr lang="en-US" altLang="zh-CN" sz="2000" dirty="0" smtClean="0">
                <a:ea typeface="宋体" pitchFamily="2" charset="-122"/>
              </a:rPr>
              <a:t>” instead of “</a:t>
            </a:r>
            <a:r>
              <a:rPr lang="en-US" altLang="zh-CN" sz="2000" dirty="0" err="1" smtClean="0">
                <a:ea typeface="宋体" pitchFamily="2" charset="-122"/>
              </a:rPr>
              <a:t>pce+apX</a:t>
            </a:r>
            <a:r>
              <a:rPr lang="en-US" altLang="zh-CN" sz="2000" dirty="0" smtClean="0">
                <a:ea typeface="宋体" pitchFamily="2" charset="-122"/>
              </a:rPr>
              <a:t>” in the NAPTR service field format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Remove text record format for path computation scope</a:t>
            </a:r>
          </a:p>
          <a:p>
            <a:r>
              <a:rPr lang="en-US" altLang="zh-CN" sz="2400" dirty="0" smtClean="0">
                <a:ea typeface="宋体" pitchFamily="2" charset="-122"/>
              </a:rPr>
              <a:t>Follow-up in IETF90 </a:t>
            </a:r>
            <a:r>
              <a:rPr lang="en-US" altLang="zh-CN" sz="2400" dirty="0" smtClean="0">
                <a:ea typeface="宋体" pitchFamily="2" charset="-122"/>
              </a:rPr>
              <a:t>Toronto</a:t>
            </a:r>
            <a:r>
              <a:rPr lang="en-US" altLang="zh-CN" sz="2400" dirty="0" smtClean="0">
                <a:ea typeface="宋体" pitchFamily="2" charset="-122"/>
              </a:rPr>
              <a:t> </a:t>
            </a:r>
            <a:r>
              <a:rPr lang="en-US" altLang="zh-CN" sz="2400" dirty="0" smtClean="0">
                <a:ea typeface="宋体" pitchFamily="2" charset="-122"/>
              </a:rPr>
              <a:t>meeting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Add a DCI use case to clarify IGP inefficiency to handle a large number of PCE instances discovery.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DNS based discovery provide better means</a:t>
            </a:r>
          </a:p>
          <a:p>
            <a:pPr lvl="2"/>
            <a:r>
              <a:rPr lang="en-US" altLang="zh-CN" sz="1600" dirty="0" smtClean="0">
                <a:ea typeface="宋体" pitchFamily="2" charset="-122"/>
              </a:rPr>
              <a:t>Secure inter-domain discovery</a:t>
            </a:r>
          </a:p>
          <a:p>
            <a:pPr lvl="3"/>
            <a:r>
              <a:rPr lang="en-US" altLang="zh-CN" sz="1200" dirty="0" smtClean="0">
                <a:ea typeface="宋体" pitchFamily="2" charset="-122"/>
              </a:rPr>
              <a:t>E.g., discover PCE with TLS support across domain</a:t>
            </a:r>
          </a:p>
          <a:p>
            <a:pPr lvl="2"/>
            <a:r>
              <a:rPr lang="en-US" altLang="zh-CN" sz="1600" dirty="0" smtClean="0">
                <a:ea typeface="宋体" pitchFamily="2" charset="-122"/>
              </a:rPr>
              <a:t>Handling PCE Identity change</a:t>
            </a:r>
          </a:p>
          <a:p>
            <a:pPr lvl="2"/>
            <a:r>
              <a:rPr lang="en-US" altLang="zh-CN" sz="1600" dirty="0" smtClean="0">
                <a:ea typeface="宋体" pitchFamily="2" charset="-122"/>
              </a:rPr>
              <a:t>Provide better load balance in case of multiple PCE instances</a:t>
            </a:r>
          </a:p>
          <a:p>
            <a:r>
              <a:rPr lang="en-US" altLang="zh-CN" sz="2400" dirty="0" smtClean="0">
                <a:ea typeface="宋体" pitchFamily="2" charset="-122"/>
              </a:rPr>
              <a:t>The latest </a:t>
            </a:r>
            <a:r>
              <a:rPr lang="en-US" altLang="zh-CN" sz="2400" dirty="0" smtClean="0">
                <a:ea typeface="宋体" pitchFamily="2" charset="-122"/>
              </a:rPr>
              <a:t>update before IETF91, </a:t>
            </a:r>
            <a:r>
              <a:rPr lang="en-US" altLang="zh-CN" sz="2400" dirty="0" smtClean="0">
                <a:ea typeface="宋体" pitchFamily="2" charset="-122"/>
              </a:rPr>
              <a:t>compared to v(-06):</a:t>
            </a:r>
          </a:p>
          <a:p>
            <a:pPr lvl="1"/>
            <a:r>
              <a:rPr lang="en-US" altLang="zh-CN" sz="2000" dirty="0" smtClean="0">
                <a:ea typeface="宋体" pitchFamily="2" charset="-122"/>
              </a:rPr>
              <a:t>Add implementation update.</a:t>
            </a:r>
          </a:p>
          <a:p>
            <a:endParaRPr lang="en-US" altLang="zh-CN" sz="2400" dirty="0" smtClean="0">
              <a:ea typeface="宋体" pitchFamily="2" charset="-122"/>
            </a:endParaRPr>
          </a:p>
        </p:txBody>
      </p:sp>
      <p:sp>
        <p:nvSpPr>
          <p:cNvPr id="4100" name="页脚占位符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4101" name="灯片编号占位符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4E379B-83F5-4181-9498-0D25D42E3F6E}" type="slidenum">
              <a:rPr lang="zh-CN" altLang="en-US" smtClean="0"/>
              <a:pPr/>
              <a:t>2</a:t>
            </a:fld>
            <a:endParaRPr lang="en-US" altLang="zh-CN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0744"/>
            <a:ext cx="8229600" cy="803664"/>
          </a:xfrm>
        </p:spPr>
        <p:txBody>
          <a:bodyPr/>
          <a:lstStyle/>
          <a:p>
            <a:r>
              <a:rPr lang="en-US" altLang="zh-CN" sz="3200" dirty="0" smtClean="0"/>
              <a:t>The prototype using the DNS-based discovery proposal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sz="1600" dirty="0" smtClean="0"/>
          </a:p>
          <a:p>
            <a:endParaRPr lang="en-US" altLang="zh-CN" sz="1600" dirty="0" smtClean="0"/>
          </a:p>
          <a:p>
            <a:endParaRPr lang="en-US" altLang="zh-CN" sz="1600" dirty="0" smtClean="0"/>
          </a:p>
          <a:p>
            <a:endParaRPr lang="en-US" altLang="zh-CN" sz="1600" dirty="0" smtClean="0"/>
          </a:p>
          <a:p>
            <a:endParaRPr lang="en-US" altLang="zh-CN" sz="1600" dirty="0" smtClean="0"/>
          </a:p>
          <a:p>
            <a:r>
              <a:rPr lang="en-US" altLang="zh-CN" sz="1600" dirty="0" smtClean="0"/>
              <a:t>The </a:t>
            </a:r>
            <a:r>
              <a:rPr lang="en-US" altLang="zh-CN" sz="1600" dirty="0" smtClean="0"/>
              <a:t>cloud infrastructure use virtual machines with custom images to run </a:t>
            </a:r>
            <a:r>
              <a:rPr lang="en-US" altLang="zh-CN" sz="1600" dirty="0" err="1" smtClean="0"/>
              <a:t>vPCE</a:t>
            </a:r>
            <a:r>
              <a:rPr lang="en-US" altLang="zh-CN" sz="1600" dirty="0" smtClean="0"/>
              <a:t>.</a:t>
            </a:r>
          </a:p>
          <a:p>
            <a:r>
              <a:rPr lang="en-US" altLang="zh-CN" sz="1600" dirty="0" smtClean="0"/>
              <a:t>The cloud infrastructure assigned each </a:t>
            </a:r>
            <a:r>
              <a:rPr lang="en-US" altLang="zh-CN" sz="1600" dirty="0" err="1" smtClean="0"/>
              <a:t>vPCE</a:t>
            </a:r>
            <a:r>
              <a:rPr lang="en-US" altLang="zh-CN" sz="1600" dirty="0" smtClean="0"/>
              <a:t> a new IP address from a pool of available IP addresses.</a:t>
            </a:r>
          </a:p>
          <a:p>
            <a:r>
              <a:rPr lang="en-US" altLang="zh-CN" sz="1600" dirty="0" smtClean="0"/>
              <a:t>The PCE DNS server is notified with the new IP address for a new available </a:t>
            </a:r>
            <a:r>
              <a:rPr lang="en-US" altLang="zh-CN" sz="1600" dirty="0" err="1" smtClean="0"/>
              <a:t>vPCE</a:t>
            </a:r>
            <a:r>
              <a:rPr lang="en-US" altLang="zh-CN" sz="1600" dirty="0" smtClean="0"/>
              <a:t>.</a:t>
            </a:r>
          </a:p>
          <a:p>
            <a:r>
              <a:rPr lang="en-US" altLang="zh-CN" sz="1600" dirty="0" smtClean="0"/>
              <a:t>A PCC may use DNS to discover a PCE only when it needs to compute a path</a:t>
            </a:r>
            <a:r>
              <a:rPr lang="en-US" altLang="zh-CN" sz="1600" dirty="0" smtClean="0"/>
              <a:t>.</a:t>
            </a:r>
          </a:p>
          <a:p>
            <a:pPr>
              <a:buNone/>
            </a:pPr>
            <a:r>
              <a:rPr lang="en-US" altLang="zh-CN" sz="1600" dirty="0" smtClean="0"/>
              <a:t>Case1</a:t>
            </a:r>
            <a:r>
              <a:rPr lang="en-US" altLang="zh-CN" sz="1600" dirty="0" smtClean="0"/>
              <a:t>: intermittent PCEP session</a:t>
            </a:r>
          </a:p>
          <a:p>
            <a:pPr lvl="1"/>
            <a:r>
              <a:rPr lang="en-US" altLang="zh-CN" sz="1200" dirty="0" smtClean="0"/>
              <a:t>systematically opened and closed for each PCEP request in the virtualized environment</a:t>
            </a:r>
          </a:p>
          <a:p>
            <a:pPr>
              <a:buNone/>
            </a:pPr>
            <a:r>
              <a:rPr lang="en-US" altLang="zh-CN" sz="1600" dirty="0" smtClean="0"/>
              <a:t>Case </a:t>
            </a:r>
            <a:r>
              <a:rPr lang="en-US" altLang="zh-CN" sz="1600" dirty="0" smtClean="0"/>
              <a:t>2: load balancing </a:t>
            </a:r>
            <a:r>
              <a:rPr lang="en-US" altLang="zh-CN" sz="1600" dirty="0" smtClean="0"/>
              <a:t>among </a:t>
            </a:r>
            <a:r>
              <a:rPr lang="en-US" altLang="zh-CN" sz="1600" dirty="0" smtClean="0"/>
              <a:t>multiple </a:t>
            </a:r>
            <a:r>
              <a:rPr lang="en-US" altLang="zh-CN" sz="1600" dirty="0" err="1" smtClean="0"/>
              <a:t>vPCEs</a:t>
            </a:r>
            <a:endParaRPr lang="en-US" altLang="zh-CN" sz="1600" dirty="0" smtClean="0"/>
          </a:p>
          <a:p>
            <a:pPr lvl="1"/>
            <a:r>
              <a:rPr lang="en-US" altLang="zh-CN" sz="1200" dirty="0" smtClean="0"/>
              <a:t>Multiple </a:t>
            </a:r>
            <a:r>
              <a:rPr lang="en-US" altLang="zh-CN" sz="1200" dirty="0" err="1" smtClean="0"/>
              <a:t>vPCEs</a:t>
            </a:r>
            <a:r>
              <a:rPr lang="en-US" altLang="zh-CN" sz="1200" dirty="0" smtClean="0"/>
              <a:t> (with different IP addresses) are identified via DNS using a single PCE server name</a:t>
            </a:r>
          </a:p>
          <a:p>
            <a:pPr lvl="1"/>
            <a:r>
              <a:rPr lang="en-US" altLang="zh-CN" sz="1200" dirty="0" smtClean="0"/>
              <a:t>in the event of failure of the VNFs, a new VNF or VM (hosting the VNFs) may be spawned </a:t>
            </a:r>
          </a:p>
          <a:p>
            <a:pPr lvl="2"/>
            <a:r>
              <a:rPr lang="en-US" altLang="zh-CN" sz="800" dirty="0" smtClean="0"/>
              <a:t>without having to update PCE </a:t>
            </a:r>
            <a:r>
              <a:rPr lang="en-US" altLang="zh-CN" sz="800" dirty="0" err="1" smtClean="0"/>
              <a:t>reachability</a:t>
            </a:r>
            <a:r>
              <a:rPr lang="en-US" altLang="zh-CN" sz="800" dirty="0" smtClean="0"/>
              <a:t> information on the PCC </a:t>
            </a:r>
          </a:p>
          <a:p>
            <a:pPr lvl="2"/>
            <a:r>
              <a:rPr lang="en-US" altLang="zh-CN" sz="800" dirty="0" smtClean="0"/>
              <a:t>or flooding the IGP with the PCE location each time the IP address changes.</a:t>
            </a:r>
            <a:endParaRPr lang="zh-CN" altLang="en-US" sz="800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80AA93-7CAE-4CBD-9728-AE29B2F2C390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620" y="1035172"/>
            <a:ext cx="7315200" cy="2070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Details of prototyping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/>
              <a:t>Full details of the prototyping can be found at: </a:t>
            </a:r>
          </a:p>
          <a:p>
            <a:pPr>
              <a:buNone/>
            </a:pPr>
            <a:r>
              <a:rPr lang="en-US" altLang="zh-CN" sz="2400" dirty="0" smtClean="0"/>
              <a:t>    R. </a:t>
            </a:r>
            <a:r>
              <a:rPr lang="en-US" altLang="zh-CN" sz="2400" dirty="0" err="1" smtClean="0"/>
              <a:t>Vilalta</a:t>
            </a:r>
            <a:r>
              <a:rPr lang="en-US" altLang="zh-CN" sz="2400" dirty="0" smtClean="0"/>
              <a:t>, R. Munoz, R. </a:t>
            </a:r>
            <a:r>
              <a:rPr lang="en-US" altLang="zh-CN" sz="2400" dirty="0" err="1" smtClean="0"/>
              <a:t>Casellas</a:t>
            </a:r>
            <a:r>
              <a:rPr lang="en-US" altLang="zh-CN" sz="2400" dirty="0" smtClean="0"/>
              <a:t>, R. Martinez, V. Lopez, D. Lopez "Transport PCE Network Function Virtualization", in Proc. of European Conference on Optical Communication (ECOC 2014), September 21-25, Cannes (France). </a:t>
            </a:r>
          </a:p>
          <a:p>
            <a:pPr>
              <a:buNone/>
            </a:pPr>
            <a:r>
              <a:rPr lang="en-US" altLang="zh-CN" sz="2400" dirty="0" smtClean="0"/>
              <a:t>    &lt;</a:t>
            </a:r>
            <a:r>
              <a:rPr lang="en-US" altLang="zh-CN" sz="2400" dirty="0" smtClean="0">
                <a:hlinkClick r:id="rId2"/>
              </a:rPr>
              <a:t>http://www.vlopezalvarez.com/Profesional/Publications/</a:t>
            </a:r>
            <a:r>
              <a:rPr lang="en-US" altLang="zh-CN" sz="2400" dirty="0" smtClean="0"/>
              <a:t> </a:t>
            </a:r>
            <a:r>
              <a:rPr lang="en-US" altLang="zh-CN" sz="2400" dirty="0" smtClean="0">
                <a:hlinkClick r:id="rId3"/>
              </a:rPr>
              <a:t>Conferences/2014_ECOC_2.pdf</a:t>
            </a:r>
            <a:r>
              <a:rPr lang="en-US" altLang="zh-CN" sz="2400" dirty="0" smtClean="0"/>
              <a:t>&gt; </a:t>
            </a:r>
            <a:endParaRPr lang="zh-CN" altLang="en-US" sz="2400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80AA93-7CAE-4CBD-9728-AE29B2F2C390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1"/>
                </a:solidFill>
                <a:ea typeface="宋体" pitchFamily="2" charset="-122"/>
              </a:rPr>
              <a:t>Next Steps</a:t>
            </a:r>
          </a:p>
        </p:txBody>
      </p:sp>
      <p:sp>
        <p:nvSpPr>
          <p:cNvPr id="614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Well discussed on PCE list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Integrated cross WG input</a:t>
            </a:r>
          </a:p>
          <a:p>
            <a:r>
              <a:rPr lang="en-US" altLang="zh-CN" dirty="0" smtClean="0">
                <a:ea typeface="宋体" pitchFamily="2" charset="-122"/>
              </a:rPr>
              <a:t>Good progress </a:t>
            </a:r>
            <a:r>
              <a:rPr lang="en-US" altLang="zh-CN" dirty="0" smtClean="0">
                <a:ea typeface="宋体" pitchFamily="2" charset="-122"/>
              </a:rPr>
              <a:t>on </a:t>
            </a:r>
            <a:r>
              <a:rPr lang="en-US" altLang="zh-CN" dirty="0" smtClean="0">
                <a:ea typeface="宋体" pitchFamily="2" charset="-122"/>
              </a:rPr>
              <a:t>Implementation development</a:t>
            </a:r>
          </a:p>
          <a:p>
            <a:r>
              <a:rPr lang="en-US" altLang="zh-CN" dirty="0" smtClean="0">
                <a:ea typeface="宋体" pitchFamily="2" charset="-122"/>
              </a:rPr>
              <a:t>(Re)requesting WG adoption</a:t>
            </a:r>
          </a:p>
          <a:p>
            <a:endParaRPr lang="en-US" altLang="zh-CN" dirty="0">
              <a:ea typeface="宋体" pitchFamily="2" charset="-122"/>
            </a:endParaRPr>
          </a:p>
          <a:p>
            <a:pPr marL="0" indent="0" algn="ctr">
              <a:buNone/>
            </a:pPr>
            <a:r>
              <a:rPr lang="en-US" altLang="zh-CN" dirty="0" smtClean="0">
                <a:ea typeface="宋体" pitchFamily="2" charset="-122"/>
              </a:rPr>
              <a:t>Questions?</a:t>
            </a:r>
          </a:p>
        </p:txBody>
      </p:sp>
      <p:sp>
        <p:nvSpPr>
          <p:cNvPr id="6148" name="页脚占位符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PCE IETF91 Honolulu</a:t>
            </a:r>
            <a:endParaRPr lang="zh-CN" altLang="en-US"/>
          </a:p>
        </p:txBody>
      </p:sp>
      <p:sp>
        <p:nvSpPr>
          <p:cNvPr id="6149" name="灯片编号占位符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D82FCE-1ACC-4A9C-AD9A-AF6D5CE178A9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6003</TotalTime>
  <Words>516</Words>
  <Application>Microsoft Office PowerPoint</Application>
  <PresentationFormat>全屏显示(4:3)</PresentationFormat>
  <Paragraphs>65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Default Design</vt:lpstr>
      <vt:lpstr>Path Computation Element (PCE) Discovery using Domain Name System(DNS)  draft-wu-pce-dns-pce-discovery-07  </vt:lpstr>
      <vt:lpstr>Status of this I-D </vt:lpstr>
      <vt:lpstr>The prototype using the DNS-based discovery proposal</vt:lpstr>
      <vt:lpstr>Details of prototyping</vt:lpstr>
      <vt:lpstr>Next Steps</vt:lpstr>
    </vt:vector>
  </TitlesOfParts>
  <Company>Starent Networks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NetExt BOF</dc:title>
  <dc:creator>Rajeev-K</dc:creator>
  <cp:lastModifiedBy>w53375</cp:lastModifiedBy>
  <cp:revision>657</cp:revision>
  <dcterms:created xsi:type="dcterms:W3CDTF">2009-03-13T18:05:52Z</dcterms:created>
  <dcterms:modified xsi:type="dcterms:W3CDTF">2014-11-05T01:59:59Z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(2)OcxvKkWqbnGhBC2sJu3gxpLdmXzaLpJiH1KVyOiwPf00zGvp/7FwMve3W63ZxfkVLXDsCp7T_x000d_ r+c+RzuK26tJff8iGvHkeNR7nJ/HvUSoPVsnGA27hH56165uxinySerQW+AzkocbW4GJHuMW_x000d_ 8f1aHd/TmZM42Qr84clXZfnS4OINDMZEvQ+2hLyTmOO8n5TheNKAMZImHSqgS06PxJpeAXHM_x000d_ VDxpskGqHH5JAVjF2z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EAP1Igiip2TIRufeHYjsG1gfwnWnET4yjG/kyZuN80NOnkehidMq67_x000d_ jvj5dIHoAXlI4gNQkaIuuuWPrGsYKss7b+4pDw7R4MTscNgkhu9pBBD3smdaTfwFop8jJ77Z_x000d_ aMz15ILCDjaRbjeB3RVgq9qPjAMZjSjmT7C70H076JZCrkIES5dJdZG/aJplEkHdo6U=</vt:lpwstr>
  </property>
  <property fmtid="{D5CDD505-2E9C-101B-9397-08002B2CF9AE}" pid="5" name="_ms_pID_7253431_00">
    <vt:lpwstr>_ms_pID_7253431</vt:lpwstr>
  </property>
  <property fmtid="{D5CDD505-2E9C-101B-9397-08002B2CF9AE}" pid="6" name="_new_ms_pID_72543">
    <vt:lpwstr>(3)OtgR3d3rtE1155PJ09nFVGaQOum6nqIwnRTE6AkAX/iXAgum72fIZc8Hr58ZtNZ4jZgNFA31_x000d_
IaMlcBgQ4ta6POO/e7tf23CgvGi9ZTu8I9UPFasf4s04ERn0weciZzeXFsXxs1rRi5oQeRAa_x000d_
PBpzHGf+YZkYLCg+NkcAXSKqgc7r8XDvP7WM2Vk53rlf6lFqWIy2HCKuhlhp5UOxWK44gVgY_x000d_
mL6wUxA+q6+ouJQDYs</vt:lpwstr>
  </property>
  <property fmtid="{D5CDD505-2E9C-101B-9397-08002B2CF9AE}" pid="7" name="_new_ms_pID_725431">
    <vt:lpwstr>rCO3U8/4zhLdiSguPPUxIsU9ScbMqbR3cJk3XMO3/cm/NmS2UtoBYR_x000d_
oJKi3wiHqAcmsDbX3FWQWH4aLJxKc3ERylkst9oebgUvhNUb9g8CV11DgP8AyG7TCPlBT2oU_x000d_
2b3R/HGLkl012x5i+2hz8qZTOgGQo01lB5WghGT37H2TiZ7CfzJsSwvbo+6IsmAxzwQY6NMt_x000d_
AEzEdF3tti34x4xvKliFu6tBQ/PThIsfVjQj</vt:lpwstr>
  </property>
  <property fmtid="{D5CDD505-2E9C-101B-9397-08002B2CF9AE}" pid="8" name="_new_ms_pID_725432">
    <vt:lpwstr>ayJVq/jeBZHJIraYgfqmwsPU/4QgWXNXzeEj_x000d_
iSZiUSqb5b0UhvwezNkJulwQZjj3w53/Fj2HV7eCPnvprCKwn2+LoHNonzQCVvMjRNLEMD7S_x000d_
HZAKSeOUoXqPmiCq0Jk6E1c7U2+c79mujlpS3lZ5fktE7QQDOKsHUupwZojoPclp1G35S6Y1_x000d_
8uoXMBJqFWlLXTbVXjP0PQZF9Elmj7fX6Ec=</vt:lpwstr>
  </property>
  <property fmtid="{D5CDD505-2E9C-101B-9397-08002B2CF9AE}" pid="9" name="sflag">
    <vt:lpwstr>1415150697</vt:lpwstr>
  </property>
</Properties>
</file>