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60" r:id="rId4"/>
    <p:sldId id="261" r:id="rId5"/>
    <p:sldId id="269" r:id="rId6"/>
    <p:sldId id="315" r:id="rId7"/>
    <p:sldId id="270" r:id="rId8"/>
    <p:sldId id="310" r:id="rId9"/>
    <p:sldId id="278" r:id="rId10"/>
    <p:sldId id="281" r:id="rId11"/>
    <p:sldId id="282" r:id="rId12"/>
    <p:sldId id="283" r:id="rId13"/>
    <p:sldId id="314" r:id="rId14"/>
    <p:sldId id="294" r:id="rId15"/>
    <p:sldId id="317" r:id="rId16"/>
    <p:sldId id="311" r:id="rId17"/>
    <p:sldId id="312" r:id="rId18"/>
    <p:sldId id="313" r:id="rId19"/>
    <p:sldId id="295" r:id="rId20"/>
    <p:sldId id="296" r:id="rId21"/>
    <p:sldId id="297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0D6"/>
    <a:srgbClr val="598CDB"/>
    <a:srgbClr val="78AAD6"/>
    <a:srgbClr val="A7C6E9"/>
    <a:srgbClr val="6699CC"/>
    <a:srgbClr val="006699"/>
    <a:srgbClr val="336699"/>
    <a:srgbClr val="3366CC"/>
    <a:srgbClr val="0066CC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31C57-4243-3747-91C6-077B7117FF40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DE018-2ABF-554D-8850-6EB6D45FE2CA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685D-68CA-F443-8AAA-139A48997B23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CEB4-6091-4E4E-9DC7-57836AE07F5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D6AB2-ED1C-46EB-BE76-CC0AB833DA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99CCFF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976" y="3685028"/>
            <a:ext cx="7772400" cy="789647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98CDB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576" y="4637522"/>
            <a:ext cx="6400800" cy="478586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6" descr="Captura de pantalla 2012-09-06 a las 14.51.4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140" y="6329518"/>
            <a:ext cx="1139879" cy="3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 flipV="1">
            <a:off x="0" y="6063456"/>
            <a:ext cx="9144000" cy="45719"/>
          </a:xfrm>
          <a:prstGeom prst="rect">
            <a:avLst/>
          </a:prstGeom>
          <a:solidFill>
            <a:srgbClr val="4890D6"/>
          </a:solidFill>
          <a:ln>
            <a:solidFill>
              <a:srgbClr val="4890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918491" y="6332482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sdnrg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@ IETF91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8944" y="1064370"/>
            <a:ext cx="9131702" cy="2871103"/>
          </a:xfrm>
          <a:custGeom>
            <a:avLst/>
            <a:gdLst>
              <a:gd name="connsiteX0" fmla="*/ 0 w 9131702"/>
              <a:gd name="connsiteY0" fmla="*/ 0 h 2871103"/>
              <a:gd name="connsiteX1" fmla="*/ 2441679 w 9131702"/>
              <a:gd name="connsiteY1" fmla="*/ 2039288 h 2871103"/>
              <a:gd name="connsiteX2" fmla="*/ 6466426 w 9131702"/>
              <a:gd name="connsiteY2" fmla="*/ 1493689 h 2871103"/>
              <a:gd name="connsiteX3" fmla="*/ 9131702 w 9131702"/>
              <a:gd name="connsiteY3" fmla="*/ 2871103 h 287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1702" h="2871103">
                <a:moveTo>
                  <a:pt x="0" y="0"/>
                </a:moveTo>
                <a:cubicBezTo>
                  <a:pt x="681970" y="895170"/>
                  <a:pt x="1363941" y="1790340"/>
                  <a:pt x="2441679" y="2039288"/>
                </a:cubicBezTo>
                <a:cubicBezTo>
                  <a:pt x="3519417" y="2288236"/>
                  <a:pt x="5351422" y="1355053"/>
                  <a:pt x="6466426" y="1493689"/>
                </a:cubicBezTo>
                <a:cubicBezTo>
                  <a:pt x="7581430" y="1632325"/>
                  <a:pt x="8718793" y="2714579"/>
                  <a:pt x="9131702" y="287110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9296" y="1127330"/>
            <a:ext cx="9131702" cy="2871103"/>
          </a:xfrm>
          <a:custGeom>
            <a:avLst/>
            <a:gdLst>
              <a:gd name="connsiteX0" fmla="*/ 0 w 9131702"/>
              <a:gd name="connsiteY0" fmla="*/ 0 h 2871103"/>
              <a:gd name="connsiteX1" fmla="*/ 2441679 w 9131702"/>
              <a:gd name="connsiteY1" fmla="*/ 2039288 h 2871103"/>
              <a:gd name="connsiteX2" fmla="*/ 6466426 w 9131702"/>
              <a:gd name="connsiteY2" fmla="*/ 1493689 h 2871103"/>
              <a:gd name="connsiteX3" fmla="*/ 9131702 w 9131702"/>
              <a:gd name="connsiteY3" fmla="*/ 2871103 h 287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1702" h="2871103">
                <a:moveTo>
                  <a:pt x="0" y="0"/>
                </a:moveTo>
                <a:cubicBezTo>
                  <a:pt x="681970" y="895170"/>
                  <a:pt x="1363941" y="1790340"/>
                  <a:pt x="2441679" y="2039288"/>
                </a:cubicBezTo>
                <a:cubicBezTo>
                  <a:pt x="3519417" y="2288236"/>
                  <a:pt x="5351422" y="1355053"/>
                  <a:pt x="6466426" y="1493689"/>
                </a:cubicBezTo>
                <a:cubicBezTo>
                  <a:pt x="7581430" y="1632325"/>
                  <a:pt x="8718793" y="2714579"/>
                  <a:pt x="9131702" y="2871103"/>
                </a:cubicBezTo>
              </a:path>
            </a:pathLst>
          </a:custGeom>
          <a:ln>
            <a:solidFill>
              <a:schemeClr val="tx1">
                <a:alpha val="57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1019" y="1430138"/>
            <a:ext cx="2901573" cy="96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96778"/>
            <a:ext cx="7511798" cy="916763"/>
          </a:xfrm>
        </p:spPr>
        <p:txBody>
          <a:bodyPr>
            <a:normAutofit/>
          </a:bodyPr>
          <a:lstStyle>
            <a:lvl1pPr>
              <a:defRPr sz="320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1261628"/>
            <a:ext cx="8509400" cy="4953993"/>
          </a:xfrm>
        </p:spPr>
        <p:txBody>
          <a:bodyPr/>
          <a:lstStyle>
            <a:lvl1pPr>
              <a:buClr>
                <a:srgbClr val="4890D6"/>
              </a:buClr>
              <a:defRPr sz="2400">
                <a:latin typeface="Century Gothic"/>
                <a:cs typeface="Century Gothic"/>
              </a:defRPr>
            </a:lvl1pPr>
            <a:lvl2pPr>
              <a:buClrTx/>
              <a:defRPr sz="2000">
                <a:latin typeface="Century Gothic"/>
                <a:cs typeface="Century Gothic"/>
              </a:defRPr>
            </a:lvl2pPr>
            <a:lvl3pPr>
              <a:buClr>
                <a:srgbClr val="4890D6"/>
              </a:buCl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buClr>
                <a:srgbClr val="4890D6"/>
              </a:buCl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4650" y="6356350"/>
            <a:ext cx="3962399" cy="36512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8AAD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IRATI - Investigating RINA  as an Alternative to TCP/IP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9820" y="6356350"/>
            <a:ext cx="1817900" cy="365125"/>
          </a:xfrm>
        </p:spPr>
        <p:txBody>
          <a:bodyPr/>
          <a:lstStyle>
            <a:lvl1pPr>
              <a:defRPr>
                <a:solidFill>
                  <a:srgbClr val="78AAD6"/>
                </a:solidFill>
                <a:latin typeface="Arial"/>
                <a:cs typeface="Arial"/>
              </a:defRPr>
            </a:lvl1pPr>
          </a:lstStyle>
          <a:p>
            <a:fld id="{08468F87-7A0C-D849-A000-3099C7C17BB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9197" y="382563"/>
            <a:ext cx="1577983" cy="5259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20362" y="1113541"/>
            <a:ext cx="7995600" cy="1588"/>
          </a:xfrm>
          <a:prstGeom prst="line">
            <a:avLst/>
          </a:prstGeom>
          <a:ln w="12700">
            <a:gradFill flip="none" rotWithShape="1">
              <a:gsLst>
                <a:gs pos="0">
                  <a:srgbClr val="4890D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6" descr="Captura de pantalla 2012-09-06 a las 14.51.4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140" y="6329518"/>
            <a:ext cx="1139879" cy="3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11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0936-AEC5-704B-A5A3-B5F180917A7F}" type="datetimeFigureOut">
              <a:rPr lang="en-US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8F87-7A0C-D849-A000-3099C7C17BBB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66" y="3327814"/>
            <a:ext cx="7772400" cy="1618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Recursive </a:t>
            </a:r>
            <a:r>
              <a:rPr lang="en-US" dirty="0" smtClean="0"/>
              <a:t>Internet Architecture</a:t>
            </a:r>
            <a:br>
              <a:rPr lang="en-US" dirty="0" smtClean="0"/>
            </a:br>
            <a:r>
              <a:rPr lang="en-US" dirty="0" smtClean="0"/>
              <a:t> EC-Funded projects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IRATI,    GN3+ OC.IRINA    </a:t>
            </a:r>
            <a:r>
              <a:rPr lang="en-US" sz="2200" dirty="0" smtClean="0"/>
              <a:t>and  </a:t>
            </a:r>
            <a:r>
              <a:rPr lang="en-US" dirty="0" smtClean="0"/>
              <a:t>  PRISTINE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576" y="4637522"/>
            <a:ext cx="6400800" cy="1418504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Dimitri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Staessens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Ghent Uni.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iMinds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(BE)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7FF5E-140E-4150-B7D0-0C105FAAB1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FP7 IRATI –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IRATI - Introduction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FP7 Project – </a:t>
            </a:r>
            <a:r>
              <a:rPr lang="en-US" b="1" dirty="0" smtClean="0"/>
              <a:t>Jan 2013 </a:t>
            </a:r>
            <a:r>
              <a:rPr lang="en-US" dirty="0" smtClean="0"/>
              <a:t>to </a:t>
            </a:r>
            <a:r>
              <a:rPr lang="en-US" b="1" dirty="0" smtClean="0"/>
              <a:t>Dec 2014 </a:t>
            </a:r>
            <a:r>
              <a:rPr lang="en-US" dirty="0" smtClean="0"/>
              <a:t>(2 years)</a:t>
            </a:r>
          </a:p>
          <a:p>
            <a:r>
              <a:rPr lang="en-US" dirty="0" smtClean="0"/>
              <a:t>5 partners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chemeClr val="accent4"/>
                </a:solidFill>
              </a:rPr>
              <a:t>Research</a:t>
            </a:r>
            <a:r>
              <a:rPr lang="en-US" dirty="0" smtClean="0"/>
              <a:t>] </a:t>
            </a:r>
            <a:r>
              <a:rPr lang="en-US" dirty="0" err="1" smtClean="0"/>
              <a:t>Fundació</a:t>
            </a:r>
            <a:r>
              <a:rPr lang="en-US" dirty="0" smtClean="0"/>
              <a:t> </a:t>
            </a:r>
            <a:r>
              <a:rPr lang="en-US" dirty="0" err="1" smtClean="0"/>
              <a:t>Privada</a:t>
            </a:r>
            <a:r>
              <a:rPr lang="en-US" dirty="0" smtClean="0"/>
              <a:t> i2CAT (Spain)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chemeClr val="accent4"/>
                </a:solidFill>
              </a:rPr>
              <a:t>Research</a:t>
            </a:r>
            <a:r>
              <a:rPr lang="en-US" dirty="0" smtClean="0"/>
              <a:t>] </a:t>
            </a:r>
            <a:r>
              <a:rPr lang="en-US" dirty="0" err="1" smtClean="0"/>
              <a:t>iMinds</a:t>
            </a:r>
            <a:r>
              <a:rPr lang="en-US" dirty="0" smtClean="0"/>
              <a:t> VZW(Belgium)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SME</a:t>
            </a:r>
            <a:r>
              <a:rPr lang="en-US" dirty="0" smtClean="0"/>
              <a:t>] </a:t>
            </a:r>
            <a:r>
              <a:rPr lang="en-US" dirty="0" err="1" smtClean="0"/>
              <a:t>Nextworks</a:t>
            </a:r>
            <a:r>
              <a:rPr lang="en-US" dirty="0" smtClean="0"/>
              <a:t> </a:t>
            </a:r>
            <a:r>
              <a:rPr lang="en-US" dirty="0" err="1" smtClean="0"/>
              <a:t>s.r.l</a:t>
            </a:r>
            <a:r>
              <a:rPr lang="en-US" dirty="0" smtClean="0"/>
              <a:t>. (Italy)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chemeClr val="accent6"/>
                </a:solidFill>
              </a:rPr>
              <a:t>Industry</a:t>
            </a:r>
            <a:r>
              <a:rPr lang="en-US" dirty="0" smtClean="0"/>
              <a:t>] </a:t>
            </a:r>
            <a:r>
              <a:rPr lang="en-US" dirty="0" err="1" smtClean="0"/>
              <a:t>Interoute</a:t>
            </a:r>
            <a:r>
              <a:rPr lang="en-US" dirty="0" smtClean="0"/>
              <a:t> (UK/Italy)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Academia</a:t>
            </a:r>
            <a:r>
              <a:rPr lang="en-US" dirty="0" smtClean="0"/>
              <a:t>] Boston University (US)</a:t>
            </a:r>
          </a:p>
          <a:p>
            <a:pPr lvl="1"/>
            <a:endParaRPr lang="en-US" dirty="0" smtClean="0"/>
          </a:p>
          <a:p>
            <a:pPr lvl="1"/>
            <a:endParaRPr lang="it-IT" dirty="0"/>
          </a:p>
        </p:txBody>
      </p:sp>
      <p:pic>
        <p:nvPicPr>
          <p:cNvPr id="8" name="Shape 39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6884" y="5718475"/>
            <a:ext cx="1524000" cy="5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9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46600" y="5835776"/>
            <a:ext cx="1904999" cy="27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99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447315" y="5725826"/>
            <a:ext cx="1679699" cy="4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Interoute_logo_brand_line_RGB_AW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9432" y="5410200"/>
            <a:ext cx="1941736" cy="112655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b="1" dirty="0" smtClean="0"/>
              <a:t>Validation of RINA concepts</a:t>
            </a:r>
          </a:p>
          <a:p>
            <a:pPr marL="457200" indent="-457200"/>
            <a:r>
              <a:rPr lang="en-US" b="1" dirty="0" smtClean="0"/>
              <a:t>FOSS implementation of core functionalities</a:t>
            </a:r>
          </a:p>
          <a:p>
            <a:pPr marL="457200" indent="-457200">
              <a:buNone/>
            </a:pPr>
            <a:endParaRPr lang="en-US" dirty="0" smtClean="0"/>
          </a:p>
          <a:p>
            <a:pPr marL="857250" lvl="1" indent="-457200"/>
            <a:r>
              <a:rPr lang="en-US" dirty="0" smtClean="0"/>
              <a:t>IPC Process / IPC Manager daemons</a:t>
            </a:r>
          </a:p>
          <a:p>
            <a:pPr marL="857250" lvl="1" indent="-457200"/>
            <a:r>
              <a:rPr lang="en-US" dirty="0" smtClean="0"/>
              <a:t>Transport and management tasks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b="1" dirty="0" smtClean="0"/>
              <a:t>Stack publicly available on </a:t>
            </a:r>
            <a:r>
              <a:rPr lang="en-US" b="1" dirty="0" err="1" smtClean="0"/>
              <a:t>GitHub</a:t>
            </a:r>
            <a:r>
              <a:rPr lang="en-US" b="1" dirty="0" smtClean="0"/>
              <a:t> ~ 11/2014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IRATI OS/Linux implementation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1154560"/>
            <a:ext cx="75914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73368" y="6363330"/>
            <a:ext cx="6405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S</a:t>
            </a:r>
            <a:r>
              <a:rPr lang="en-US" sz="1400" dirty="0" smtClean="0"/>
              <a:t>. </a:t>
            </a:r>
            <a:r>
              <a:rPr lang="en-US" sz="1400" dirty="0" err="1" smtClean="0"/>
              <a:t>Vrijders</a:t>
            </a:r>
            <a:r>
              <a:rPr lang="en-US" sz="1400" dirty="0" smtClean="0"/>
              <a:t>, F. </a:t>
            </a:r>
            <a:r>
              <a:rPr lang="en-US" sz="1400" dirty="0" err="1" smtClean="0"/>
              <a:t>Salvestrini</a:t>
            </a:r>
            <a:r>
              <a:rPr lang="en-US" sz="1400" dirty="0" smtClean="0"/>
              <a:t>, </a:t>
            </a:r>
            <a:r>
              <a:rPr lang="en-US" sz="1400" dirty="0" err="1" smtClean="0"/>
              <a:t>E.Grasa</a:t>
            </a:r>
            <a:r>
              <a:rPr lang="en-US" sz="1400" dirty="0" smtClean="0"/>
              <a:t>, M. Tarzan, L. </a:t>
            </a:r>
            <a:r>
              <a:rPr lang="en-US" sz="1400" dirty="0" err="1" smtClean="0"/>
              <a:t>Bergesio</a:t>
            </a:r>
            <a:r>
              <a:rPr lang="en-US" sz="1400" dirty="0" smtClean="0"/>
              <a:t>, D. </a:t>
            </a:r>
            <a:r>
              <a:rPr lang="en-US" sz="1400" dirty="0" err="1" smtClean="0"/>
              <a:t>Staessens</a:t>
            </a:r>
            <a:r>
              <a:rPr lang="en-US" sz="1400" dirty="0" smtClean="0"/>
              <a:t>, D. </a:t>
            </a:r>
            <a:r>
              <a:rPr lang="en-US" sz="1400" dirty="0" err="1" smtClean="0"/>
              <a:t>Colle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“ </a:t>
            </a:r>
            <a:r>
              <a:rPr lang="en-US" sz="1400" dirty="0" smtClean="0"/>
              <a:t>Prototyping </a:t>
            </a:r>
            <a:r>
              <a:rPr lang="en-US" sz="1400" dirty="0" smtClean="0"/>
              <a:t>[</a:t>
            </a:r>
            <a:r>
              <a:rPr lang="en-US" sz="1400" dirty="0" smtClean="0"/>
              <a:t>RINA], </a:t>
            </a:r>
            <a:r>
              <a:rPr lang="en-US" sz="1400" dirty="0" smtClean="0"/>
              <a:t>the IRATI </a:t>
            </a:r>
            <a:r>
              <a:rPr lang="en-US" sz="1400" dirty="0" smtClean="0"/>
              <a:t>project approach</a:t>
            </a:r>
            <a:r>
              <a:rPr lang="en-US" sz="1400" dirty="0" smtClean="0"/>
              <a:t>”, IEEE </a:t>
            </a:r>
            <a:r>
              <a:rPr lang="en-US" sz="1400" dirty="0" smtClean="0"/>
              <a:t>Network, </a:t>
            </a:r>
            <a:r>
              <a:rPr lang="en-US" sz="1400" dirty="0" smtClean="0"/>
              <a:t>March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859601" y="1173501"/>
          <a:ext cx="4638675" cy="714375"/>
        </p:xfrm>
        <a:graphic>
          <a:graphicData uri="http://schemas.openxmlformats.org/presentationml/2006/ole">
            <p:oleObj spid="_x0000_s1027" name="Acrobat Document" r:id="rId3" imgW="4638095" imgH="714286" progId="AcroExch.Document.11">
              <p:embed/>
            </p:oleObj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IRATI Prototype initial tests</a:t>
            </a:r>
            <a:endParaRPr lang="it-IT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4975314" y="1296418"/>
          <a:ext cx="3424135" cy="2529752"/>
        </p:xfrm>
        <a:graphic>
          <a:graphicData uri="http://schemas.openxmlformats.org/presentationml/2006/ole">
            <p:oleObj spid="_x0000_s1026" name="Acrobat Document" r:id="rId4" imgW="6058746" imgH="4476190" progId="AcroExch.Document.11">
              <p:embed/>
            </p:oleObj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990304" y="3802129"/>
          <a:ext cx="3424135" cy="2608050"/>
        </p:xfrm>
        <a:graphic>
          <a:graphicData uri="http://schemas.openxmlformats.org/presentationml/2006/ole">
            <p:oleObj spid="_x0000_s1028" name="Acrobat Document" r:id="rId5" imgW="5714286" imgH="4352381" progId="AcroExch.Document.11">
              <p:embed/>
            </p:oleObj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/>
        </p:nvGraphicFramePr>
        <p:xfrm>
          <a:off x="452842" y="1787497"/>
          <a:ext cx="3705225" cy="3552825"/>
        </p:xfrm>
        <a:graphic>
          <a:graphicData uri="http://schemas.openxmlformats.org/presentationml/2006/ole">
            <p:oleObj spid="_x0000_s1029" name="Acrobat Document" r:id="rId6" imgW="3704762" imgH="3552381" progId="AcroExch.Document.11">
              <p:embed/>
            </p:oleObj>
          </a:graphicData>
        </a:graphic>
      </p:graphicFrame>
      <p:cxnSp>
        <p:nvCxnSpPr>
          <p:cNvPr id="15" name="Connettore 1 14"/>
          <p:cNvCxnSpPr/>
          <p:nvPr/>
        </p:nvCxnSpPr>
        <p:spPr>
          <a:xfrm rot="16200000" flipH="1">
            <a:off x="4447849" y="3620986"/>
            <a:ext cx="4839787" cy="19455"/>
          </a:xfrm>
          <a:prstGeom prst="line">
            <a:avLst/>
          </a:prstGeom>
          <a:ln w="6350"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60747" y="5473010"/>
            <a:ext cx="3537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S. </a:t>
            </a:r>
            <a:r>
              <a:rPr lang="en-US" sz="1400" dirty="0" err="1" smtClean="0"/>
              <a:t>Vrijders</a:t>
            </a:r>
            <a:r>
              <a:rPr lang="en-US" sz="1400" dirty="0" smtClean="0"/>
              <a:t> et al. </a:t>
            </a:r>
            <a:br>
              <a:rPr lang="en-US" sz="1400" dirty="0" smtClean="0"/>
            </a:br>
            <a:r>
              <a:rPr lang="en-US" sz="1400" dirty="0" smtClean="0"/>
              <a:t>“Experimental evaluation of RINA Prototype”, </a:t>
            </a:r>
            <a:br>
              <a:rPr lang="en-US" sz="1400" dirty="0" smtClean="0"/>
            </a:br>
            <a:r>
              <a:rPr lang="en-US" sz="1400" dirty="0" smtClean="0"/>
              <a:t>IEEE </a:t>
            </a:r>
            <a:r>
              <a:rPr lang="en-US" sz="1400" dirty="0" err="1" smtClean="0"/>
              <a:t>Globecom</a:t>
            </a:r>
            <a:r>
              <a:rPr lang="en-US" sz="1400" dirty="0" smtClean="0"/>
              <a:t>, Dec </a:t>
            </a:r>
            <a:r>
              <a:rPr lang="en-US" sz="1400" dirty="0" smtClean="0"/>
              <a:t>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60" y="1855687"/>
            <a:ext cx="4736892" cy="451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Link-state routing test (IS-IS based)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328" y="1229196"/>
            <a:ext cx="5961870" cy="31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GEANT3+ IRINA –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IRINA - Intro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</a:t>
            </a:r>
            <a:r>
              <a:rPr lang="en-US" dirty="0" smtClean="0"/>
              <a:t>nvestigating </a:t>
            </a:r>
            <a:r>
              <a:rPr lang="en-US" b="1" dirty="0" smtClean="0"/>
              <a:t>RI</a:t>
            </a:r>
            <a:r>
              <a:rPr lang="en-US" dirty="0" smtClean="0"/>
              <a:t>NA as the next generation GEANT and </a:t>
            </a:r>
            <a:r>
              <a:rPr lang="en-US" b="1" dirty="0" smtClean="0"/>
              <a:t>N</a:t>
            </a:r>
            <a:r>
              <a:rPr lang="en-US" dirty="0" smtClean="0"/>
              <a:t>REN network </a:t>
            </a:r>
            <a:r>
              <a:rPr lang="en-US" b="1" dirty="0" smtClean="0"/>
              <a:t>a</a:t>
            </a:r>
            <a:r>
              <a:rPr lang="en-US" dirty="0" smtClean="0"/>
              <a:t>rchitecture (IRINA)</a:t>
            </a:r>
          </a:p>
          <a:p>
            <a:r>
              <a:rPr lang="en-US" dirty="0" smtClean="0"/>
              <a:t>GEANT3+ project</a:t>
            </a:r>
          </a:p>
          <a:p>
            <a:pPr lvl="1"/>
            <a:r>
              <a:rPr lang="en-US" dirty="0" smtClean="0"/>
              <a:t>Starts </a:t>
            </a:r>
            <a:r>
              <a:rPr lang="en-US" b="1" dirty="0" smtClean="0"/>
              <a:t>Oct 2013</a:t>
            </a:r>
            <a:r>
              <a:rPr lang="en-US" dirty="0" smtClean="0"/>
              <a:t>, ends </a:t>
            </a:r>
            <a:r>
              <a:rPr lang="en-US" b="1" dirty="0" smtClean="0"/>
              <a:t>March 2015 </a:t>
            </a:r>
            <a:r>
              <a:rPr lang="en-US" dirty="0" smtClean="0"/>
              <a:t>(18 months)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4 Partners: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rgbClr val="7030A0"/>
                </a:solidFill>
              </a:rPr>
              <a:t>Research</a:t>
            </a:r>
            <a:r>
              <a:rPr lang="en-US" dirty="0" smtClean="0"/>
              <a:t>] </a:t>
            </a:r>
            <a:r>
              <a:rPr lang="en-US" dirty="0" err="1" smtClean="0"/>
              <a:t>iMinds</a:t>
            </a:r>
            <a:r>
              <a:rPr lang="en-US" dirty="0" smtClean="0"/>
              <a:t> VZW(Belgium)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rgbClr val="7030A0"/>
                </a:solidFill>
              </a:rPr>
              <a:t>Research</a:t>
            </a:r>
            <a:r>
              <a:rPr lang="en-US" dirty="0" smtClean="0"/>
              <a:t>] </a:t>
            </a:r>
            <a:r>
              <a:rPr lang="en-US" dirty="0" err="1" smtClean="0"/>
              <a:t>Fundació</a:t>
            </a:r>
            <a:r>
              <a:rPr lang="en-US" dirty="0" smtClean="0"/>
              <a:t> </a:t>
            </a:r>
            <a:r>
              <a:rPr lang="en-US" dirty="0" err="1" smtClean="0"/>
              <a:t>Privada</a:t>
            </a:r>
            <a:r>
              <a:rPr lang="en-US" dirty="0" smtClean="0"/>
              <a:t> i2CAT (Spain)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rgbClr val="7030A0"/>
                </a:solidFill>
              </a:rPr>
              <a:t>Research</a:t>
            </a:r>
            <a:r>
              <a:rPr lang="en-US" dirty="0" smtClean="0"/>
              <a:t>] Waterford Institute of Technology – Telecommunications Software &amp; Systems Group (Ireland)</a:t>
            </a:r>
          </a:p>
          <a:p>
            <a:pPr lvl="1"/>
            <a:r>
              <a:rPr lang="en-US" dirty="0" smtClean="0"/>
              <a:t>[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SME</a:t>
            </a:r>
            <a:r>
              <a:rPr lang="en-US" dirty="0" smtClean="0"/>
              <a:t>] </a:t>
            </a:r>
            <a:r>
              <a:rPr lang="en-US" dirty="0" err="1" smtClean="0"/>
              <a:t>Nextworks</a:t>
            </a:r>
            <a:r>
              <a:rPr lang="en-US" dirty="0" smtClean="0"/>
              <a:t> </a:t>
            </a:r>
            <a:r>
              <a:rPr lang="en-US" dirty="0" err="1" smtClean="0"/>
              <a:t>s.r.l</a:t>
            </a:r>
            <a:r>
              <a:rPr lang="en-US" dirty="0" smtClean="0"/>
              <a:t>. (Italy)</a:t>
            </a:r>
          </a:p>
        </p:txBody>
      </p:sp>
      <p:pic>
        <p:nvPicPr>
          <p:cNvPr id="7" name="Shape 396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195521" y="5981701"/>
            <a:ext cx="800099" cy="80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9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490921" y="6126750"/>
            <a:ext cx="1524000" cy="5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9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205420" y="6244051"/>
            <a:ext cx="1904999" cy="27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99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110419" y="6134101"/>
            <a:ext cx="1679699" cy="49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dirty="0" smtClean="0">
                <a:sym typeface="Arial"/>
              </a:rPr>
              <a:t>IRINA – Overview/Objectives</a:t>
            </a:r>
            <a:endParaRPr lang="it" dirty="0">
              <a:sym typeface="Arial"/>
            </a:endParaRP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600201" y="1295401"/>
            <a:ext cx="5943599" cy="50386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FP7 PRISTINE –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Programmability in RINA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Current challenges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373188"/>
            <a:ext cx="5110336" cy="486412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explosion in the complexity of the overall system (hundreds of protocols and thousands of standards documents)</a:t>
            </a:r>
          </a:p>
          <a:p>
            <a:endParaRPr lang="en-US" sz="2800" dirty="0" smtClean="0"/>
          </a:p>
          <a:p>
            <a:r>
              <a:rPr lang="en-US" sz="2800" dirty="0" smtClean="0"/>
              <a:t>security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scalability issues with the routing system </a:t>
            </a:r>
            <a:endParaRPr lang="en-US" sz="2400" dirty="0" smtClean="0"/>
          </a:p>
          <a:p>
            <a:pPr lvl="1"/>
            <a:r>
              <a:rPr lang="en-US" sz="2400" dirty="0" smtClean="0"/>
              <a:t>(IPv6/BGP </a:t>
            </a:r>
            <a:r>
              <a:rPr lang="en-US" sz="2400" dirty="0" err="1" smtClean="0"/>
              <a:t>multihoming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Mobile end-users</a:t>
            </a:r>
          </a:p>
          <a:p>
            <a:endParaRPr lang="en-US" sz="2800" dirty="0" smtClean="0"/>
          </a:p>
          <a:p>
            <a:r>
              <a:rPr lang="en-US" sz="2800" dirty="0" smtClean="0"/>
              <a:t>Application mobility</a:t>
            </a:r>
          </a:p>
          <a:p>
            <a:endParaRPr lang="en-US" sz="2800" dirty="0"/>
          </a:p>
        </p:txBody>
      </p:sp>
      <p:pic>
        <p:nvPicPr>
          <p:cNvPr id="5" name="Picture 2" descr="http://s3.amazonaws.com/giles/yes_we_scan_071013/yes-we-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780" y="2911624"/>
            <a:ext cx="2028171" cy="1584176"/>
          </a:xfrm>
          <a:prstGeom prst="rect">
            <a:avLst/>
          </a:prstGeom>
          <a:noFill/>
        </p:spPr>
      </p:pic>
      <p:pic>
        <p:nvPicPr>
          <p:cNvPr id="6" name="Picture 6" descr="File:BGP Table growth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146" y="4505739"/>
            <a:ext cx="2664296" cy="21314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C:\Users\dstaesse\Dropbox\_Work\various\RFC_documents_ch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444" y="1104900"/>
            <a:ext cx="2286000" cy="16383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PRISTINE - Intro</a:t>
            </a:r>
            <a:endParaRPr lang="it-IT" dirty="0"/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FP7 Project</a:t>
            </a:r>
          </a:p>
          <a:p>
            <a:pPr lvl="1"/>
            <a:r>
              <a:rPr lang="en-US" dirty="0" smtClean="0"/>
              <a:t>Starts </a:t>
            </a:r>
            <a:r>
              <a:rPr lang="en-US" b="1" dirty="0" smtClean="0"/>
              <a:t>Jan</a:t>
            </a:r>
            <a:r>
              <a:rPr lang="en-US" dirty="0" smtClean="0"/>
              <a:t> </a:t>
            </a:r>
            <a:r>
              <a:rPr lang="en-US" b="1" dirty="0" smtClean="0"/>
              <a:t>2014</a:t>
            </a:r>
            <a:r>
              <a:rPr lang="en-US" dirty="0" smtClean="0"/>
              <a:t>, ends </a:t>
            </a:r>
            <a:r>
              <a:rPr lang="en-US" b="1" dirty="0" smtClean="0"/>
              <a:t>Jun 2016 </a:t>
            </a:r>
            <a:r>
              <a:rPr lang="en-US" dirty="0" smtClean="0"/>
              <a:t>(30 months)</a:t>
            </a:r>
          </a:p>
          <a:p>
            <a:pPr lvl="1"/>
            <a:r>
              <a:rPr lang="en-US" dirty="0" smtClean="0"/>
              <a:t>15 Partners (</a:t>
            </a:r>
            <a:r>
              <a:rPr lang="en-US" b="1" dirty="0" smtClean="0">
                <a:solidFill>
                  <a:schemeClr val="accent4"/>
                </a:solidFill>
              </a:rPr>
              <a:t>Research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SMEs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6"/>
                </a:solidFill>
              </a:rPr>
              <a:t>Industry</a:t>
            </a:r>
            <a:r>
              <a:rPr lang="en-US" dirty="0" smtClean="0"/>
              <a:t>)</a:t>
            </a:r>
          </a:p>
          <a:p>
            <a:endParaRPr lang="it-IT" dirty="0"/>
          </a:p>
        </p:txBody>
      </p:sp>
      <p:grpSp>
        <p:nvGrpSpPr>
          <p:cNvPr id="2" name="Gruppo 19"/>
          <p:cNvGrpSpPr/>
          <p:nvPr/>
        </p:nvGrpSpPr>
        <p:grpSpPr>
          <a:xfrm>
            <a:off x="2116531" y="2944135"/>
            <a:ext cx="4889023" cy="3129284"/>
            <a:chOff x="1219201" y="504825"/>
            <a:chExt cx="6327783" cy="5791199"/>
          </a:xfrm>
        </p:grpSpPr>
        <p:pic>
          <p:nvPicPr>
            <p:cNvPr id="414" name="Shape 414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1295401" y="504825"/>
              <a:ext cx="800099" cy="1066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Shape 415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657600" y="657224"/>
              <a:ext cx="1524000" cy="679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Shape 416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5867401" y="733424"/>
              <a:ext cx="1371599" cy="563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Shape 417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524001" y="1876425"/>
              <a:ext cx="990599" cy="884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Shape 418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3352801" y="1952624"/>
              <a:ext cx="1905001" cy="367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Shape 419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5791201" y="2028825"/>
              <a:ext cx="1625599" cy="22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Shape 420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1219201" y="2943225"/>
              <a:ext cx="1676399" cy="641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Shape 421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3657600" y="2943224"/>
              <a:ext cx="1752600" cy="5298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Shape 422"/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>
              <a:off x="6096000" y="3019425"/>
              <a:ext cx="971550" cy="33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Shape 423"/>
            <p:cNvPicPr preferRelativeResize="0"/>
            <p:nvPr/>
          </p:nvPicPr>
          <p:blipFill rotWithShape="1">
            <a:blip r:embed="rId12" cstate="print">
              <a:alphaModFix/>
            </a:blip>
            <a:srcRect/>
            <a:stretch/>
          </p:blipFill>
          <p:spPr>
            <a:xfrm>
              <a:off x="1295401" y="4238625"/>
              <a:ext cx="1600199" cy="554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Shape 424"/>
            <p:cNvPicPr preferRelativeResize="0"/>
            <p:nvPr/>
          </p:nvPicPr>
          <p:blipFill rotWithShape="1">
            <a:blip r:embed="rId13" cstate="print">
              <a:alphaModFix/>
            </a:blip>
            <a:srcRect/>
            <a:stretch/>
          </p:blipFill>
          <p:spPr>
            <a:xfrm>
              <a:off x="3962401" y="4010025"/>
              <a:ext cx="990599" cy="959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Shape 425"/>
            <p:cNvPicPr preferRelativeResize="0"/>
            <p:nvPr/>
          </p:nvPicPr>
          <p:blipFill rotWithShape="1">
            <a:blip r:embed="rId14" cstate="print">
              <a:alphaModFix/>
            </a:blip>
            <a:srcRect/>
            <a:stretch/>
          </p:blipFill>
          <p:spPr>
            <a:xfrm>
              <a:off x="5943600" y="3857623"/>
              <a:ext cx="857250" cy="116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Shape 426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>
              <a:off x="1600201" y="5305425"/>
              <a:ext cx="742949" cy="990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Shape 427"/>
            <p:cNvPicPr preferRelativeResize="0"/>
            <p:nvPr/>
          </p:nvPicPr>
          <p:blipFill rotWithShape="1">
            <a:blip r:embed="rId16" cstate="print">
              <a:alphaModFix/>
            </a:blip>
            <a:srcRect/>
            <a:stretch/>
          </p:blipFill>
          <p:spPr>
            <a:xfrm>
              <a:off x="3429000" y="5534025"/>
              <a:ext cx="1752600" cy="687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Shape 428"/>
            <p:cNvPicPr preferRelativeResize="0"/>
            <p:nvPr/>
          </p:nvPicPr>
          <p:blipFill rotWithShape="1">
            <a:blip r:embed="rId17" cstate="print">
              <a:alphaModFix/>
            </a:blip>
            <a:srcRect/>
            <a:stretch/>
          </p:blipFill>
          <p:spPr>
            <a:xfrm>
              <a:off x="5867400" y="5457824"/>
              <a:ext cx="1679584" cy="6602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9" name="Shape 429"/>
          <p:cNvPicPr preferRelativeResize="0"/>
          <p:nvPr/>
        </p:nvPicPr>
        <p:blipFill rotWithShape="1">
          <a:blip r:embed="rId18" cstate="print">
            <a:alphaModFix/>
          </a:blip>
          <a:srcRect/>
          <a:stretch/>
        </p:blipFill>
        <p:spPr>
          <a:xfrm>
            <a:off x="6212327" y="-104930"/>
            <a:ext cx="1541859" cy="149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PRISTINE - Objectives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31750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2000" b="1" dirty="0" smtClean="0">
                <a:latin typeface="Century Gothic" pitchFamily="34" charset="0"/>
                <a:ea typeface="Arial"/>
                <a:cs typeface="Arial"/>
                <a:sym typeface="Arial"/>
              </a:rPr>
              <a:t>IRATI provides basic core packet transport functions</a:t>
            </a:r>
          </a:p>
          <a:p>
            <a:pPr lvl="0" indent="-31750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2000" b="1" dirty="0" smtClean="0">
                <a:latin typeface="Century Gothic" pitchFamily="34" charset="0"/>
                <a:ea typeface="Arial"/>
                <a:cs typeface="Arial"/>
                <a:sym typeface="Arial"/>
              </a:rPr>
              <a:t>PRISTINE designs some advanced functions:</a:t>
            </a:r>
          </a:p>
          <a:p>
            <a:pPr lvl="0" indent="-317500">
              <a:spcBef>
                <a:spcPts val="0"/>
              </a:spcBef>
              <a:buClr>
                <a:schemeClr val="accent1"/>
              </a:buClr>
              <a:buSzPct val="100000"/>
            </a:pPr>
            <a:endParaRPr lang="it" sz="2000" b="1" dirty="0" smtClean="0">
              <a:latin typeface="Century Gothic" pitchFamily="34" charset="0"/>
              <a:ea typeface="Arial"/>
              <a:cs typeface="Arial"/>
              <a:sym typeface="Arial"/>
            </a:endParaRPr>
          </a:p>
          <a:p>
            <a:pPr lvl="1" indent="-26035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security of content and application processes,</a:t>
            </a:r>
          </a:p>
          <a:p>
            <a:pPr lvl="1" indent="-26035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congestion </a:t>
            </a: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control</a:t>
            </a:r>
          </a:p>
          <a:p>
            <a:pPr lvl="1" indent="-26035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protection and resilience,</a:t>
            </a:r>
          </a:p>
          <a:p>
            <a:pPr lvl="1" indent="-26035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efficient topological routing</a:t>
            </a:r>
          </a:p>
          <a:p>
            <a:pPr lvl="1" indent="-26035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multi-layer management</a:t>
            </a:r>
            <a:endParaRPr lang="it" sz="2000" b="1" dirty="0" smtClean="0">
              <a:latin typeface="Century Gothic" pitchFamily="34" charset="0"/>
              <a:ea typeface="Arial"/>
              <a:cs typeface="Arial"/>
              <a:sym typeface="Arial"/>
            </a:endParaRPr>
          </a:p>
          <a:p>
            <a:pPr lvl="0" indent="-317500">
              <a:spcBef>
                <a:spcPts val="440"/>
              </a:spcBef>
              <a:buClr>
                <a:schemeClr val="accent1"/>
              </a:buClr>
              <a:buSzPct val="100000"/>
            </a:pPr>
            <a:endParaRPr lang="it" sz="2000" b="1" dirty="0" smtClean="0">
              <a:latin typeface="Century Gothic" pitchFamily="34" charset="0"/>
              <a:ea typeface="Arial"/>
              <a:cs typeface="Arial"/>
              <a:sym typeface="Arial"/>
            </a:endParaRPr>
          </a:p>
          <a:p>
            <a:pPr lvl="0" indent="-317500">
              <a:spcBef>
                <a:spcPts val="440"/>
              </a:spcBef>
              <a:buClr>
                <a:schemeClr val="accent1"/>
              </a:buClr>
              <a:buSzPct val="100000"/>
            </a:pPr>
            <a:r>
              <a:rPr lang="it" sz="2000" b="1" dirty="0" smtClean="0">
                <a:latin typeface="Century Gothic" pitchFamily="34" charset="0"/>
                <a:ea typeface="Arial"/>
                <a:cs typeface="Arial"/>
                <a:sym typeface="Arial"/>
              </a:rPr>
              <a:t>Three use-cases</a:t>
            </a:r>
          </a:p>
          <a:p>
            <a:pPr marL="725771" lvl="1" indent="-293971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endParaRPr lang="it" dirty="0" smtClean="0">
              <a:latin typeface="Century Gothic" pitchFamily="34" charset="0"/>
              <a:ea typeface="Arial"/>
              <a:cs typeface="Arial"/>
              <a:sym typeface="Arial"/>
            </a:endParaRPr>
          </a:p>
          <a:p>
            <a:pPr marL="725771" lvl="1" indent="-293971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Datacenter </a:t>
            </a:r>
          </a:p>
          <a:p>
            <a:pPr marL="725771" lvl="1" indent="-293971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Distributed cloud</a:t>
            </a:r>
          </a:p>
          <a:p>
            <a:pPr marL="725771" lvl="1" indent="-293971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" dirty="0" smtClean="0">
                <a:latin typeface="Century Gothic" pitchFamily="34" charset="0"/>
                <a:ea typeface="Arial"/>
                <a:cs typeface="Arial"/>
                <a:sym typeface="Arial"/>
              </a:rPr>
              <a:t>Carrier network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PRISTINE Focus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960688" y="1945135"/>
            <a:ext cx="5040312" cy="609600"/>
          </a:xfrm>
          <a:prstGeom prst="roundRect">
            <a:avLst/>
          </a:prstGeom>
          <a:noFill/>
          <a:ln w="25400">
            <a:solidFill>
              <a:srgbClr val="FF66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nl-BE" sz="1000" b="1">
                <a:solidFill>
                  <a:srgbClr val="FF0000"/>
                </a:solidFill>
                <a:latin typeface="Century Gothic" charset="0"/>
              </a:rPr>
              <a:t>                                                            </a:t>
            </a:r>
            <a:r>
              <a:rPr lang="en-US" altLang="nl-BE" sz="1000" b="1">
                <a:solidFill>
                  <a:srgbClr val="FF6600"/>
                </a:solidFill>
                <a:latin typeface="Century Gothic" charset="0"/>
              </a:rPr>
              <a:t> DIF</a:t>
            </a:r>
          </a:p>
          <a:p>
            <a:pPr algn="ctr" eaLnBrk="1" hangingPunct="1"/>
            <a:endParaRPr lang="en-US" altLang="nl-BE" sz="1200" b="1">
              <a:solidFill>
                <a:srgbClr val="FF0000"/>
              </a:solidFill>
              <a:latin typeface="Century Gothic" charset="0"/>
            </a:endParaRPr>
          </a:p>
          <a:p>
            <a:pPr algn="ctr" eaLnBrk="1" hangingPunct="1"/>
            <a:endParaRPr lang="en-US" altLang="nl-BE" sz="1200" b="1">
              <a:solidFill>
                <a:srgbClr val="FF0000"/>
              </a:solidFill>
              <a:latin typeface="Century Gothic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95600" y="1989585"/>
            <a:ext cx="762000" cy="517525"/>
            <a:chOff x="3373295" y="4114800"/>
            <a:chExt cx="762000" cy="51816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IPC Process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713288" y="2708723"/>
            <a:ext cx="762000" cy="517525"/>
            <a:chOff x="3373295" y="4114800"/>
            <a:chExt cx="762000" cy="518160"/>
          </a:xfrm>
          <a:noFill/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505057" y="4114800"/>
              <a:ext cx="517525" cy="518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Shim IPC Process</a:t>
              </a: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5029200" y="1994348"/>
            <a:ext cx="762000" cy="517525"/>
            <a:chOff x="3373295" y="4114800"/>
            <a:chExt cx="762000" cy="51816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24" name="TextBox 24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IPC Process</a:t>
              </a: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5486400" y="1364110"/>
            <a:ext cx="762000" cy="517525"/>
            <a:chOff x="3373295" y="4114800"/>
            <a:chExt cx="762000" cy="518160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Mgmt</a:t>
              </a:r>
            </a:p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Agemt</a:t>
              </a:r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7315200" y="1989585"/>
            <a:ext cx="762000" cy="517525"/>
            <a:chOff x="3373295" y="4114800"/>
            <a:chExt cx="762000" cy="51816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31" name="TextBox 31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IPC Process</a:t>
              </a:r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8001000" y="2354710"/>
            <a:ext cx="762000" cy="517525"/>
            <a:chOff x="3373295" y="4114800"/>
            <a:chExt cx="762000" cy="51816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37" name="TextBox 37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Mgmt</a:t>
              </a:r>
            </a:p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Agemt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971800" y="2659510"/>
            <a:ext cx="2438400" cy="609600"/>
          </a:xfrm>
          <a:prstGeom prst="roundRect">
            <a:avLst/>
          </a:prstGeom>
          <a:noFill/>
          <a:ln w="25400">
            <a:solidFill>
              <a:srgbClr val="01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nl-BE" sz="1000" b="1">
              <a:solidFill>
                <a:srgbClr val="660066"/>
              </a:solidFill>
              <a:latin typeface="Century Gothic" charset="0"/>
            </a:endParaRPr>
          </a:p>
          <a:p>
            <a:pPr algn="ctr" eaLnBrk="1" hangingPunct="1"/>
            <a:r>
              <a:rPr lang="en-US" altLang="nl-BE" sz="1000" b="1">
                <a:solidFill>
                  <a:srgbClr val="010000"/>
                </a:solidFill>
                <a:latin typeface="Century Gothic" charset="0"/>
              </a:rPr>
              <a:t>Shim DIF </a:t>
            </a:r>
          </a:p>
          <a:p>
            <a:pPr algn="ctr" eaLnBrk="1" hangingPunct="1"/>
            <a:r>
              <a:rPr lang="en-US" altLang="nl-BE" sz="1000" b="1">
                <a:solidFill>
                  <a:srgbClr val="010000"/>
                </a:solidFill>
                <a:latin typeface="Century Gothic" charset="0"/>
              </a:rPr>
              <a:t>over TCP/UDP</a:t>
            </a:r>
          </a:p>
          <a:p>
            <a:pPr algn="ctr" eaLnBrk="1" hangingPunct="1"/>
            <a:endParaRPr lang="en-US" altLang="nl-BE" sz="1200" b="1">
              <a:solidFill>
                <a:srgbClr val="660066"/>
              </a:solidFill>
              <a:latin typeface="Century Gothic" charset="0"/>
            </a:endParaRPr>
          </a:p>
          <a:p>
            <a:pPr algn="ctr" eaLnBrk="1" hangingPunct="1"/>
            <a:endParaRPr lang="en-US" altLang="nl-BE" sz="1200" b="1">
              <a:solidFill>
                <a:srgbClr val="660066"/>
              </a:solidFill>
              <a:latin typeface="Century Gothic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572125" y="2648398"/>
            <a:ext cx="2438400" cy="609600"/>
          </a:xfrm>
          <a:prstGeom prst="roundRect">
            <a:avLst/>
          </a:prstGeom>
          <a:noFill/>
          <a:ln w="25400">
            <a:solidFill>
              <a:srgbClr val="873A8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nl-BE" sz="1000" b="1">
              <a:solidFill>
                <a:srgbClr val="873A84"/>
              </a:solidFill>
              <a:latin typeface="Century Gothic" charset="0"/>
            </a:endParaRPr>
          </a:p>
          <a:p>
            <a:pPr algn="ctr" eaLnBrk="1" hangingPunct="1"/>
            <a:r>
              <a:rPr lang="en-US" altLang="nl-BE" sz="1000" b="1">
                <a:solidFill>
                  <a:srgbClr val="873A84"/>
                </a:solidFill>
                <a:latin typeface="Century Gothic" charset="0"/>
              </a:rPr>
              <a:t>Shim DIF </a:t>
            </a:r>
          </a:p>
          <a:p>
            <a:pPr algn="ctr" eaLnBrk="1" hangingPunct="1"/>
            <a:r>
              <a:rPr lang="en-US" altLang="nl-BE" sz="1000" b="1">
                <a:solidFill>
                  <a:srgbClr val="873A84"/>
                </a:solidFill>
                <a:latin typeface="Century Gothic" charset="0"/>
              </a:rPr>
              <a:t>over Ethernet</a:t>
            </a:r>
          </a:p>
          <a:p>
            <a:pPr algn="ctr" eaLnBrk="1" hangingPunct="1"/>
            <a:endParaRPr lang="en-US" altLang="nl-BE" sz="1200" b="1">
              <a:solidFill>
                <a:srgbClr val="FF0000"/>
              </a:solidFill>
              <a:latin typeface="Century Gothic" charset="0"/>
            </a:endParaRPr>
          </a:p>
          <a:p>
            <a:pPr algn="ctr" eaLnBrk="1" hangingPunct="1"/>
            <a:endParaRPr lang="en-US" altLang="nl-BE" sz="1200" b="1">
              <a:solidFill>
                <a:srgbClr val="FF0000"/>
              </a:solidFill>
              <a:latin typeface="Century Gothic" charset="0"/>
            </a:endParaRPr>
          </a:p>
        </p:txBody>
      </p: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7305675" y="1287910"/>
            <a:ext cx="762000" cy="517525"/>
            <a:chOff x="3373295" y="4114800"/>
            <a:chExt cx="762000" cy="518160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 dirty="0">
                  <a:solidFill>
                    <a:schemeClr val="bg1"/>
                  </a:solidFill>
                </a:rPr>
                <a:t>Appl. </a:t>
              </a:r>
            </a:p>
            <a:p>
              <a:pPr algn="ctr" eaLnBrk="1" hangingPunct="1"/>
              <a:r>
                <a:rPr lang="en-US" altLang="nl-BE" sz="900" b="1" dirty="0">
                  <a:solidFill>
                    <a:schemeClr val="bg1"/>
                  </a:solidFill>
                </a:rPr>
                <a:t>Process</a:t>
              </a:r>
            </a:p>
          </p:txBody>
        </p:sp>
      </p:grpSp>
      <p:sp>
        <p:nvSpPr>
          <p:cNvPr id="46" name="Rounded Rectangle 45"/>
          <p:cNvSpPr/>
          <p:nvPr/>
        </p:nvSpPr>
        <p:spPr bwMode="auto">
          <a:xfrm>
            <a:off x="533400" y="3878710"/>
            <a:ext cx="7086600" cy="19812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 bwMode="auto">
          <a:xfrm>
            <a:off x="3276600" y="3802510"/>
            <a:ext cx="1219200" cy="206375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</a:rPr>
              <a:t>IPC API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rot="10800000" flipV="1">
            <a:off x="762000" y="2126110"/>
            <a:ext cx="2362200" cy="1752600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16200000" flipH="1">
            <a:off x="1373187" y="4980436"/>
            <a:ext cx="1508125" cy="1270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64"/>
          <p:cNvSpPr txBox="1">
            <a:spLocks noChangeArrowheads="1"/>
          </p:cNvSpPr>
          <p:nvPr/>
        </p:nvSpPr>
        <p:spPr bwMode="auto">
          <a:xfrm>
            <a:off x="838200" y="405651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  <a:ea typeface="+mn-ea"/>
              </a:rPr>
              <a:t>Data Transfer</a:t>
            </a:r>
          </a:p>
        </p:txBody>
      </p:sp>
      <p:sp>
        <p:nvSpPr>
          <p:cNvPr id="52" name="TextBox 64"/>
          <p:cNvSpPr txBox="1">
            <a:spLocks noChangeArrowheads="1"/>
          </p:cNvSpPr>
          <p:nvPr/>
        </p:nvSpPr>
        <p:spPr bwMode="auto">
          <a:xfrm>
            <a:off x="2479675" y="4056510"/>
            <a:ext cx="155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  <a:ea typeface="+mn-ea"/>
              </a:rPr>
              <a:t>Data Transfer Control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 rot="16200000" flipH="1">
            <a:off x="3615531" y="4987579"/>
            <a:ext cx="1481138" cy="2540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64"/>
          <p:cNvSpPr txBox="1">
            <a:spLocks noChangeArrowheads="1"/>
          </p:cNvSpPr>
          <p:nvPr/>
        </p:nvSpPr>
        <p:spPr bwMode="auto">
          <a:xfrm>
            <a:off x="5105400" y="405333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  <a:ea typeface="+mn-ea"/>
              </a:rPr>
              <a:t>Layer Management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658813" y="4350198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SDU Delimiting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717550" y="4681985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Data Transfer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688975" y="5080448"/>
            <a:ext cx="1219200" cy="3810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Relaying and Multiplexing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695325" y="5523360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SDU Protection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2608263" y="4342260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Transmission Control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2620963" y="4781998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Retransmission Control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2617788" y="5240785"/>
            <a:ext cx="1219200" cy="2286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Flow Control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3962400" y="4543873"/>
            <a:ext cx="762000" cy="3810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RIB Daemon</a:t>
            </a:r>
          </a:p>
        </p:txBody>
      </p:sp>
      <p:sp>
        <p:nvSpPr>
          <p:cNvPr id="63" name="Can 62"/>
          <p:cNvSpPr>
            <a:spLocks noChangeArrowheads="1"/>
          </p:cNvSpPr>
          <p:nvPr/>
        </p:nvSpPr>
        <p:spPr bwMode="auto">
          <a:xfrm>
            <a:off x="4038600" y="5001073"/>
            <a:ext cx="609600" cy="533400"/>
          </a:xfrm>
          <a:prstGeom prst="can">
            <a:avLst>
              <a:gd name="adj" fmla="val 25000"/>
            </a:avLst>
          </a:prstGeom>
          <a:solidFill>
            <a:srgbClr val="9ABE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  <a:ea typeface="+mn-ea"/>
              </a:rPr>
              <a:t>RIB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4800600" y="5174110"/>
            <a:ext cx="1219200" cy="304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CDAP Parser/Generator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4797425" y="4362898"/>
            <a:ext cx="1222375" cy="685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nl-BE" sz="900" b="1">
                <a:solidFill>
                  <a:srgbClr val="000000"/>
                </a:solidFill>
                <a:latin typeface="Century Gothic" charset="0"/>
              </a:rPr>
              <a:t>CACEP</a:t>
            </a:r>
          </a:p>
          <a:p>
            <a:pPr algn="ctr" eaLnBrk="1" hangingPunct="1"/>
            <a:endParaRPr lang="en-US" altLang="nl-BE" sz="900" b="1">
              <a:solidFill>
                <a:srgbClr val="000000"/>
              </a:solidFill>
              <a:latin typeface="Century Gothic" charset="0"/>
            </a:endParaRPr>
          </a:p>
          <a:p>
            <a:pPr algn="ctr" eaLnBrk="1" hangingPunct="1"/>
            <a:endParaRPr lang="en-US" altLang="nl-BE" sz="900" b="1">
              <a:solidFill>
                <a:srgbClr val="000000"/>
              </a:solidFill>
              <a:latin typeface="Century Gothic" charset="0"/>
            </a:endParaRPr>
          </a:p>
          <a:p>
            <a:pPr algn="ctr" eaLnBrk="1" hangingPunct="1"/>
            <a:endParaRPr lang="en-US" altLang="nl-BE" sz="900" b="1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6249988" y="4389885"/>
            <a:ext cx="1219200" cy="2286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Enrollment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6249988" y="4694685"/>
            <a:ext cx="1219200" cy="2286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Flow Allocation</a:t>
            </a:r>
          </a:p>
        </p:txBody>
      </p:sp>
      <p:sp>
        <p:nvSpPr>
          <p:cNvPr id="68" name="Rounded Rectangle 67"/>
          <p:cNvSpPr/>
          <p:nvPr/>
        </p:nvSpPr>
        <p:spPr bwMode="auto">
          <a:xfrm>
            <a:off x="6249988" y="5021710"/>
            <a:ext cx="1219200" cy="304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Resource Allocation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248400" y="5402710"/>
            <a:ext cx="1219200" cy="304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Forwarding Table Generator 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4876800" y="4667698"/>
            <a:ext cx="1066800" cy="304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Authentication</a:t>
            </a:r>
          </a:p>
        </p:txBody>
      </p:sp>
      <p:sp>
        <p:nvSpPr>
          <p:cNvPr id="71" name="Rounded Rectangle 70"/>
          <p:cNvSpPr/>
          <p:nvPr/>
        </p:nvSpPr>
        <p:spPr bwMode="auto">
          <a:xfrm rot="5400000">
            <a:off x="1763713" y="4710560"/>
            <a:ext cx="914400" cy="228600"/>
          </a:xfrm>
          <a:prstGeom prst="roundRect">
            <a:avLst/>
          </a:prstGeom>
          <a:gradFill flip="none" rotWithShape="1">
            <a:gsLst>
              <a:gs pos="0">
                <a:srgbClr val="A6E06C"/>
              </a:gs>
              <a:gs pos="100000">
                <a:srgbClr val="FFC657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State Vector</a:t>
            </a:r>
          </a:p>
        </p:txBody>
      </p:sp>
      <p:sp>
        <p:nvSpPr>
          <p:cNvPr id="72" name="Rounded Rectangle 71"/>
          <p:cNvSpPr/>
          <p:nvPr/>
        </p:nvSpPr>
        <p:spPr bwMode="auto">
          <a:xfrm rot="5400000">
            <a:off x="1704975" y="4755010"/>
            <a:ext cx="914400" cy="228600"/>
          </a:xfrm>
          <a:prstGeom prst="roundRect">
            <a:avLst/>
          </a:prstGeom>
          <a:gradFill flip="none" rotWithShape="1">
            <a:gsLst>
              <a:gs pos="0">
                <a:srgbClr val="A6E06C"/>
              </a:gs>
              <a:gs pos="100000">
                <a:srgbClr val="FFC657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State Vector</a:t>
            </a:r>
          </a:p>
        </p:txBody>
      </p:sp>
      <p:sp>
        <p:nvSpPr>
          <p:cNvPr id="73" name="Rounded Rectangle 72"/>
          <p:cNvSpPr/>
          <p:nvPr/>
        </p:nvSpPr>
        <p:spPr bwMode="auto">
          <a:xfrm rot="5400000">
            <a:off x="1647825" y="4799460"/>
            <a:ext cx="914400" cy="228600"/>
          </a:xfrm>
          <a:prstGeom prst="roundRect">
            <a:avLst/>
          </a:prstGeom>
          <a:gradFill flip="none" rotWithShape="1">
            <a:gsLst>
              <a:gs pos="0">
                <a:srgbClr val="A6E06C"/>
              </a:gs>
              <a:gs pos="100000">
                <a:srgbClr val="FFC657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State Vector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654050" y="4720085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Data Transfer </a:t>
            </a:r>
          </a:p>
        </p:txBody>
      </p:sp>
      <p:sp>
        <p:nvSpPr>
          <p:cNvPr id="75" name="Rounded Rectangle 74"/>
          <p:cNvSpPr/>
          <p:nvPr/>
        </p:nvSpPr>
        <p:spPr bwMode="auto">
          <a:xfrm>
            <a:off x="600075" y="4766123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Data Transfer 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2549525" y="4381948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Transmission Control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2482850" y="4423223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Transmission Control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2547938" y="4818510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Retransmission Control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2486025" y="4872485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Retransmission Control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2559050" y="5309048"/>
            <a:ext cx="1219200" cy="2286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Flow Control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2500313" y="5375723"/>
            <a:ext cx="1219200" cy="2286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Flow Control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609600" y="6088510"/>
            <a:ext cx="701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64"/>
          <p:cNvSpPr txBox="1">
            <a:spLocks noChangeArrowheads="1"/>
          </p:cNvSpPr>
          <p:nvPr/>
        </p:nvSpPr>
        <p:spPr bwMode="auto">
          <a:xfrm>
            <a:off x="-304800" y="6071048"/>
            <a:ext cx="609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Century Gothic"/>
                <a:ea typeface="ＭＳ Ｐゴシック" charset="-128"/>
              </a:rPr>
              <a:t>Increasing timescale (functions performed less often) and complexity</a:t>
            </a:r>
          </a:p>
        </p:txBody>
      </p:sp>
      <p:sp>
        <p:nvSpPr>
          <p:cNvPr id="96" name="Slide Number Placeholder 96"/>
          <p:cNvSpPr>
            <a:spLocks noGrp="1"/>
          </p:cNvSpPr>
          <p:nvPr>
            <p:ph type="sldNum" sz="quarter" idx="12"/>
          </p:nvPr>
        </p:nvSpPr>
        <p:spPr>
          <a:xfrm>
            <a:off x="6969820" y="5891660"/>
            <a:ext cx="1817900" cy="365125"/>
          </a:xfrm>
        </p:spPr>
        <p:txBody>
          <a:bodyPr/>
          <a:lstStyle/>
          <a:p>
            <a:fld id="{DE07FF5E-140E-4150-B7D0-0C105FAAB1A6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7" name="Group 16"/>
          <p:cNvGrpSpPr>
            <a:grpSpLocks/>
          </p:cNvGrpSpPr>
          <p:nvPr/>
        </p:nvGrpSpPr>
        <p:grpSpPr bwMode="auto">
          <a:xfrm>
            <a:off x="2901998" y="2711223"/>
            <a:ext cx="762000" cy="517525"/>
            <a:chOff x="3373295" y="4114800"/>
            <a:chExt cx="762000" cy="518160"/>
          </a:xfrm>
          <a:noFill/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3505057" y="4114800"/>
              <a:ext cx="517525" cy="518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99" name="TextBox 18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Shim IPC Process</a:t>
              </a:r>
            </a:p>
          </p:txBody>
        </p:sp>
      </p:grpSp>
      <p:grpSp>
        <p:nvGrpSpPr>
          <p:cNvPr id="100" name="Group 16"/>
          <p:cNvGrpSpPr>
            <a:grpSpLocks/>
          </p:cNvGrpSpPr>
          <p:nvPr/>
        </p:nvGrpSpPr>
        <p:grpSpPr bwMode="auto">
          <a:xfrm>
            <a:off x="5540238" y="2696233"/>
            <a:ext cx="762000" cy="517525"/>
            <a:chOff x="3373295" y="4114800"/>
            <a:chExt cx="762000" cy="518160"/>
          </a:xfrm>
          <a:noFill/>
        </p:grpSpPr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3505057" y="4114800"/>
              <a:ext cx="517525" cy="518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102" name="TextBox 18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Shim IPC Process</a:t>
              </a:r>
            </a:p>
          </p:txBody>
        </p:sp>
      </p:grpSp>
      <p:grpSp>
        <p:nvGrpSpPr>
          <p:cNvPr id="103" name="Group 16"/>
          <p:cNvGrpSpPr>
            <a:grpSpLocks/>
          </p:cNvGrpSpPr>
          <p:nvPr/>
        </p:nvGrpSpPr>
        <p:grpSpPr bwMode="auto">
          <a:xfrm>
            <a:off x="7309058" y="2696233"/>
            <a:ext cx="762000" cy="517525"/>
            <a:chOff x="3373295" y="4114800"/>
            <a:chExt cx="762000" cy="518160"/>
          </a:xfrm>
          <a:noFill/>
        </p:grpSpPr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3505057" y="4114800"/>
              <a:ext cx="517525" cy="518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105" name="TextBox 18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Shim IPC Process</a:t>
              </a:r>
            </a:p>
          </p:txBody>
        </p:sp>
      </p:grpSp>
      <p:grpSp>
        <p:nvGrpSpPr>
          <p:cNvPr id="106" name="Group 44"/>
          <p:cNvGrpSpPr>
            <a:grpSpLocks/>
          </p:cNvGrpSpPr>
          <p:nvPr/>
        </p:nvGrpSpPr>
        <p:grpSpPr bwMode="auto">
          <a:xfrm>
            <a:off x="2341118" y="1442600"/>
            <a:ext cx="762000" cy="517525"/>
            <a:chOff x="3373295" y="4114800"/>
            <a:chExt cx="762000" cy="518160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 dirty="0">
                  <a:solidFill>
                    <a:schemeClr val="bg1"/>
                  </a:solidFill>
                </a:rPr>
                <a:t>Appl. </a:t>
              </a:r>
            </a:p>
            <a:p>
              <a:pPr algn="ctr" eaLnBrk="1" hangingPunct="1"/>
              <a:r>
                <a:rPr lang="en-US" altLang="nl-BE" sz="900" b="1" dirty="0">
                  <a:solidFill>
                    <a:schemeClr val="bg1"/>
                  </a:solidFill>
                </a:rPr>
                <a:t>Process</a:t>
              </a: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901997" y="2592315"/>
            <a:ext cx="5230765" cy="77152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7" idx="6"/>
          </p:cNvCxnSpPr>
          <p:nvPr/>
        </p:nvCxnSpPr>
        <p:spPr bwMode="auto">
          <a:xfrm>
            <a:off x="3544888" y="2248348"/>
            <a:ext cx="3694112" cy="1630362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2286000" y="1135510"/>
            <a:ext cx="14478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200" b="1">
                <a:solidFill>
                  <a:schemeClr val="tx1"/>
                </a:solidFill>
              </a:rPr>
              <a:t>System (Host)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724400" y="1287910"/>
            <a:ext cx="1600200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System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(Router)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15200" y="1135510"/>
            <a:ext cx="14478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System</a:t>
            </a:r>
          </a:p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(Host)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03170" y="1326895"/>
            <a:ext cx="83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VNF</a:t>
            </a:r>
            <a:endParaRPr lang="en-US" dirty="0"/>
          </a:p>
        </p:txBody>
      </p:sp>
      <p:cxnSp>
        <p:nvCxnSpPr>
          <p:cNvPr id="113" name="Straight Arrow Connector 112"/>
          <p:cNvCxnSpPr>
            <a:endCxn id="108" idx="1"/>
          </p:cNvCxnSpPr>
          <p:nvPr/>
        </p:nvCxnSpPr>
        <p:spPr>
          <a:xfrm>
            <a:off x="1109272" y="1496575"/>
            <a:ext cx="1231846" cy="182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209800" y="2218185"/>
            <a:ext cx="762000" cy="517525"/>
            <a:chOff x="3373295" y="4114800"/>
            <a:chExt cx="762000" cy="51816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Mgmt</a:t>
              </a:r>
            </a:p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Agemt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308412" y="2175697"/>
            <a:ext cx="1419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SDK: Policies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policy sets</a:t>
            </a:r>
            <a:endParaRPr lang="en-US" dirty="0"/>
          </a:p>
        </p:txBody>
      </p:sp>
      <p:pic>
        <p:nvPicPr>
          <p:cNvPr id="29698" name="Picture 2" descr="C:\Users\dstaesse\Dropbox\_Work\project_files\IRATI\Presentations\IETF\Master-K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1212" y="2429674"/>
            <a:ext cx="663576" cy="533117"/>
          </a:xfrm>
          <a:prstGeom prst="rect">
            <a:avLst/>
          </a:prstGeom>
          <a:noFill/>
        </p:spPr>
      </p:pic>
      <p:pic>
        <p:nvPicPr>
          <p:cNvPr id="29699" name="Picture 3" descr="C:\Users\dstaesse\Dropbox\_Work\project_files\IRATI\Presentations\IETF\Master-K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968" y="4456560"/>
            <a:ext cx="668665" cy="537206"/>
          </a:xfrm>
          <a:prstGeom prst="rect">
            <a:avLst/>
          </a:prstGeom>
          <a:noFill/>
        </p:spPr>
      </p:pic>
      <p:pic>
        <p:nvPicPr>
          <p:cNvPr id="120" name="Picture 2" descr="C:\Users\dstaesse\Dropbox\_Work\project_files\IRATI\Presentations\IETF\Master-K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151526"/>
            <a:ext cx="663576" cy="533117"/>
          </a:xfrm>
          <a:prstGeom prst="rect">
            <a:avLst/>
          </a:prstGeom>
          <a:noFill/>
        </p:spPr>
      </p:pic>
      <p:pic>
        <p:nvPicPr>
          <p:cNvPr id="121" name="Picture 2" descr="C:\Users\dstaesse\Dropbox\_Work\project_files\IRATI\Presentations\IETF\Master-K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84" y="5485401"/>
            <a:ext cx="663576" cy="533117"/>
          </a:xfrm>
          <a:prstGeom prst="rect">
            <a:avLst/>
          </a:prstGeom>
          <a:noFill/>
        </p:spPr>
      </p:pic>
      <p:pic>
        <p:nvPicPr>
          <p:cNvPr id="122" name="Picture 2" descr="C:\Users\dstaesse\Dropbox\_Work\project_files\IRATI\Presentations\IETF\Master-K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862" y="4551951"/>
            <a:ext cx="663576" cy="533117"/>
          </a:xfrm>
          <a:prstGeom prst="rect">
            <a:avLst/>
          </a:prstGeom>
          <a:noFill/>
        </p:spPr>
      </p:pic>
      <p:cxnSp>
        <p:nvCxnSpPr>
          <p:cNvPr id="123" name="Straight Arrow Connector 122"/>
          <p:cNvCxnSpPr/>
          <p:nvPr/>
        </p:nvCxnSpPr>
        <p:spPr>
          <a:xfrm>
            <a:off x="1004342" y="3134530"/>
            <a:ext cx="780" cy="804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1334121" y="3099027"/>
            <a:ext cx="4685679" cy="703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334121" y="3226248"/>
            <a:ext cx="1524967" cy="782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702764" y="3551002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Cong. Ctrl.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688975" y="347605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4828715" y="3583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32" grpId="0"/>
      <p:bldP spid="133" grpId="0"/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environment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81000" y="1600200"/>
            <a:ext cx="4370882" cy="4572000"/>
          </a:xfrm>
        </p:spPr>
        <p:txBody>
          <a:bodyPr>
            <a:noAutofit/>
          </a:bodyPr>
          <a:lstStyle/>
          <a:p>
            <a:r>
              <a:rPr lang="en-US" dirty="0"/>
              <a:t>ever growing customer base</a:t>
            </a:r>
          </a:p>
          <a:p>
            <a:r>
              <a:rPr lang="en-US" dirty="0"/>
              <a:t>ever growing number of devices</a:t>
            </a:r>
          </a:p>
          <a:p>
            <a:r>
              <a:rPr lang="en-US" dirty="0"/>
              <a:t>new and more demanding services</a:t>
            </a:r>
          </a:p>
          <a:p>
            <a:endParaRPr lang="en-US" dirty="0" smtClean="0"/>
          </a:p>
          <a:p>
            <a:r>
              <a:rPr lang="en-US" dirty="0" smtClean="0"/>
              <a:t>“worse is better”</a:t>
            </a:r>
          </a:p>
          <a:p>
            <a:endParaRPr lang="en-US" dirty="0"/>
          </a:p>
          <a:p>
            <a:r>
              <a:rPr lang="en-US" dirty="0" smtClean="0"/>
              <a:t>RAD of services</a:t>
            </a:r>
            <a:endParaRPr lang="en-US" dirty="0"/>
          </a:p>
          <a:p>
            <a:r>
              <a:rPr lang="en-US" dirty="0"/>
              <a:t>fast </a:t>
            </a:r>
            <a:r>
              <a:rPr lang="en-US" dirty="0" smtClean="0"/>
              <a:t>deployment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1" descr="C:\Users\dstaesse\Dropbox\_Work\project_files\IRATI\Presentations\IETF\humans-v-internet-connected-devic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882" y="982925"/>
            <a:ext cx="4004410" cy="1882775"/>
          </a:xfrm>
          <a:prstGeom prst="rect">
            <a:avLst/>
          </a:prstGeom>
          <a:noFill/>
        </p:spPr>
      </p:pic>
      <p:pic>
        <p:nvPicPr>
          <p:cNvPr id="40963" name="Picture 3" descr="C:\Users\dstaesse\Dropbox\_Work\project_files\IRATI\Presentations\IETF\ch_clo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329" y="2532057"/>
            <a:ext cx="4375671" cy="2658220"/>
          </a:xfrm>
          <a:prstGeom prst="rect">
            <a:avLst/>
          </a:prstGeom>
          <a:noFill/>
        </p:spPr>
      </p:pic>
      <p:pic>
        <p:nvPicPr>
          <p:cNvPr id="40962" name="Picture 2" descr="C:\Users\dstaesse\Dropbox\_Work\project_files\IRATI\Presentations\IETF\devops-netops.jpg"/>
          <p:cNvPicPr>
            <a:picLocks noChangeAspect="1" noChangeArrowheads="1"/>
          </p:cNvPicPr>
          <p:nvPr/>
        </p:nvPicPr>
        <p:blipFill>
          <a:blip r:embed="rId4"/>
          <a:srcRect l="20694" t="10172" r="22493" b="15258"/>
          <a:stretch>
            <a:fillRect/>
          </a:stretch>
        </p:blipFill>
        <p:spPr bwMode="auto">
          <a:xfrm>
            <a:off x="2904346" y="4377129"/>
            <a:ext cx="2525846" cy="2345961"/>
          </a:xfrm>
          <a:prstGeom prst="rect">
            <a:avLst/>
          </a:prstGeom>
          <a:noFill/>
        </p:spPr>
      </p:pic>
      <p:pic>
        <p:nvPicPr>
          <p:cNvPr id="40964" name="Picture 4" descr="C:\Users\dstaesse\Dropbox\_Work\project_files\IRATI\Presentations\IETF\Nature_Sundown_Green_pasture_at_sunset_035839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2870" y="4422099"/>
            <a:ext cx="2738332" cy="205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RINA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 brief introduction to the Recursive Internet Architecture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C:\Users\dstaesse\Dropbox\RINA\Day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400" y="547138"/>
            <a:ext cx="2325352" cy="307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1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IPC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61" r="2280"/>
          <a:stretch>
            <a:fillRect/>
          </a:stretch>
        </p:blipFill>
        <p:spPr bwMode="auto">
          <a:xfrm>
            <a:off x="84665" y="2286000"/>
            <a:ext cx="8944124" cy="216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Providing IPC services </a:t>
            </a:r>
            <a:r>
              <a:rPr lang="en-US" dirty="0" smtClean="0"/>
              <a:t>(with </a:t>
            </a:r>
            <a:r>
              <a:rPr lang="en-US" dirty="0" smtClean="0"/>
              <a:t>different </a:t>
            </a:r>
            <a:r>
              <a:rPr lang="en-US" dirty="0" smtClean="0"/>
              <a:t>characteristics) </a:t>
            </a:r>
            <a:r>
              <a:rPr lang="en-US" dirty="0" smtClean="0"/>
              <a:t>over different scopes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390" y="369574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IP (L3)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390" y="4000545"/>
            <a:ext cx="1676400" cy="228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Ethernet (L2)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390" y="4305345"/>
            <a:ext cx="1676400" cy="228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Physical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Media (L1)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390" y="3091145"/>
            <a:ext cx="1676400" cy="228600"/>
          </a:xfrm>
          <a:prstGeom prst="rect">
            <a:avLst/>
          </a:prstGeom>
          <a:noFill/>
          <a:ln>
            <a:solidFill>
              <a:srgbClr val="3366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>
                <a:solidFill>
                  <a:srgbClr val="3366FF"/>
                </a:solidFill>
              </a:rPr>
              <a:t>Applications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890" y="339844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TCP/UDP (L4)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5740" y="471756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IEEE 802.1Q (L2)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5740" y="5022365"/>
            <a:ext cx="1676400" cy="228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IEEE 802.1ah (L2)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5740" y="5327165"/>
            <a:ext cx="1676400" cy="228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10GBASE-ER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(L1)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5740" y="2014365"/>
            <a:ext cx="1676400" cy="228600"/>
          </a:xfrm>
          <a:prstGeom prst="rect">
            <a:avLst/>
          </a:prstGeom>
          <a:noFill/>
          <a:ln>
            <a:solidFill>
              <a:srgbClr val="3366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>
                <a:solidFill>
                  <a:srgbClr val="3366FF"/>
                </a:solidFill>
              </a:rPr>
              <a:t>Applications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8240" y="442026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MPLS (L2.5)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8250" y="381067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IP (L3)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0750" y="349838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IP (L3)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250" y="320108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UDP (L4)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5750" y="290378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VXLAN(L2)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3250" y="260148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IP (L3)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5750" y="230418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UDP (L4)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9268" y="4452745"/>
            <a:ext cx="1676400" cy="228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Physical Media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79268" y="2922505"/>
            <a:ext cx="1676400" cy="228600"/>
          </a:xfrm>
          <a:prstGeom prst="rect">
            <a:avLst/>
          </a:prstGeom>
          <a:noFill/>
          <a:ln>
            <a:solidFill>
              <a:srgbClr val="3366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>
                <a:solidFill>
                  <a:srgbClr val="3366FF"/>
                </a:solidFill>
              </a:rPr>
              <a:t>Applications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879268" y="4155883"/>
            <a:ext cx="1676400" cy="228600"/>
          </a:xfrm>
          <a:prstGeom prst="rect">
            <a:avLst/>
          </a:prstGeom>
          <a:noFill/>
          <a:ln>
            <a:solidFill>
              <a:srgbClr val="FF4A0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 smtClean="0">
                <a:solidFill>
                  <a:srgbClr val="FF4A09"/>
                </a:solidFill>
              </a:rPr>
              <a:t>IPC</a:t>
            </a:r>
            <a:endParaRPr lang="en-US" sz="1200" b="1" dirty="0">
              <a:solidFill>
                <a:srgbClr val="FF4A09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79268" y="3209843"/>
            <a:ext cx="1676400" cy="228600"/>
          </a:xfrm>
          <a:prstGeom prst="rect">
            <a:avLst/>
          </a:prstGeom>
          <a:noFill/>
          <a:ln>
            <a:solidFill>
              <a:srgbClr val="FF4A0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 smtClean="0">
                <a:solidFill>
                  <a:srgbClr val="FF4A09"/>
                </a:solidFill>
              </a:rPr>
              <a:t>IPC</a:t>
            </a:r>
            <a:endParaRPr lang="en-US" sz="1200" b="1" dirty="0">
              <a:solidFill>
                <a:srgbClr val="FF4A09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881768" y="3858583"/>
            <a:ext cx="1676400" cy="228600"/>
          </a:xfrm>
          <a:prstGeom prst="rect">
            <a:avLst/>
          </a:prstGeom>
          <a:noFill/>
          <a:ln>
            <a:solidFill>
              <a:srgbClr val="FF4A0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 smtClean="0">
                <a:solidFill>
                  <a:srgbClr val="FF4A09"/>
                </a:solidFill>
              </a:rPr>
              <a:t>IPC</a:t>
            </a:r>
            <a:endParaRPr lang="en-US" sz="1200" b="1" dirty="0">
              <a:solidFill>
                <a:srgbClr val="FF4A09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881768" y="3498823"/>
            <a:ext cx="1676400" cy="228600"/>
          </a:xfrm>
          <a:prstGeom prst="rect">
            <a:avLst/>
          </a:prstGeom>
          <a:noFill/>
          <a:ln>
            <a:solidFill>
              <a:srgbClr val="FF4A0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/>
          <a:lstStyle/>
          <a:p>
            <a:pPr algn="ctr" defTabSz="457106">
              <a:defRPr/>
            </a:pPr>
            <a:r>
              <a:rPr lang="en-US" sz="1200" b="1" dirty="0" smtClean="0">
                <a:solidFill>
                  <a:srgbClr val="FF4A09"/>
                </a:solidFill>
              </a:rPr>
              <a:t>IPC</a:t>
            </a:r>
            <a:endParaRPr lang="en-US" sz="1200" b="1" dirty="0">
              <a:solidFill>
                <a:srgbClr val="FF4A09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8240" y="4120465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b">
            <a:prstTxWarp prst="textNoShape">
              <a:avLst/>
            </a:prstTxWarp>
          </a:bodyPr>
          <a:lstStyle/>
          <a:p>
            <a:pPr algn="ctr" defTabSz="455613">
              <a:defRPr/>
            </a:pPr>
            <a:r>
              <a:rPr lang="en-US" sz="1200" b="1" dirty="0" smtClean="0">
                <a:solidFill>
                  <a:srgbClr val="7F7F7F"/>
                </a:solidFill>
              </a:rPr>
              <a:t>IEEE 802.3 (L2)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9348" y="2397875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62834" y="1274165"/>
            <a:ext cx="1023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Everyday</a:t>
            </a:r>
            <a:br>
              <a:rPr lang="en-US" dirty="0" smtClean="0"/>
            </a:b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05140" y="224797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APs communicate using a port, identified by a </a:t>
            </a:r>
            <a:r>
              <a:rPr lang="en-US" dirty="0" err="1" smtClean="0"/>
              <a:t>portId</a:t>
            </a:r>
            <a:endParaRPr lang="en-US" dirty="0" smtClean="0"/>
          </a:p>
          <a:p>
            <a:r>
              <a:rPr lang="en-US" dirty="0" smtClean="0"/>
              <a:t>6 operations: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_</a:t>
            </a:r>
            <a:r>
              <a:rPr lang="en-US" b="1" dirty="0" err="1" smtClean="0"/>
              <a:t>registerApp</a:t>
            </a:r>
            <a:r>
              <a:rPr lang="en-US" dirty="0" smtClean="0"/>
              <a:t>(</a:t>
            </a:r>
            <a:r>
              <a:rPr lang="en-US" dirty="0" err="1" smtClean="0"/>
              <a:t>appName</a:t>
            </a:r>
            <a:r>
              <a:rPr lang="en-US" dirty="0" smtClean="0"/>
              <a:t>, List&lt;</a:t>
            </a:r>
            <a:r>
              <a:rPr lang="en-US" dirty="0" err="1" smtClean="0"/>
              <a:t>difName</a:t>
            </a:r>
            <a:r>
              <a:rPr lang="en-US" dirty="0" smtClean="0"/>
              <a:t>&gt;)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portId</a:t>
            </a:r>
            <a:r>
              <a:rPr lang="en-US" dirty="0" smtClean="0"/>
              <a:t> _</a:t>
            </a:r>
            <a:r>
              <a:rPr lang="en-US" b="1" dirty="0" err="1" smtClean="0"/>
              <a:t>allocateFlow</a:t>
            </a:r>
            <a:r>
              <a:rPr lang="en-US" dirty="0" smtClean="0"/>
              <a:t>(</a:t>
            </a:r>
            <a:r>
              <a:rPr lang="en-US" dirty="0" err="1" smtClean="0"/>
              <a:t>destAppName</a:t>
            </a:r>
            <a:r>
              <a:rPr lang="en-US" dirty="0" smtClean="0"/>
              <a:t>, List&lt;</a:t>
            </a:r>
            <a:r>
              <a:rPr lang="en-US" dirty="0" err="1" smtClean="0"/>
              <a:t>QoSParams</a:t>
            </a:r>
            <a:r>
              <a:rPr lang="en-US" dirty="0" smtClean="0"/>
              <a:t>&gt;)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_</a:t>
            </a:r>
            <a:r>
              <a:rPr lang="en-US" b="1" dirty="0" smtClean="0"/>
              <a:t>write</a:t>
            </a:r>
            <a:r>
              <a:rPr lang="en-US" dirty="0" smtClean="0"/>
              <a:t>(</a:t>
            </a:r>
            <a:r>
              <a:rPr lang="en-US" dirty="0" err="1" smtClean="0"/>
              <a:t>portId</a:t>
            </a:r>
            <a:r>
              <a:rPr lang="en-US" dirty="0" smtClean="0"/>
              <a:t>, </a:t>
            </a:r>
            <a:r>
              <a:rPr lang="en-US" dirty="0" err="1" smtClean="0"/>
              <a:t>sdu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sdu</a:t>
            </a:r>
            <a:r>
              <a:rPr lang="en-US" dirty="0" smtClean="0"/>
              <a:t> _</a:t>
            </a:r>
            <a:r>
              <a:rPr lang="en-US" b="1" dirty="0" smtClean="0"/>
              <a:t>read</a:t>
            </a:r>
            <a:r>
              <a:rPr lang="en-US" dirty="0" smtClean="0"/>
              <a:t>(</a:t>
            </a:r>
            <a:r>
              <a:rPr lang="en-US" dirty="0" err="1" smtClean="0"/>
              <a:t>portId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_</a:t>
            </a:r>
            <a:r>
              <a:rPr lang="en-US" b="1" dirty="0" err="1" smtClean="0"/>
              <a:t>deallocate</a:t>
            </a:r>
            <a:r>
              <a:rPr lang="en-US" dirty="0" smtClean="0"/>
              <a:t>(</a:t>
            </a:r>
            <a:r>
              <a:rPr lang="en-US" dirty="0" err="1" smtClean="0"/>
              <a:t>portId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_</a:t>
            </a:r>
            <a:r>
              <a:rPr lang="en-US" b="1" dirty="0" err="1" smtClean="0"/>
              <a:t>unregisterApp</a:t>
            </a:r>
            <a:r>
              <a:rPr lang="en-US" dirty="0" smtClean="0"/>
              <a:t>(</a:t>
            </a:r>
            <a:r>
              <a:rPr lang="en-US" dirty="0" err="1" smtClean="0"/>
              <a:t>appName</a:t>
            </a:r>
            <a:r>
              <a:rPr lang="en-US" dirty="0" smtClean="0"/>
              <a:t>, List&lt;</a:t>
            </a:r>
            <a:r>
              <a:rPr lang="en-US" dirty="0" err="1" smtClean="0"/>
              <a:t>difName</a:t>
            </a:r>
            <a:r>
              <a:rPr lang="en-US" dirty="0" smtClean="0"/>
              <a:t>&gt;)</a:t>
            </a:r>
          </a:p>
          <a:p>
            <a:endParaRPr lang="en-US" dirty="0" smtClean="0"/>
          </a:p>
          <a:p>
            <a:r>
              <a:rPr lang="en-US" dirty="0" err="1" smtClean="0"/>
              <a:t>QoSParams</a:t>
            </a:r>
            <a:r>
              <a:rPr lang="en-US" dirty="0" smtClean="0"/>
              <a:t> are defined in a technology-agnostic way</a:t>
            </a:r>
          </a:p>
          <a:p>
            <a:pPr lvl="1"/>
            <a:r>
              <a:rPr lang="en-US" dirty="0" smtClean="0"/>
              <a:t>Bandwidth-related, delay, jitter, in-order-delivery, loss rates,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4923782" y="4162425"/>
            <a:ext cx="1295400" cy="1828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2866382" y="4162425"/>
            <a:ext cx="1295400" cy="1828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152400" y="3933825"/>
            <a:ext cx="8763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Applications Provide </a:t>
            </a:r>
            <a:br>
              <a:rPr lang="en-US" dirty="0" smtClean="0"/>
            </a:br>
            <a:r>
              <a:rPr lang="en-US" dirty="0" smtClean="0"/>
              <a:t>IPC services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 bwMode="auto">
          <a:xfrm>
            <a:off x="6904982" y="3248025"/>
            <a:ext cx="1295400" cy="1828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885182" y="3248025"/>
            <a:ext cx="1295400" cy="1828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037582" y="3171825"/>
            <a:ext cx="70866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427982" y="1952625"/>
            <a:ext cx="990600" cy="2819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666982" y="1952625"/>
            <a:ext cx="990600" cy="2819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44" name="L-Shape 143"/>
          <p:cNvSpPr/>
          <p:nvPr/>
        </p:nvSpPr>
        <p:spPr bwMode="auto">
          <a:xfrm rot="10800000">
            <a:off x="1647182" y="2867025"/>
            <a:ext cx="1752600" cy="2819400"/>
          </a:xfrm>
          <a:prstGeom prst="corner">
            <a:avLst>
              <a:gd name="adj1" fmla="val 109628"/>
              <a:gd name="adj2" fmla="val 51553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45" name="L-Shape 144"/>
          <p:cNvSpPr/>
          <p:nvPr/>
        </p:nvSpPr>
        <p:spPr bwMode="auto">
          <a:xfrm rot="10800000" flipH="1">
            <a:off x="5685783" y="2867024"/>
            <a:ext cx="1752600" cy="2819400"/>
          </a:xfrm>
          <a:prstGeom prst="corner">
            <a:avLst>
              <a:gd name="adj1" fmla="val 109628"/>
              <a:gd name="adj2" fmla="val 51553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671924" y="3857625"/>
            <a:ext cx="1752600" cy="1828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12940" y="1486494"/>
            <a:ext cx="620683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841053" y="1495425"/>
            <a:ext cx="620683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866520" y="1495425"/>
            <a:ext cx="1390124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Edge router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05120" y="1495425"/>
            <a:ext cx="1390124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Edge router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737745" y="1486495"/>
            <a:ext cx="1980094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Internal AS router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580382" y="3171825"/>
            <a:ext cx="7924800" cy="533400"/>
          </a:xfrm>
          <a:prstGeom prst="rect">
            <a:avLst/>
          </a:prstGeom>
          <a:solidFill>
            <a:srgbClr val="33CC33">
              <a:alpha val="20000"/>
            </a:srgbClr>
          </a:solidFill>
          <a:ln w="19050" cap="flat" cmpd="sng" algn="ctr">
            <a:solidFill>
              <a:srgbClr val="33CC3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536840" y="2181225"/>
            <a:ext cx="762000" cy="609600"/>
          </a:xfrm>
          <a:prstGeom prst="ellipse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</a:srgbClr>
              </a:gs>
              <a:gs pos="35000">
                <a:srgbClr val="2D2DB9">
                  <a:tint val="37000"/>
                  <a:satMod val="300000"/>
                </a:srgbClr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B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charset="0"/>
              </a:rPr>
              <a:t>X</a:t>
            </a:r>
          </a:p>
        </p:txBody>
      </p:sp>
      <p:sp>
        <p:nvSpPr>
          <p:cNvPr id="158" name="Oval 157"/>
          <p:cNvSpPr/>
          <p:nvPr/>
        </p:nvSpPr>
        <p:spPr bwMode="auto">
          <a:xfrm>
            <a:off x="7775840" y="2181225"/>
            <a:ext cx="762000" cy="609600"/>
          </a:xfrm>
          <a:prstGeom prst="ellipse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</a:srgbClr>
              </a:gs>
              <a:gs pos="35000">
                <a:srgbClr val="2D2DB9">
                  <a:tint val="37000"/>
                  <a:satMod val="300000"/>
                </a:srgbClr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B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charset="0"/>
              </a:rPr>
              <a:t>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2670440" y="4908095"/>
            <a:ext cx="1752600" cy="1235529"/>
            <a:chOff x="2670440" y="4908095"/>
            <a:chExt cx="1752600" cy="1235529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2670440" y="4908095"/>
              <a:ext cx="1752600" cy="1235529"/>
            </a:xfrm>
            <a:prstGeom prst="rect">
              <a:avLst/>
            </a:prstGeom>
            <a:solidFill>
              <a:srgbClr val="3333CC">
                <a:lumMod val="50000"/>
                <a:alpha val="20000"/>
              </a:srgbClr>
            </a:solidFill>
            <a:ln w="19050" cap="flat" cmpd="sng" algn="ctr">
              <a:solidFill>
                <a:srgbClr val="3333CC">
                  <a:lumMod val="7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 Unicode MS" charset="0"/>
              </a:endParaRPr>
            </a:p>
          </p:txBody>
        </p:sp>
        <p:grpSp>
          <p:nvGrpSpPr>
            <p:cNvPr id="3" name="Group 103"/>
            <p:cNvGrpSpPr/>
            <p:nvPr/>
          </p:nvGrpSpPr>
          <p:grpSpPr>
            <a:xfrm>
              <a:off x="2713982" y="5000625"/>
              <a:ext cx="609600" cy="381000"/>
              <a:chOff x="3209925" y="5000625"/>
              <a:chExt cx="609600" cy="381000"/>
            </a:xfrm>
          </p:grpSpPr>
          <p:sp>
            <p:nvSpPr>
              <p:cNvPr id="160" name="Oval 159"/>
              <p:cNvSpPr/>
              <p:nvPr/>
            </p:nvSpPr>
            <p:spPr bwMode="auto">
              <a:xfrm>
                <a:off x="3286125" y="5000625"/>
                <a:ext cx="457200" cy="381000"/>
              </a:xfrm>
              <a:prstGeom prst="ellipse">
                <a:avLst/>
              </a:prstGeom>
              <a:gradFill rotWithShape="1">
                <a:gsLst>
                  <a:gs pos="0">
                    <a:srgbClr val="2D2DB9">
                      <a:shade val="51000"/>
                      <a:satMod val="130000"/>
                    </a:srgbClr>
                  </a:gs>
                  <a:gs pos="80000">
                    <a:srgbClr val="2D2DB9">
                      <a:shade val="93000"/>
                      <a:satMod val="130000"/>
                    </a:srgbClr>
                  </a:gs>
                  <a:gs pos="100000">
                    <a:srgbClr val="2D2DB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209925" y="50006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A1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roup 106"/>
            <p:cNvGrpSpPr/>
            <p:nvPr/>
          </p:nvGrpSpPr>
          <p:grpSpPr>
            <a:xfrm>
              <a:off x="3780782" y="5000625"/>
              <a:ext cx="609600" cy="381000"/>
              <a:chOff x="4276725" y="5000625"/>
              <a:chExt cx="609600" cy="381000"/>
            </a:xfrm>
          </p:grpSpPr>
          <p:sp>
            <p:nvSpPr>
              <p:cNvPr id="163" name="Oval 162"/>
              <p:cNvSpPr/>
              <p:nvPr/>
            </p:nvSpPr>
            <p:spPr bwMode="auto">
              <a:xfrm>
                <a:off x="4352925" y="5000625"/>
                <a:ext cx="457200" cy="381000"/>
              </a:xfrm>
              <a:prstGeom prst="ellipse">
                <a:avLst/>
              </a:prstGeom>
              <a:gradFill rotWithShape="1">
                <a:gsLst>
                  <a:gs pos="0">
                    <a:srgbClr val="2D2DB9">
                      <a:shade val="51000"/>
                      <a:satMod val="130000"/>
                    </a:srgbClr>
                  </a:gs>
                  <a:gs pos="80000">
                    <a:srgbClr val="2D2DB9">
                      <a:shade val="93000"/>
                      <a:satMod val="130000"/>
                    </a:srgbClr>
                  </a:gs>
                  <a:gs pos="100000">
                    <a:srgbClr val="2D2DB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4276725" y="50006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A2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" name="Group 109"/>
          <p:cNvGrpSpPr/>
          <p:nvPr/>
        </p:nvGrpSpPr>
        <p:grpSpPr>
          <a:xfrm>
            <a:off x="4678853" y="4908095"/>
            <a:ext cx="1752600" cy="1235529"/>
            <a:chOff x="5174796" y="4908095"/>
            <a:chExt cx="1752600" cy="1235529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174796" y="4908095"/>
              <a:ext cx="1752600" cy="1235529"/>
            </a:xfrm>
            <a:prstGeom prst="rect">
              <a:avLst/>
            </a:prstGeom>
            <a:solidFill>
              <a:srgbClr val="3333CC">
                <a:lumMod val="60000"/>
                <a:lumOff val="40000"/>
                <a:alpha val="20000"/>
              </a:srgbClr>
            </a:solidFill>
            <a:ln w="19050" cap="flat" cmpd="sng" algn="ctr">
              <a:solidFill>
                <a:srgbClr val="3333CC">
                  <a:lumMod val="7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 Unicode MS" charset="0"/>
              </a:endParaRPr>
            </a:p>
          </p:txBody>
        </p:sp>
        <p:grpSp>
          <p:nvGrpSpPr>
            <p:cNvPr id="6" name="Group 54"/>
            <p:cNvGrpSpPr/>
            <p:nvPr/>
          </p:nvGrpSpPr>
          <p:grpSpPr>
            <a:xfrm>
              <a:off x="5191125" y="5000625"/>
              <a:ext cx="609600" cy="381000"/>
              <a:chOff x="5191125" y="5000625"/>
              <a:chExt cx="609600" cy="381000"/>
            </a:xfrm>
          </p:grpSpPr>
          <p:sp>
            <p:nvSpPr>
              <p:cNvPr id="171" name="Oval 170"/>
              <p:cNvSpPr/>
              <p:nvPr/>
            </p:nvSpPr>
            <p:spPr bwMode="auto">
              <a:xfrm>
                <a:off x="5267325" y="5000625"/>
                <a:ext cx="457200" cy="381000"/>
              </a:xfrm>
              <a:prstGeom prst="ellipse">
                <a:avLst/>
              </a:prstGeom>
              <a:solidFill>
                <a:srgbClr val="3333CC">
                  <a:lumMod val="60000"/>
                  <a:lumOff val="40000"/>
                </a:srgb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5191125" y="50006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</a:p>
            </p:txBody>
          </p:sp>
        </p:grpSp>
        <p:grpSp>
          <p:nvGrpSpPr>
            <p:cNvPr id="8" name="Group 55"/>
            <p:cNvGrpSpPr/>
            <p:nvPr/>
          </p:nvGrpSpPr>
          <p:grpSpPr>
            <a:xfrm>
              <a:off x="6257925" y="5000625"/>
              <a:ext cx="609600" cy="381000"/>
              <a:chOff x="6257925" y="5000625"/>
              <a:chExt cx="609600" cy="381000"/>
            </a:xfrm>
          </p:grpSpPr>
          <p:sp>
            <p:nvSpPr>
              <p:cNvPr id="169" name="Oval 168"/>
              <p:cNvSpPr/>
              <p:nvPr/>
            </p:nvSpPr>
            <p:spPr bwMode="auto">
              <a:xfrm>
                <a:off x="6334125" y="5000625"/>
                <a:ext cx="457200" cy="381000"/>
              </a:xfrm>
              <a:prstGeom prst="ellipse">
                <a:avLst/>
              </a:prstGeom>
              <a:solidFill>
                <a:srgbClr val="3333CC">
                  <a:lumMod val="60000"/>
                  <a:lumOff val="40000"/>
                </a:srgb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6257925" y="50006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B2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" name="Group 17"/>
          <p:cNvGrpSpPr/>
          <p:nvPr/>
        </p:nvGrpSpPr>
        <p:grpSpPr>
          <a:xfrm>
            <a:off x="580382" y="3982811"/>
            <a:ext cx="1905000" cy="1246413"/>
            <a:chOff x="580382" y="3982811"/>
            <a:chExt cx="1905000" cy="1246413"/>
          </a:xfrm>
        </p:grpSpPr>
        <p:sp>
          <p:nvSpPr>
            <p:cNvPr id="153" name="Rectangle 152"/>
            <p:cNvSpPr/>
            <p:nvPr/>
          </p:nvSpPr>
          <p:spPr bwMode="auto">
            <a:xfrm>
              <a:off x="580382" y="3982811"/>
              <a:ext cx="1905000" cy="1246413"/>
            </a:xfrm>
            <a:prstGeom prst="rect">
              <a:avLst/>
            </a:prstGeom>
            <a:solidFill>
              <a:srgbClr val="00CC99">
                <a:lumMod val="50000"/>
                <a:alpha val="20000"/>
              </a:srgbClr>
            </a:solidFill>
            <a:ln w="19050" cap="flat" cmpd="sng" algn="ctr">
              <a:solidFill>
                <a:srgbClr val="00CC99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 Unicode MS" charset="0"/>
              </a:endParaRPr>
            </a:p>
          </p:txBody>
        </p:sp>
        <p:grpSp>
          <p:nvGrpSpPr>
            <p:cNvPr id="10" name="Group 117"/>
            <p:cNvGrpSpPr/>
            <p:nvPr/>
          </p:nvGrpSpPr>
          <p:grpSpPr>
            <a:xfrm>
              <a:off x="656582" y="4086225"/>
              <a:ext cx="609600" cy="381000"/>
              <a:chOff x="1152525" y="4086225"/>
              <a:chExt cx="609600" cy="381000"/>
            </a:xfrm>
          </p:grpSpPr>
          <p:sp>
            <p:nvSpPr>
              <p:cNvPr id="174" name="Oval 173"/>
              <p:cNvSpPr/>
              <p:nvPr/>
            </p:nvSpPr>
            <p:spPr bwMode="auto">
              <a:xfrm>
                <a:off x="1228725" y="4086225"/>
                <a:ext cx="457200" cy="381000"/>
              </a:xfrm>
              <a:prstGeom prst="ellipse">
                <a:avLst/>
              </a:prstGeom>
              <a:solidFill>
                <a:srgbClr val="00CC99">
                  <a:lumMod val="50000"/>
                </a:srgb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152525" y="40862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C2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20"/>
            <p:cNvGrpSpPr/>
            <p:nvPr/>
          </p:nvGrpSpPr>
          <p:grpSpPr>
            <a:xfrm>
              <a:off x="1859453" y="4080781"/>
              <a:ext cx="609600" cy="386444"/>
              <a:chOff x="2355396" y="4080781"/>
              <a:chExt cx="609600" cy="386444"/>
            </a:xfrm>
          </p:grpSpPr>
          <p:sp>
            <p:nvSpPr>
              <p:cNvPr id="177" name="Oval 176"/>
              <p:cNvSpPr/>
              <p:nvPr/>
            </p:nvSpPr>
            <p:spPr bwMode="auto">
              <a:xfrm>
                <a:off x="2447925" y="4086225"/>
                <a:ext cx="457200" cy="381000"/>
              </a:xfrm>
              <a:prstGeom prst="ellipse">
                <a:avLst/>
              </a:prstGeom>
              <a:solidFill>
                <a:srgbClr val="00CC99">
                  <a:lumMod val="50000"/>
                </a:srgb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2355396" y="4080781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1</a:t>
                </a:r>
              </a:p>
            </p:txBody>
          </p:sp>
        </p:grpSp>
      </p:grpSp>
      <p:grpSp>
        <p:nvGrpSpPr>
          <p:cNvPr id="12" name="Group 18"/>
          <p:cNvGrpSpPr/>
          <p:nvPr/>
        </p:nvGrpSpPr>
        <p:grpSpPr>
          <a:xfrm>
            <a:off x="6600182" y="3977367"/>
            <a:ext cx="1905000" cy="1251858"/>
            <a:chOff x="6600182" y="3977367"/>
            <a:chExt cx="1905000" cy="1251858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6600182" y="3977367"/>
              <a:ext cx="1905000" cy="1251858"/>
            </a:xfrm>
            <a:prstGeom prst="rect">
              <a:avLst/>
            </a:prstGeom>
            <a:solidFill>
              <a:srgbClr val="FF3399">
                <a:alpha val="20000"/>
              </a:srgbClr>
            </a:solidFill>
            <a:ln w="19050" cap="flat" cmpd="sng" algn="ctr">
              <a:solidFill>
                <a:srgbClr val="FF339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13" name="Group 132"/>
            <p:cNvGrpSpPr/>
            <p:nvPr/>
          </p:nvGrpSpPr>
          <p:grpSpPr>
            <a:xfrm>
              <a:off x="6676382" y="4086225"/>
              <a:ext cx="609600" cy="381000"/>
              <a:chOff x="7172325" y="4086225"/>
              <a:chExt cx="609600" cy="381000"/>
            </a:xfrm>
          </p:grpSpPr>
          <p:sp>
            <p:nvSpPr>
              <p:cNvPr id="189" name="Oval 188"/>
              <p:cNvSpPr/>
              <p:nvPr/>
            </p:nvSpPr>
            <p:spPr bwMode="auto">
              <a:xfrm>
                <a:off x="7248525" y="4086225"/>
                <a:ext cx="457200" cy="381000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7172325" y="40862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135"/>
            <p:cNvGrpSpPr/>
            <p:nvPr/>
          </p:nvGrpSpPr>
          <p:grpSpPr>
            <a:xfrm>
              <a:off x="7895582" y="4086225"/>
              <a:ext cx="609600" cy="381000"/>
              <a:chOff x="8391525" y="4086225"/>
              <a:chExt cx="609600" cy="381000"/>
            </a:xfrm>
          </p:grpSpPr>
          <p:sp>
            <p:nvSpPr>
              <p:cNvPr id="192" name="Oval 191"/>
              <p:cNvSpPr/>
              <p:nvPr/>
            </p:nvSpPr>
            <p:spPr bwMode="auto">
              <a:xfrm>
                <a:off x="8467725" y="4086225"/>
                <a:ext cx="457200" cy="381000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8391525" y="40862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</p:grpSp>
      <p:grpSp>
        <p:nvGrpSpPr>
          <p:cNvPr id="15" name="Group 138"/>
          <p:cNvGrpSpPr/>
          <p:nvPr/>
        </p:nvGrpSpPr>
        <p:grpSpPr>
          <a:xfrm>
            <a:off x="2256782" y="3248025"/>
            <a:ext cx="609600" cy="381000"/>
            <a:chOff x="2752725" y="3248025"/>
            <a:chExt cx="609600" cy="381000"/>
          </a:xfrm>
        </p:grpSpPr>
        <p:sp>
          <p:nvSpPr>
            <p:cNvPr id="195" name="Oval 194"/>
            <p:cNvSpPr/>
            <p:nvPr/>
          </p:nvSpPr>
          <p:spPr bwMode="auto">
            <a:xfrm>
              <a:off x="2828925" y="3248025"/>
              <a:ext cx="457200" cy="381000"/>
            </a:xfrm>
            <a:prstGeom prst="ellipse">
              <a:avLst/>
            </a:prstGeom>
            <a:solidFill>
              <a:srgbClr val="33CC33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752725" y="3248025"/>
              <a:ext cx="609600" cy="35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41"/>
          <p:cNvGrpSpPr/>
          <p:nvPr/>
        </p:nvGrpSpPr>
        <p:grpSpPr>
          <a:xfrm>
            <a:off x="6295382" y="3248025"/>
            <a:ext cx="609600" cy="381000"/>
            <a:chOff x="6791325" y="3248025"/>
            <a:chExt cx="609600" cy="381000"/>
          </a:xfrm>
        </p:grpSpPr>
        <p:sp>
          <p:nvSpPr>
            <p:cNvPr id="198" name="Oval 197"/>
            <p:cNvSpPr/>
            <p:nvPr/>
          </p:nvSpPr>
          <p:spPr bwMode="auto">
            <a:xfrm>
              <a:off x="6867525" y="3248025"/>
              <a:ext cx="457200" cy="381000"/>
            </a:xfrm>
            <a:prstGeom prst="ellipse">
              <a:avLst/>
            </a:prstGeom>
            <a:solidFill>
              <a:srgbClr val="33CC33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6791325" y="3248025"/>
              <a:ext cx="609600" cy="35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17" name="Group 144"/>
          <p:cNvGrpSpPr/>
          <p:nvPr/>
        </p:nvGrpSpPr>
        <p:grpSpPr>
          <a:xfrm>
            <a:off x="656582" y="3248025"/>
            <a:ext cx="609600" cy="381000"/>
            <a:chOff x="1152525" y="3248025"/>
            <a:chExt cx="609600" cy="381000"/>
          </a:xfrm>
        </p:grpSpPr>
        <p:sp>
          <p:nvSpPr>
            <p:cNvPr id="201" name="Oval 200"/>
            <p:cNvSpPr/>
            <p:nvPr/>
          </p:nvSpPr>
          <p:spPr bwMode="auto">
            <a:xfrm>
              <a:off x="1228725" y="3248025"/>
              <a:ext cx="457200" cy="381000"/>
            </a:xfrm>
            <a:prstGeom prst="ellipse">
              <a:avLst/>
            </a:prstGeom>
            <a:solidFill>
              <a:srgbClr val="33CC33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152525" y="3248025"/>
              <a:ext cx="609600" cy="35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47"/>
          <p:cNvGrpSpPr/>
          <p:nvPr/>
        </p:nvGrpSpPr>
        <p:grpSpPr>
          <a:xfrm>
            <a:off x="7895582" y="3248025"/>
            <a:ext cx="609600" cy="381000"/>
            <a:chOff x="8391525" y="3248025"/>
            <a:chExt cx="609600" cy="381000"/>
          </a:xfrm>
        </p:grpSpPr>
        <p:sp>
          <p:nvSpPr>
            <p:cNvPr id="204" name="Oval 203"/>
            <p:cNvSpPr/>
            <p:nvPr/>
          </p:nvSpPr>
          <p:spPr bwMode="auto">
            <a:xfrm>
              <a:off x="8467725" y="3248025"/>
              <a:ext cx="457200" cy="381000"/>
            </a:xfrm>
            <a:prstGeom prst="ellipse">
              <a:avLst/>
            </a:prstGeom>
            <a:solidFill>
              <a:srgbClr val="33CC33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8391525" y="3248025"/>
              <a:ext cx="609600" cy="35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F4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 bwMode="auto">
          <a:xfrm flipV="1">
            <a:off x="4237982" y="4467225"/>
            <a:ext cx="1524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08" name="Straight Arrow Connector 207"/>
          <p:cNvCxnSpPr/>
          <p:nvPr/>
        </p:nvCxnSpPr>
        <p:spPr bwMode="auto">
          <a:xfrm flipH="1" flipV="1">
            <a:off x="4695182" y="4467225"/>
            <a:ext cx="1524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 flipH="1" flipV="1">
            <a:off x="2697653" y="3629025"/>
            <a:ext cx="1524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917840" y="2867025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12" name="Straight Arrow Connector 211"/>
          <p:cNvCxnSpPr/>
          <p:nvPr/>
        </p:nvCxnSpPr>
        <p:spPr bwMode="auto">
          <a:xfrm flipV="1">
            <a:off x="8151395" y="2867025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grpSp>
        <p:nvGrpSpPr>
          <p:cNvPr id="19" name="Group 12"/>
          <p:cNvGrpSpPr/>
          <p:nvPr/>
        </p:nvGrpSpPr>
        <p:grpSpPr>
          <a:xfrm>
            <a:off x="2663665" y="4018936"/>
            <a:ext cx="3793671" cy="533400"/>
            <a:chOff x="2663665" y="4018936"/>
            <a:chExt cx="3793671" cy="533400"/>
          </a:xfrm>
        </p:grpSpPr>
        <p:grpSp>
          <p:nvGrpSpPr>
            <p:cNvPr id="20" name="Group 126"/>
            <p:cNvGrpSpPr/>
            <p:nvPr/>
          </p:nvGrpSpPr>
          <p:grpSpPr>
            <a:xfrm>
              <a:off x="4237982" y="4086225"/>
              <a:ext cx="609600" cy="381000"/>
              <a:chOff x="4733925" y="4086225"/>
              <a:chExt cx="609600" cy="381000"/>
            </a:xfrm>
          </p:grpSpPr>
          <p:sp>
            <p:nvSpPr>
              <p:cNvPr id="183" name="Oval 182"/>
              <p:cNvSpPr/>
              <p:nvPr/>
            </p:nvSpPr>
            <p:spPr bwMode="auto">
              <a:xfrm>
                <a:off x="4810125" y="4086225"/>
                <a:ext cx="457200" cy="381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4733925" y="40862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D1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129"/>
            <p:cNvGrpSpPr/>
            <p:nvPr/>
          </p:nvGrpSpPr>
          <p:grpSpPr>
            <a:xfrm>
              <a:off x="5761982" y="4086225"/>
              <a:ext cx="609600" cy="381000"/>
              <a:chOff x="6257925" y="4086225"/>
              <a:chExt cx="609600" cy="381000"/>
            </a:xfrm>
          </p:grpSpPr>
          <p:sp>
            <p:nvSpPr>
              <p:cNvPr id="186" name="Oval 185"/>
              <p:cNvSpPr/>
              <p:nvPr/>
            </p:nvSpPr>
            <p:spPr bwMode="auto">
              <a:xfrm>
                <a:off x="6334125" y="4086225"/>
                <a:ext cx="457200" cy="381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6257925" y="40862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D3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6" name="Rectangle 205"/>
            <p:cNvSpPr/>
            <p:nvPr/>
          </p:nvSpPr>
          <p:spPr bwMode="auto">
            <a:xfrm>
              <a:off x="2663665" y="4018936"/>
              <a:ext cx="3793671" cy="5334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22" name="Group 123"/>
            <p:cNvGrpSpPr/>
            <p:nvPr/>
          </p:nvGrpSpPr>
          <p:grpSpPr>
            <a:xfrm>
              <a:off x="2713982" y="4086225"/>
              <a:ext cx="609600" cy="381000"/>
              <a:chOff x="3209925" y="4086225"/>
              <a:chExt cx="609600" cy="381000"/>
            </a:xfrm>
          </p:grpSpPr>
          <p:sp>
            <p:nvSpPr>
              <p:cNvPr id="180" name="Oval 37"/>
              <p:cNvSpPr/>
              <p:nvPr/>
            </p:nvSpPr>
            <p:spPr bwMode="auto">
              <a:xfrm>
                <a:off x="3286125" y="4086225"/>
                <a:ext cx="457200" cy="381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1" fontAlgn="base" latinLnBrk="0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3209925" y="4086225"/>
                <a:ext cx="609600" cy="35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D2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214" name="Straight Arrow Connector 213"/>
          <p:cNvCxnSpPr/>
          <p:nvPr/>
        </p:nvCxnSpPr>
        <p:spPr bwMode="auto">
          <a:xfrm flipV="1">
            <a:off x="6295382" y="3629025"/>
            <a:ext cx="161954" cy="3537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15" name="Straight Arrow Connector 214"/>
          <p:cNvCxnSpPr/>
          <p:nvPr/>
        </p:nvCxnSpPr>
        <p:spPr bwMode="auto">
          <a:xfrm flipV="1">
            <a:off x="961382" y="3705225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16" name="Straight Arrow Connector 215"/>
          <p:cNvCxnSpPr/>
          <p:nvPr/>
        </p:nvCxnSpPr>
        <p:spPr bwMode="auto">
          <a:xfrm flipV="1">
            <a:off x="8203119" y="3703689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17" name="Straight Arrow Connector 216"/>
          <p:cNvCxnSpPr/>
          <p:nvPr/>
        </p:nvCxnSpPr>
        <p:spPr bwMode="auto">
          <a:xfrm flipH="1" flipV="1">
            <a:off x="6719325" y="3636400"/>
            <a:ext cx="1524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18" name="Straight Arrow Connector 217"/>
          <p:cNvCxnSpPr/>
          <p:nvPr/>
        </p:nvCxnSpPr>
        <p:spPr bwMode="auto">
          <a:xfrm flipV="1">
            <a:off x="2294809" y="3616735"/>
            <a:ext cx="161954" cy="3537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19" name="Straight Arrow Connector 218"/>
          <p:cNvCxnSpPr/>
          <p:nvPr/>
        </p:nvCxnSpPr>
        <p:spPr bwMode="auto">
          <a:xfrm flipV="1">
            <a:off x="3021519" y="4543425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20" name="Straight Arrow Connector 219"/>
          <p:cNvCxnSpPr/>
          <p:nvPr/>
        </p:nvCxnSpPr>
        <p:spPr bwMode="auto">
          <a:xfrm flipV="1">
            <a:off x="6084546" y="4543425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FF5E-140E-4150-B7D0-0C105FAAB1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4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Model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960688" y="1945135"/>
            <a:ext cx="5040312" cy="609600"/>
          </a:xfrm>
          <a:prstGeom prst="roundRect">
            <a:avLst/>
          </a:prstGeom>
          <a:noFill/>
          <a:ln w="25400">
            <a:solidFill>
              <a:srgbClr val="FF66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nl-BE" sz="1000" b="1">
                <a:solidFill>
                  <a:srgbClr val="FF0000"/>
                </a:solidFill>
                <a:latin typeface="Century Gothic" charset="0"/>
              </a:rPr>
              <a:t>                                                            </a:t>
            </a:r>
            <a:r>
              <a:rPr lang="en-US" altLang="nl-BE" sz="1000" b="1">
                <a:solidFill>
                  <a:srgbClr val="FF6600"/>
                </a:solidFill>
                <a:latin typeface="Century Gothic" charset="0"/>
              </a:rPr>
              <a:t> DIF</a:t>
            </a:r>
          </a:p>
          <a:p>
            <a:pPr algn="ctr" eaLnBrk="1" hangingPunct="1"/>
            <a:endParaRPr lang="en-US" altLang="nl-BE" sz="1200" b="1">
              <a:solidFill>
                <a:srgbClr val="FF0000"/>
              </a:solidFill>
              <a:latin typeface="Century Gothic" charset="0"/>
            </a:endParaRPr>
          </a:p>
          <a:p>
            <a:pPr algn="ctr" eaLnBrk="1" hangingPunct="1"/>
            <a:endParaRPr lang="en-US" altLang="nl-BE" sz="1200" b="1">
              <a:solidFill>
                <a:srgbClr val="FF0000"/>
              </a:solidFill>
              <a:latin typeface="Century Gothic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1135510"/>
            <a:ext cx="14478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200" b="1">
                <a:solidFill>
                  <a:schemeClr val="tx1"/>
                </a:solidFill>
              </a:rPr>
              <a:t>System (Host)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95600" y="1989585"/>
            <a:ext cx="762000" cy="517525"/>
            <a:chOff x="3373295" y="4114800"/>
            <a:chExt cx="762000" cy="51816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IPC Process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2708723"/>
            <a:ext cx="762000" cy="517525"/>
            <a:chOff x="3373295" y="4114800"/>
            <a:chExt cx="762000" cy="51816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01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3373295" y="4168839"/>
              <a:ext cx="762000" cy="36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Shim IPC Process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09800" y="2218185"/>
            <a:ext cx="762000" cy="517525"/>
            <a:chOff x="3373295" y="4114800"/>
            <a:chExt cx="762000" cy="51816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 dirty="0">
                  <a:solidFill>
                    <a:schemeClr val="bg1"/>
                  </a:solidFill>
                </a:rPr>
                <a:t>Mgmt</a:t>
              </a:r>
            </a:p>
            <a:p>
              <a:pPr algn="ctr" eaLnBrk="1" hangingPunct="1"/>
              <a:r>
                <a:rPr lang="en-US" altLang="nl-BE" sz="900" b="1" dirty="0" smtClean="0">
                  <a:solidFill>
                    <a:schemeClr val="bg1"/>
                  </a:solidFill>
                </a:rPr>
                <a:t>Agent</a:t>
              </a:r>
              <a:endParaRPr lang="en-US" altLang="nl-BE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4724400" y="1287910"/>
            <a:ext cx="1600200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System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(Router)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713288" y="2708723"/>
            <a:ext cx="762000" cy="517525"/>
            <a:chOff x="3373295" y="4114800"/>
            <a:chExt cx="762000" cy="51816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505057" y="4114800"/>
              <a:ext cx="517525" cy="518160"/>
            </a:xfrm>
            <a:prstGeom prst="ellipse">
              <a:avLst/>
            </a:prstGeom>
            <a:solidFill>
              <a:srgbClr val="01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Shim IPC Process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475288" y="2692848"/>
            <a:ext cx="762000" cy="517525"/>
            <a:chOff x="3373295" y="4114800"/>
            <a:chExt cx="762000" cy="51816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505057" y="4114800"/>
              <a:ext cx="517525" cy="518160"/>
            </a:xfrm>
            <a:prstGeom prst="ellipse">
              <a:avLst/>
            </a:prstGeom>
            <a:solidFill>
              <a:srgbClr val="873A8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Shim IPC Process</a:t>
              </a: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5029200" y="1994348"/>
            <a:ext cx="762000" cy="517525"/>
            <a:chOff x="3373295" y="4114800"/>
            <a:chExt cx="762000" cy="51816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IPC Process</a:t>
              </a:r>
            </a:p>
          </p:txBody>
        </p: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5486400" y="1364110"/>
            <a:ext cx="762000" cy="517525"/>
            <a:chOff x="3373295" y="4114800"/>
            <a:chExt cx="762000" cy="51816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 dirty="0">
                  <a:solidFill>
                    <a:schemeClr val="bg1"/>
                  </a:solidFill>
                </a:rPr>
                <a:t>Mgmt</a:t>
              </a:r>
            </a:p>
            <a:p>
              <a:pPr algn="ctr" eaLnBrk="1" hangingPunct="1"/>
              <a:r>
                <a:rPr lang="en-US" altLang="nl-BE" sz="900" b="1" dirty="0" smtClean="0">
                  <a:solidFill>
                    <a:schemeClr val="bg1"/>
                  </a:solidFill>
                </a:rPr>
                <a:t>Agent</a:t>
              </a:r>
              <a:endParaRPr lang="en-US" altLang="nl-BE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7315200" y="1135510"/>
            <a:ext cx="14478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System</a:t>
            </a:r>
          </a:p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(Host)</a:t>
            </a:r>
          </a:p>
        </p:txBody>
      </p: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7315200" y="1989585"/>
            <a:ext cx="762000" cy="517525"/>
            <a:chOff x="3373295" y="4114800"/>
            <a:chExt cx="762000" cy="51816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IPC Process</a:t>
              </a:r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7315200" y="2697610"/>
            <a:ext cx="762000" cy="517525"/>
            <a:chOff x="3373295" y="4114800"/>
            <a:chExt cx="762000" cy="518160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873A8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36" name="TextBox 34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Shim IPC Process</a:t>
              </a:r>
            </a:p>
          </p:txBody>
        </p:sp>
      </p:grpSp>
      <p:grpSp>
        <p:nvGrpSpPr>
          <p:cNvPr id="27" name="Group 35"/>
          <p:cNvGrpSpPr>
            <a:grpSpLocks/>
          </p:cNvGrpSpPr>
          <p:nvPr/>
        </p:nvGrpSpPr>
        <p:grpSpPr bwMode="auto">
          <a:xfrm>
            <a:off x="8001000" y="2354710"/>
            <a:ext cx="762000" cy="517525"/>
            <a:chOff x="3373295" y="4114800"/>
            <a:chExt cx="762000" cy="518160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39" name="TextBox 37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 dirty="0">
                  <a:solidFill>
                    <a:schemeClr val="bg1"/>
                  </a:solidFill>
                </a:rPr>
                <a:t>Mgmt</a:t>
              </a:r>
            </a:p>
            <a:p>
              <a:pPr algn="ctr" eaLnBrk="1" hangingPunct="1"/>
              <a:r>
                <a:rPr lang="en-US" altLang="nl-BE" sz="900" b="1" dirty="0" smtClean="0">
                  <a:solidFill>
                    <a:schemeClr val="bg1"/>
                  </a:solidFill>
                </a:rPr>
                <a:t>Agent</a:t>
              </a:r>
              <a:endParaRPr lang="en-US" altLang="nl-BE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2200275" y="1424435"/>
            <a:ext cx="762000" cy="517525"/>
            <a:chOff x="3373295" y="4114800"/>
            <a:chExt cx="762000" cy="518160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42" name="TextBox 40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Appl. </a:t>
              </a:r>
            </a:p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Process</a:t>
              </a: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2971800" y="2659510"/>
            <a:ext cx="2438400" cy="609600"/>
          </a:xfrm>
          <a:prstGeom prst="roundRect">
            <a:avLst/>
          </a:prstGeom>
          <a:noFill/>
          <a:ln w="25400">
            <a:solidFill>
              <a:srgbClr val="01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nl-BE" sz="1000" b="1">
              <a:solidFill>
                <a:srgbClr val="660066"/>
              </a:solidFill>
              <a:latin typeface="Century Gothic" charset="0"/>
            </a:endParaRPr>
          </a:p>
          <a:p>
            <a:pPr algn="ctr" eaLnBrk="1" hangingPunct="1"/>
            <a:r>
              <a:rPr lang="en-US" altLang="nl-BE" sz="1000" b="1">
                <a:solidFill>
                  <a:srgbClr val="010000"/>
                </a:solidFill>
                <a:latin typeface="Century Gothic" charset="0"/>
              </a:rPr>
              <a:t>Shim DIF </a:t>
            </a:r>
          </a:p>
          <a:p>
            <a:pPr algn="ctr" eaLnBrk="1" hangingPunct="1"/>
            <a:r>
              <a:rPr lang="en-US" altLang="nl-BE" sz="1000" b="1">
                <a:solidFill>
                  <a:srgbClr val="010000"/>
                </a:solidFill>
                <a:latin typeface="Century Gothic" charset="0"/>
              </a:rPr>
              <a:t>over TCP/UDP</a:t>
            </a:r>
          </a:p>
          <a:p>
            <a:pPr algn="ctr" eaLnBrk="1" hangingPunct="1"/>
            <a:endParaRPr lang="en-US" altLang="nl-BE" sz="1200" b="1">
              <a:solidFill>
                <a:srgbClr val="660066"/>
              </a:solidFill>
              <a:latin typeface="Century Gothic" charset="0"/>
            </a:endParaRPr>
          </a:p>
          <a:p>
            <a:pPr algn="ctr" eaLnBrk="1" hangingPunct="1"/>
            <a:endParaRPr lang="en-US" altLang="nl-BE" sz="1200" b="1">
              <a:solidFill>
                <a:srgbClr val="660066"/>
              </a:solidFill>
              <a:latin typeface="Century Gothic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572125" y="2648398"/>
            <a:ext cx="2438400" cy="609600"/>
          </a:xfrm>
          <a:prstGeom prst="roundRect">
            <a:avLst/>
          </a:prstGeom>
          <a:noFill/>
          <a:ln w="25400">
            <a:solidFill>
              <a:srgbClr val="873A8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nl-BE" sz="1000" b="1">
              <a:solidFill>
                <a:srgbClr val="873A84"/>
              </a:solidFill>
              <a:latin typeface="Century Gothic" charset="0"/>
            </a:endParaRPr>
          </a:p>
          <a:p>
            <a:pPr algn="ctr" eaLnBrk="1" hangingPunct="1"/>
            <a:r>
              <a:rPr lang="en-US" altLang="nl-BE" sz="1000" b="1">
                <a:solidFill>
                  <a:srgbClr val="873A84"/>
                </a:solidFill>
                <a:latin typeface="Century Gothic" charset="0"/>
              </a:rPr>
              <a:t>Shim DIF </a:t>
            </a:r>
          </a:p>
          <a:p>
            <a:pPr algn="ctr" eaLnBrk="1" hangingPunct="1"/>
            <a:r>
              <a:rPr lang="en-US" altLang="nl-BE" sz="1000" b="1">
                <a:solidFill>
                  <a:srgbClr val="873A84"/>
                </a:solidFill>
                <a:latin typeface="Century Gothic" charset="0"/>
              </a:rPr>
              <a:t>over Ethernet</a:t>
            </a:r>
          </a:p>
          <a:p>
            <a:pPr algn="ctr" eaLnBrk="1" hangingPunct="1"/>
            <a:endParaRPr lang="en-US" altLang="nl-BE" sz="1200" b="1">
              <a:solidFill>
                <a:srgbClr val="FF0000"/>
              </a:solidFill>
              <a:latin typeface="Century Gothic" charset="0"/>
            </a:endParaRPr>
          </a:p>
          <a:p>
            <a:pPr algn="ctr" eaLnBrk="1" hangingPunct="1"/>
            <a:endParaRPr lang="en-US" altLang="nl-BE" sz="1200" b="1">
              <a:solidFill>
                <a:srgbClr val="FF0000"/>
              </a:solidFill>
              <a:latin typeface="Century Gothic" charset="0"/>
            </a:endParaRPr>
          </a:p>
        </p:txBody>
      </p:sp>
      <p:grpSp>
        <p:nvGrpSpPr>
          <p:cNvPr id="34" name="Group 44"/>
          <p:cNvGrpSpPr>
            <a:grpSpLocks/>
          </p:cNvGrpSpPr>
          <p:nvPr/>
        </p:nvGrpSpPr>
        <p:grpSpPr bwMode="auto">
          <a:xfrm>
            <a:off x="7305675" y="1287910"/>
            <a:ext cx="762000" cy="517525"/>
            <a:chOff x="3373295" y="4114800"/>
            <a:chExt cx="762000" cy="518160"/>
          </a:xfrm>
        </p:grpSpPr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505058" y="4114800"/>
              <a:ext cx="517525" cy="518160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b="1" dirty="0"/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3373295" y="4168841"/>
              <a:ext cx="762000" cy="36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Appl. </a:t>
              </a:r>
            </a:p>
            <a:p>
              <a:pPr algn="ctr" eaLnBrk="1" hangingPunct="1"/>
              <a:r>
                <a:rPr lang="en-US" altLang="nl-BE" sz="900" b="1">
                  <a:solidFill>
                    <a:schemeClr val="bg1"/>
                  </a:solidFill>
                </a:rPr>
                <a:t>Process</a:t>
              </a: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533400" y="3878710"/>
            <a:ext cx="7086600" cy="19812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 bwMode="auto">
          <a:xfrm>
            <a:off x="3276600" y="3802510"/>
            <a:ext cx="1219200" cy="206375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</a:rPr>
              <a:t>IPC API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rot="10800000" flipV="1">
            <a:off x="762000" y="2126110"/>
            <a:ext cx="2362200" cy="1752600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6"/>
          </p:cNvCxnSpPr>
          <p:nvPr/>
        </p:nvCxnSpPr>
        <p:spPr bwMode="auto">
          <a:xfrm>
            <a:off x="3544888" y="2248348"/>
            <a:ext cx="3694112" cy="1630362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1373187" y="4980436"/>
            <a:ext cx="1508125" cy="1270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64"/>
          <p:cNvSpPr txBox="1">
            <a:spLocks noChangeArrowheads="1"/>
          </p:cNvSpPr>
          <p:nvPr/>
        </p:nvSpPr>
        <p:spPr bwMode="auto">
          <a:xfrm>
            <a:off x="838200" y="405651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  <a:ea typeface="+mn-ea"/>
              </a:rPr>
              <a:t>Data Transfer</a:t>
            </a:r>
          </a:p>
        </p:txBody>
      </p:sp>
      <p:sp>
        <p:nvSpPr>
          <p:cNvPr id="54" name="TextBox 64"/>
          <p:cNvSpPr txBox="1">
            <a:spLocks noChangeArrowheads="1"/>
          </p:cNvSpPr>
          <p:nvPr/>
        </p:nvSpPr>
        <p:spPr bwMode="auto">
          <a:xfrm>
            <a:off x="2479675" y="4056510"/>
            <a:ext cx="155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  <a:ea typeface="+mn-ea"/>
              </a:rPr>
              <a:t>Data Transfer Control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16200000" flipH="1">
            <a:off x="3615531" y="4987579"/>
            <a:ext cx="1481138" cy="2540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64"/>
          <p:cNvSpPr txBox="1">
            <a:spLocks noChangeArrowheads="1"/>
          </p:cNvSpPr>
          <p:nvPr/>
        </p:nvSpPr>
        <p:spPr bwMode="auto">
          <a:xfrm>
            <a:off x="5105400" y="405333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  <a:ea typeface="+mn-ea"/>
              </a:rPr>
              <a:t>Layer Management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658813" y="4350198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SDU Delimiting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717550" y="4681985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Data Transfer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688975" y="5080448"/>
            <a:ext cx="1219200" cy="3810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Relaying and Multiplexing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695325" y="5523360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SDU Protection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2608263" y="4342260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Transmission Control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2620963" y="4781998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Retransmission Control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617788" y="5240785"/>
            <a:ext cx="1219200" cy="2286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Flow Control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3962400" y="4543873"/>
            <a:ext cx="762000" cy="3810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RIB Daemon</a:t>
            </a:r>
          </a:p>
        </p:txBody>
      </p:sp>
      <p:sp>
        <p:nvSpPr>
          <p:cNvPr id="65" name="Can 64"/>
          <p:cNvSpPr>
            <a:spLocks noChangeArrowheads="1"/>
          </p:cNvSpPr>
          <p:nvPr/>
        </p:nvSpPr>
        <p:spPr bwMode="auto">
          <a:xfrm>
            <a:off x="4038600" y="5001073"/>
            <a:ext cx="609600" cy="533400"/>
          </a:xfrm>
          <a:prstGeom prst="can">
            <a:avLst>
              <a:gd name="adj" fmla="val 25000"/>
            </a:avLst>
          </a:prstGeom>
          <a:solidFill>
            <a:srgbClr val="9ABE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  <a:ea typeface="+mn-ea"/>
              </a:rPr>
              <a:t>RIB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4800600" y="5174110"/>
            <a:ext cx="1219200" cy="304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CDAP Parser/Generator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4797425" y="4362898"/>
            <a:ext cx="1222375" cy="685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nl-BE" sz="900" b="1">
                <a:solidFill>
                  <a:srgbClr val="000000"/>
                </a:solidFill>
                <a:latin typeface="Century Gothic" charset="0"/>
              </a:rPr>
              <a:t>CACEP</a:t>
            </a:r>
          </a:p>
          <a:p>
            <a:pPr algn="ctr" eaLnBrk="1" hangingPunct="1"/>
            <a:endParaRPr lang="en-US" altLang="nl-BE" sz="900" b="1">
              <a:solidFill>
                <a:srgbClr val="000000"/>
              </a:solidFill>
              <a:latin typeface="Century Gothic" charset="0"/>
            </a:endParaRPr>
          </a:p>
          <a:p>
            <a:pPr algn="ctr" eaLnBrk="1" hangingPunct="1"/>
            <a:endParaRPr lang="en-US" altLang="nl-BE" sz="900" b="1">
              <a:solidFill>
                <a:srgbClr val="000000"/>
              </a:solidFill>
              <a:latin typeface="Century Gothic" charset="0"/>
            </a:endParaRPr>
          </a:p>
          <a:p>
            <a:pPr algn="ctr" eaLnBrk="1" hangingPunct="1"/>
            <a:endParaRPr lang="en-US" altLang="nl-BE" sz="900" b="1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6249988" y="4389885"/>
            <a:ext cx="1219200" cy="2286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Enrollment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249988" y="4694685"/>
            <a:ext cx="1219200" cy="2286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Flow Allocation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6249988" y="5021710"/>
            <a:ext cx="1219200" cy="304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Resource Allocation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6248400" y="5402710"/>
            <a:ext cx="1219200" cy="304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Forwarding Table Generator 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4876800" y="4667698"/>
            <a:ext cx="1066800" cy="3048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Authentication</a:t>
            </a:r>
          </a:p>
        </p:txBody>
      </p:sp>
      <p:sp>
        <p:nvSpPr>
          <p:cNvPr id="73" name="Rounded Rectangle 72"/>
          <p:cNvSpPr/>
          <p:nvPr/>
        </p:nvSpPr>
        <p:spPr bwMode="auto">
          <a:xfrm rot="5400000">
            <a:off x="1763713" y="4710560"/>
            <a:ext cx="914400" cy="228600"/>
          </a:xfrm>
          <a:prstGeom prst="roundRect">
            <a:avLst/>
          </a:prstGeom>
          <a:gradFill flip="none" rotWithShape="1">
            <a:gsLst>
              <a:gs pos="0">
                <a:srgbClr val="A6E06C"/>
              </a:gs>
              <a:gs pos="100000">
                <a:srgbClr val="FFC657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State Vector</a:t>
            </a:r>
          </a:p>
        </p:txBody>
      </p:sp>
      <p:sp>
        <p:nvSpPr>
          <p:cNvPr id="74" name="Rounded Rectangle 73"/>
          <p:cNvSpPr/>
          <p:nvPr/>
        </p:nvSpPr>
        <p:spPr bwMode="auto">
          <a:xfrm rot="5400000">
            <a:off x="1704975" y="4755010"/>
            <a:ext cx="914400" cy="228600"/>
          </a:xfrm>
          <a:prstGeom prst="roundRect">
            <a:avLst/>
          </a:prstGeom>
          <a:gradFill flip="none" rotWithShape="1">
            <a:gsLst>
              <a:gs pos="0">
                <a:srgbClr val="A6E06C"/>
              </a:gs>
              <a:gs pos="100000">
                <a:srgbClr val="FFC657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State Vector</a:t>
            </a:r>
          </a:p>
        </p:txBody>
      </p:sp>
      <p:sp>
        <p:nvSpPr>
          <p:cNvPr id="75" name="Rounded Rectangle 74"/>
          <p:cNvSpPr/>
          <p:nvPr/>
        </p:nvSpPr>
        <p:spPr bwMode="auto">
          <a:xfrm rot="5400000">
            <a:off x="1647825" y="4799460"/>
            <a:ext cx="914400" cy="228600"/>
          </a:xfrm>
          <a:prstGeom prst="roundRect">
            <a:avLst/>
          </a:prstGeom>
          <a:gradFill flip="none" rotWithShape="1">
            <a:gsLst>
              <a:gs pos="0">
                <a:srgbClr val="A6E06C"/>
              </a:gs>
              <a:gs pos="100000">
                <a:srgbClr val="FFC657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State Vector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654050" y="4720085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Data Transfer 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600075" y="4766123"/>
            <a:ext cx="1219200" cy="2286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Data Transfer 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2549525" y="4381948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Transmission Control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2482850" y="4423223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Transmission Control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2547938" y="4818510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Retransmission Control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2486025" y="4872485"/>
            <a:ext cx="1219200" cy="3048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Retransmission Control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2559050" y="5309048"/>
            <a:ext cx="1219200" cy="2286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Flow Control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2500313" y="5375723"/>
            <a:ext cx="1219200" cy="228600"/>
          </a:xfrm>
          <a:prstGeom prst="roundRect">
            <a:avLst/>
          </a:prstGeom>
          <a:solidFill>
            <a:srgbClr val="FFC65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Flow Control</a:t>
            </a:r>
          </a:p>
        </p:txBody>
      </p:sp>
      <p:sp>
        <p:nvSpPr>
          <p:cNvPr id="84" name="Rounded Rectangle 83"/>
          <p:cNvSpPr/>
          <p:nvPr/>
        </p:nvSpPr>
        <p:spPr bwMode="auto">
          <a:xfrm>
            <a:off x="152400" y="1059310"/>
            <a:ext cx="1600200" cy="20574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1" idx="0"/>
          </p:cNvCxnSpPr>
          <p:nvPr/>
        </p:nvCxnSpPr>
        <p:spPr bwMode="auto">
          <a:xfrm rot="16200000" flipV="1">
            <a:off x="1912937" y="746573"/>
            <a:ext cx="365125" cy="990600"/>
          </a:xfrm>
          <a:prstGeom prst="line">
            <a:avLst/>
          </a:prstGeom>
          <a:ln w="12700" cmpd="sng"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rot="5400000">
            <a:off x="1592262" y="2041973"/>
            <a:ext cx="1082675" cy="914400"/>
          </a:xfrm>
          <a:prstGeom prst="line">
            <a:avLst/>
          </a:prstGeom>
          <a:ln w="12700" cmpd="sng"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 bwMode="auto">
          <a:xfrm>
            <a:off x="923925" y="2070548"/>
            <a:ext cx="762000" cy="4572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IPC Resource Mgt.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923925" y="2573785"/>
            <a:ext cx="762000" cy="457200"/>
          </a:xfrm>
          <a:prstGeom prst="roundRect">
            <a:avLst/>
          </a:prstGeom>
          <a:solidFill>
            <a:srgbClr val="9ABE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DIF Allocator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255588" y="2583310"/>
            <a:ext cx="609600" cy="4572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SDU Protection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260350" y="2076898"/>
            <a:ext cx="609600" cy="457200"/>
          </a:xfrm>
          <a:prstGeom prst="roundRect">
            <a:avLst/>
          </a:prstGeom>
          <a:solidFill>
            <a:srgbClr val="A6E06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Multiplexing</a:t>
            </a:r>
          </a:p>
        </p:txBody>
      </p:sp>
      <p:sp>
        <p:nvSpPr>
          <p:cNvPr id="91" name="TextBox 64"/>
          <p:cNvSpPr txBox="1">
            <a:spLocks noChangeArrowheads="1"/>
          </p:cNvSpPr>
          <p:nvPr/>
        </p:nvSpPr>
        <p:spPr bwMode="auto">
          <a:xfrm>
            <a:off x="176213" y="1821310"/>
            <a:ext cx="155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  <a:ea typeface="+mn-ea"/>
              </a:rPr>
              <a:t>IPC Mgt. Tasks</a:t>
            </a: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220663" y="1819723"/>
            <a:ext cx="1490662" cy="1587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228600" y="1514923"/>
            <a:ext cx="1490663" cy="1587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64"/>
          <p:cNvSpPr txBox="1">
            <a:spLocks noChangeArrowheads="1"/>
          </p:cNvSpPr>
          <p:nvPr/>
        </p:nvSpPr>
        <p:spPr bwMode="auto">
          <a:xfrm>
            <a:off x="201613" y="1516510"/>
            <a:ext cx="155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  <a:ea typeface="+mn-ea"/>
              </a:rPr>
              <a:t>Other Mgt. Tasks</a:t>
            </a:r>
          </a:p>
        </p:txBody>
      </p:sp>
      <p:sp>
        <p:nvSpPr>
          <p:cNvPr id="95" name="TextBox 64"/>
          <p:cNvSpPr txBox="1">
            <a:spLocks noChangeArrowheads="1"/>
          </p:cNvSpPr>
          <p:nvPr/>
        </p:nvSpPr>
        <p:spPr bwMode="auto">
          <a:xfrm>
            <a:off x="201613" y="1098998"/>
            <a:ext cx="155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  <a:ea typeface="+mn-ea"/>
              </a:rPr>
              <a:t>Application Specific Tasks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09600" y="6088510"/>
            <a:ext cx="701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64"/>
          <p:cNvSpPr txBox="1">
            <a:spLocks noChangeArrowheads="1"/>
          </p:cNvSpPr>
          <p:nvPr/>
        </p:nvSpPr>
        <p:spPr bwMode="auto">
          <a:xfrm>
            <a:off x="-304800" y="6071048"/>
            <a:ext cx="609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Century Gothic"/>
                <a:ea typeface="ＭＳ Ｐゴシック" charset="-128"/>
              </a:rPr>
              <a:t>Increasing timescale (functions performed less often) and complexity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>
          <a:xfrm>
            <a:off x="6969820" y="5891660"/>
            <a:ext cx="1817900" cy="365125"/>
          </a:xfrm>
        </p:spPr>
        <p:txBody>
          <a:bodyPr/>
          <a:lstStyle/>
          <a:p>
            <a:fld id="{DE07FF5E-140E-4150-B7D0-0C105FAAB1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ati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irati ppt template</Template>
  <TotalTime>514</TotalTime>
  <Words>859</Words>
  <Application>Microsoft Office PowerPoint</Application>
  <PresentationFormat>On-screen Show (4:3)</PresentationFormat>
  <Paragraphs>303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irati ppt template</vt:lpstr>
      <vt:lpstr>Acrobat Document</vt:lpstr>
      <vt:lpstr>Recursive Internet Architecture  EC-Funded projects   IRATI,    GN3+ OC.IRINA    and    PRISTINE</vt:lpstr>
      <vt:lpstr>Current challenges</vt:lpstr>
      <vt:lpstr>Production environment </vt:lpstr>
      <vt:lpstr>RINA</vt:lpstr>
      <vt:lpstr>Extending the IPC model</vt:lpstr>
      <vt:lpstr>Providing IPC services (with different characteristics) over different scopes</vt:lpstr>
      <vt:lpstr>IPC API</vt:lpstr>
      <vt:lpstr>Distributed Applications Provide  IPC services</vt:lpstr>
      <vt:lpstr>Architectural Model</vt:lpstr>
      <vt:lpstr>FP7 IRATI – overview</vt:lpstr>
      <vt:lpstr>IRATI - Introduction</vt:lpstr>
      <vt:lpstr>IRATI</vt:lpstr>
      <vt:lpstr>IRATI OS/Linux implementation</vt:lpstr>
      <vt:lpstr>IRATI Prototype initial tests</vt:lpstr>
      <vt:lpstr>Link-state routing test (IS-IS based)</vt:lpstr>
      <vt:lpstr>GEANT3+ IRINA – overview</vt:lpstr>
      <vt:lpstr>IRINA - Intro</vt:lpstr>
      <vt:lpstr>IRINA – Overview/Objectives</vt:lpstr>
      <vt:lpstr>FP7 PRISTINE – overview</vt:lpstr>
      <vt:lpstr>PRISTINE - Intro</vt:lpstr>
      <vt:lpstr>PRISTINE - Objectives</vt:lpstr>
      <vt:lpstr>PRISTINE Focus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 Architectures Recursive Internet Architecture (RINA)</dc:title>
  <dc:creator>dstaesse</dc:creator>
  <cp:lastModifiedBy>dstaesse</cp:lastModifiedBy>
  <cp:revision>11</cp:revision>
  <dcterms:created xsi:type="dcterms:W3CDTF">2014-10-23T06:45:50Z</dcterms:created>
  <dcterms:modified xsi:type="dcterms:W3CDTF">2014-11-04T15:08:09Z</dcterms:modified>
</cp:coreProperties>
</file>