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61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8" d="100"/>
          <a:sy n="88" d="100"/>
        </p:scale>
        <p:origin x="-816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handoutMaster" Target="handoutMasters/handoutMaster1.xml"/><Relationship Id="rId10" Type="http://schemas.openxmlformats.org/officeDocument/2006/relationships/printerSettings" Target="printerSettings/printerSettings1.bin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smtClean="0"/>
              <a:t>November 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TRILL Directory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400D1D-7CA4-4C48-BA32-98196BB09C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86215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smtClean="0"/>
              <a:t>November 2014</a:t>
            </a:r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TRILL Directory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CC6D79-2FF0-2C4F-93C1-F0EE1D994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282539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CC6D79-2FF0-2C4F-93C1-F0EE1D994E5E}" type="slidenum">
              <a:rPr lang="en-US" smtClean="0"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November 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TRILL Directory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732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TRILL Directory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EFC16-48CA-7C49-904D-75CD9412DC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943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TRILL Directory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EFC16-48CA-7C49-904D-75CD9412DC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121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TRILL Directory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EFC16-48CA-7C49-904D-75CD9412DC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24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TRILL Directory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EFC16-48CA-7C49-904D-75CD9412DC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18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TRILL Directory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EFC16-48CA-7C49-904D-75CD9412DC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312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TRILL Directory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EFC16-48CA-7C49-904D-75CD9412DC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356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2014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TRILL Directory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EFC16-48CA-7C49-904D-75CD9412DC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672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TRILL Directory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EFC16-48CA-7C49-904D-75CD9412DC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980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2014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TRILL Directory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EFC16-48CA-7C49-904D-75CD9412DC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213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TRILL Directory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EFC16-48CA-7C49-904D-75CD9412DC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97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TRILL Directory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EFC16-48CA-7C49-904D-75CD9412DC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894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November 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TRILL Directory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7EFC16-48CA-7C49-904D-75CD9412DC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939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etf.org/proceedings/89/slides/slides-89-trill-2.pdf" TargetMode="External"/><Relationship Id="rId4" Type="http://schemas.openxmlformats.org/officeDocument/2006/relationships/hyperlink" Target="http://www.ietf.org/proceedings/89/slides/slides-89-trill-3.pdf" TargetMode="External"/><Relationship Id="rId5" Type="http://schemas.openxmlformats.org/officeDocument/2006/relationships/hyperlink" Target="http://www.ietf.org/proceedings/90/slides/slides-90-trill-4.pdf" TargetMode="External"/><Relationship Id="rId6" Type="http://schemas.openxmlformats.org/officeDocument/2006/relationships/hyperlink" Target="http://www.ietf.org/proceedings/90/slides/slides-90-trill-1.pdf" TargetMode="External"/><Relationship Id="rId7" Type="http://schemas.openxmlformats.org/officeDocument/2006/relationships/hyperlink" Target="http://www.ietf.org/proceedings/83/slides/slides-83-trill-3.pdf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ietf.org/proceedings/87/slides/slides-87-trill-1.pdf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800" b="1" dirty="0" smtClean="0">
                <a:solidFill>
                  <a:srgbClr val="0000FF"/>
                </a:solidFill>
              </a:rPr>
              <a:t>Active-Active Edge Status</a:t>
            </a:r>
            <a:endParaRPr lang="en-US" sz="4800" b="1" dirty="0">
              <a:solidFill>
                <a:srgbClr val="0000F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Donald Eastlake 3</a:t>
            </a:r>
            <a:r>
              <a:rPr lang="en-US" baseline="30000" dirty="0" smtClean="0"/>
              <a:t>rd</a:t>
            </a:r>
            <a:endParaRPr lang="en-US" dirty="0" smtClean="0"/>
          </a:p>
          <a:p>
            <a:r>
              <a:rPr lang="en-US" sz="2800" dirty="0" smtClean="0"/>
              <a:t>&lt;d3e3e3@gmail.com&gt;</a:t>
            </a:r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TRILL Directory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EFC16-48CA-7C49-904D-75CD9412DC0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3006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Active-Active TRILL Edge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7"/>
            <a:ext cx="8229600" cy="1963551"/>
          </a:xfrm>
        </p:spPr>
        <p:txBody>
          <a:bodyPr>
            <a:normAutofit/>
          </a:bodyPr>
          <a:lstStyle/>
          <a:p>
            <a:r>
              <a:rPr lang="en-US" sz="2400" dirty="0" smtClean="0"/>
              <a:t>Scenario: one or more CE (real or virtual servers or bridges) multiply connected to the TRILL campus via multiple TRILL switches with all connections active and the need for rapid fail-over the in case of link or TRILL switch failure.</a:t>
            </a:r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TRILL Directory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EFC16-48CA-7C49-904D-75CD9412DC0D}" type="slidenum">
              <a:rPr lang="en-US" smtClean="0"/>
              <a:t>2</a:t>
            </a:fld>
            <a:endParaRPr lang="en-US"/>
          </a:p>
        </p:txBody>
      </p:sp>
      <p:sp>
        <p:nvSpPr>
          <p:cNvPr id="7" name="Cloud 6"/>
          <p:cNvSpPr/>
          <p:nvPr/>
        </p:nvSpPr>
        <p:spPr>
          <a:xfrm>
            <a:off x="2708200" y="3381189"/>
            <a:ext cx="3733338" cy="1254559"/>
          </a:xfrm>
          <a:prstGeom prst="clou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TRILL Campus</a:t>
            </a:r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2637084" y="4436855"/>
            <a:ext cx="974232" cy="646331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TRILL Switch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809395" y="4436855"/>
            <a:ext cx="974232" cy="646331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TRILL Switch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969066" y="4436855"/>
            <a:ext cx="974232" cy="646331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TRILL Switch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019800" y="3212900"/>
            <a:ext cx="1631087" cy="646331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Remote TRILL Switch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302368" y="5846525"/>
            <a:ext cx="711843" cy="369332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CE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809395" y="5846525"/>
            <a:ext cx="711843" cy="369332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CE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110385" y="5739432"/>
            <a:ext cx="14382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• • • • </a:t>
            </a:r>
          </a:p>
        </p:txBody>
      </p:sp>
      <p:cxnSp>
        <p:nvCxnSpPr>
          <p:cNvPr id="16" name="Straight Connector 15"/>
          <p:cNvCxnSpPr>
            <a:stCxn id="8" idx="2"/>
            <a:endCxn id="12" idx="0"/>
          </p:cNvCxnSpPr>
          <p:nvPr/>
        </p:nvCxnSpPr>
        <p:spPr>
          <a:xfrm flipH="1">
            <a:off x="2658290" y="5083186"/>
            <a:ext cx="465910" cy="763339"/>
          </a:xfrm>
          <a:prstGeom prst="line">
            <a:avLst/>
          </a:prstGeom>
          <a:ln w="9525" cmpd="sng"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9" idx="2"/>
            <a:endCxn id="12" idx="0"/>
          </p:cNvCxnSpPr>
          <p:nvPr/>
        </p:nvCxnSpPr>
        <p:spPr>
          <a:xfrm flipH="1">
            <a:off x="2658290" y="5083186"/>
            <a:ext cx="1638221" cy="763339"/>
          </a:xfrm>
          <a:prstGeom prst="line">
            <a:avLst/>
          </a:prstGeom>
          <a:ln w="9525" cmpd="sng"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10" idx="2"/>
            <a:endCxn id="12" idx="0"/>
          </p:cNvCxnSpPr>
          <p:nvPr/>
        </p:nvCxnSpPr>
        <p:spPr>
          <a:xfrm flipH="1">
            <a:off x="2658290" y="5083186"/>
            <a:ext cx="2797892" cy="763339"/>
          </a:xfrm>
          <a:prstGeom prst="line">
            <a:avLst/>
          </a:prstGeom>
          <a:ln w="9525" cmpd="sng"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8" idx="2"/>
            <a:endCxn id="13" idx="0"/>
          </p:cNvCxnSpPr>
          <p:nvPr/>
        </p:nvCxnSpPr>
        <p:spPr>
          <a:xfrm>
            <a:off x="3124200" y="5083186"/>
            <a:ext cx="1041117" cy="763339"/>
          </a:xfrm>
          <a:prstGeom prst="line">
            <a:avLst/>
          </a:prstGeom>
          <a:ln w="9525" cmpd="sng"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9" idx="2"/>
            <a:endCxn id="13" idx="0"/>
          </p:cNvCxnSpPr>
          <p:nvPr/>
        </p:nvCxnSpPr>
        <p:spPr>
          <a:xfrm flipH="1">
            <a:off x="4165317" y="5083186"/>
            <a:ext cx="131194" cy="763339"/>
          </a:xfrm>
          <a:prstGeom prst="line">
            <a:avLst/>
          </a:prstGeom>
          <a:ln w="9525" cmpd="sng"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10" idx="2"/>
            <a:endCxn id="13" idx="0"/>
          </p:cNvCxnSpPr>
          <p:nvPr/>
        </p:nvCxnSpPr>
        <p:spPr>
          <a:xfrm flipH="1">
            <a:off x="4165317" y="5083186"/>
            <a:ext cx="1290865" cy="763339"/>
          </a:xfrm>
          <a:prstGeom prst="line">
            <a:avLst/>
          </a:prstGeom>
          <a:ln w="9525" cmpd="sng"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5846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Active-Active TRILL Edge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Most Recent Presentations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Problem statement, now RFC 7379</a:t>
            </a:r>
          </a:p>
          <a:p>
            <a:pPr lvl="2"/>
            <a:r>
              <a:rPr lang="en-US" sz="2000" dirty="0">
                <a:hlinkClick r:id="rId2"/>
              </a:rPr>
              <a:t>http://www.ietf.org/proceedings/87/slides/slides-87-trill-1.</a:t>
            </a:r>
            <a:r>
              <a:rPr lang="en-US" sz="2000" dirty="0" smtClean="0">
                <a:hlinkClick r:id="rId2"/>
              </a:rPr>
              <a:t>pdf</a:t>
            </a:r>
            <a:r>
              <a:rPr lang="en-US" sz="2000" dirty="0" smtClean="0"/>
              <a:t> </a:t>
            </a:r>
          </a:p>
          <a:p>
            <a:pPr lvl="2"/>
            <a:r>
              <a:rPr lang="en-US" sz="2000" dirty="0">
                <a:hlinkClick r:id="rId3"/>
              </a:rPr>
              <a:t>http://www.ietf.org/proceedings/89/slides/slides-89-trill-2.</a:t>
            </a:r>
            <a:r>
              <a:rPr lang="en-US" sz="2000" dirty="0" smtClean="0">
                <a:hlinkClick r:id="rId3"/>
              </a:rPr>
              <a:t>pdf</a:t>
            </a:r>
            <a:r>
              <a:rPr lang="en-US" sz="2000" dirty="0" smtClean="0"/>
              <a:t> </a:t>
            </a:r>
          </a:p>
          <a:p>
            <a:pPr lvl="1"/>
            <a:r>
              <a:rPr lang="en-US" dirty="0" smtClean="0"/>
              <a:t>Survey of solutions</a:t>
            </a:r>
          </a:p>
          <a:p>
            <a:pPr lvl="2"/>
            <a:r>
              <a:rPr lang="en-US" sz="2200" dirty="0">
                <a:hlinkClick r:id="rId4"/>
              </a:rPr>
              <a:t>http://www.ietf.org/proceedings/89/slides/slides-89-trill-3.</a:t>
            </a:r>
            <a:r>
              <a:rPr lang="en-US" sz="2200" dirty="0" smtClean="0">
                <a:hlinkClick r:id="rId4"/>
              </a:rPr>
              <a:t>pdf</a:t>
            </a:r>
            <a:r>
              <a:rPr lang="en-US" sz="2200" dirty="0" smtClean="0"/>
              <a:t> </a:t>
            </a:r>
            <a:endParaRPr lang="en-US" sz="2200" dirty="0"/>
          </a:p>
          <a:p>
            <a:pPr lvl="1"/>
            <a:r>
              <a:rPr lang="en-US" dirty="0" smtClean="0"/>
              <a:t>draft</a:t>
            </a:r>
            <a:r>
              <a:rPr lang="en-US" dirty="0" smtClean="0"/>
              <a:t>-ietf-trill-pseudonode-nickname-02.txt</a:t>
            </a:r>
          </a:p>
          <a:p>
            <a:pPr lvl="2"/>
            <a:r>
              <a:rPr lang="en-US" sz="2000" u="sng" dirty="0">
                <a:hlinkClick r:id="rId5"/>
              </a:rPr>
              <a:t>http://www.ietf.org/proceedings/90/slides/slides-90-trill-4.</a:t>
            </a:r>
            <a:r>
              <a:rPr lang="en-US" sz="2000" u="sng" dirty="0" smtClean="0">
                <a:hlinkClick r:id="rId5"/>
              </a:rPr>
              <a:t>pdf</a:t>
            </a:r>
            <a:r>
              <a:rPr lang="en-US" sz="2000" u="sng" dirty="0" smtClean="0"/>
              <a:t> </a:t>
            </a:r>
          </a:p>
          <a:p>
            <a:pPr lvl="1"/>
            <a:r>
              <a:rPr lang="en-US" dirty="0" smtClean="0"/>
              <a:t>draft</a:t>
            </a:r>
            <a:r>
              <a:rPr lang="en-US" dirty="0"/>
              <a:t>-ietf-trill-aa-multi-attach-02.txt</a:t>
            </a:r>
          </a:p>
          <a:p>
            <a:pPr lvl="2"/>
            <a:r>
              <a:rPr lang="en-US" sz="2000" dirty="0">
                <a:hlinkClick r:id="rId6"/>
              </a:rPr>
              <a:t>http://www.ietf.org/proceedings/90/slides/slides-90-trill-1.pdf</a:t>
            </a:r>
            <a:r>
              <a:rPr lang="en-US" sz="2000" dirty="0"/>
              <a:t> </a:t>
            </a:r>
          </a:p>
          <a:p>
            <a:pPr lvl="1"/>
            <a:r>
              <a:rPr lang="en-US" dirty="0" smtClean="0"/>
              <a:t>draft</a:t>
            </a:r>
            <a:r>
              <a:rPr lang="en-US" dirty="0" smtClean="0"/>
              <a:t>-ietf-trill-cmt-03.txt</a:t>
            </a:r>
          </a:p>
          <a:p>
            <a:pPr lvl="2"/>
            <a:r>
              <a:rPr lang="en-US" sz="1800" dirty="0">
                <a:hlinkClick r:id="rId7"/>
              </a:rPr>
              <a:t>h</a:t>
            </a:r>
            <a:r>
              <a:rPr lang="en-US" sz="2100" dirty="0">
                <a:hlinkClick r:id="rId7"/>
              </a:rPr>
              <a:t>ttp://www.ietf.org/proceedings/83/slides/slides-83-trill-3.</a:t>
            </a:r>
            <a:r>
              <a:rPr lang="en-US" sz="2100" dirty="0" smtClean="0">
                <a:hlinkClick r:id="rId7"/>
              </a:rPr>
              <a:t>pdf</a:t>
            </a:r>
            <a:r>
              <a:rPr lang="en-US" sz="2100" dirty="0" smtClean="0"/>
              <a:t> </a:t>
            </a:r>
            <a:endParaRPr lang="en-US" sz="21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TRILL Directory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EFC16-48CA-7C49-904D-75CD9412DC0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5589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Active-Active TRILL Edge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Drafts</a:t>
            </a:r>
          </a:p>
          <a:p>
            <a:pPr lvl="1"/>
            <a:r>
              <a:rPr lang="en-US" sz="2400" dirty="0"/>
              <a:t>d</a:t>
            </a:r>
            <a:r>
              <a:rPr lang="en-US" sz="2400" dirty="0" smtClean="0"/>
              <a:t>raft-ietf-trill-pseudonode-nickname-02.txt</a:t>
            </a:r>
          </a:p>
          <a:p>
            <a:pPr lvl="2"/>
            <a:r>
              <a:rPr lang="en-US" sz="2000" dirty="0" smtClean="0"/>
              <a:t>AAE group represented by a pseudo-nickname so members look like they are attached to a pseudo TRILL switch</a:t>
            </a:r>
          </a:p>
          <a:p>
            <a:pPr lvl="2"/>
            <a:r>
              <a:rPr lang="en-US" sz="2000" dirty="0" smtClean="0"/>
              <a:t>No change at remote TRILL switches</a:t>
            </a:r>
          </a:p>
          <a:p>
            <a:pPr lvl="1"/>
            <a:r>
              <a:rPr lang="en-US" sz="2400" dirty="0"/>
              <a:t>draft-ietf-trill-cmt-03.txt</a:t>
            </a:r>
          </a:p>
          <a:p>
            <a:pPr lvl="2"/>
            <a:r>
              <a:rPr lang="en-US" sz="2000" dirty="0"/>
              <a:t>Solves RPF check problem with pseudo-nickname, has other uses. The RPF problem is also solved by centralized-replication</a:t>
            </a:r>
          </a:p>
          <a:p>
            <a:pPr lvl="1"/>
            <a:r>
              <a:rPr lang="en-US" sz="2400" dirty="0" smtClean="0"/>
              <a:t>draft</a:t>
            </a:r>
            <a:r>
              <a:rPr lang="en-US" sz="2400" dirty="0"/>
              <a:t>-ietf-trill-aa-multi-attach-02.txt</a:t>
            </a:r>
          </a:p>
          <a:p>
            <a:pPr lvl="2"/>
            <a:r>
              <a:rPr lang="en-US" sz="2000" dirty="0"/>
              <a:t>The multiple attachment of AAE group members is visible throughout the TRILL campus</a:t>
            </a:r>
          </a:p>
          <a:p>
            <a:pPr lvl="2"/>
            <a:r>
              <a:rPr lang="en-US" sz="2000" dirty="0"/>
              <a:t>No change at remote TRILL switches if they use ESADI (RFC 7357) instead of data plane learning</a:t>
            </a:r>
          </a:p>
          <a:p>
            <a:pPr lvl="2"/>
            <a:endParaRPr lang="en-US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TRILL Directory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EFC16-48CA-7C49-904D-75CD9412DC0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1541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Active-Active TRILL Edge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740623"/>
          </a:xfrm>
        </p:spPr>
        <p:txBody>
          <a:bodyPr/>
          <a:lstStyle/>
          <a:p>
            <a:r>
              <a:rPr lang="en-US" dirty="0" smtClean="0"/>
              <a:t>Draft dependencies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TRILL Directory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EFC16-48CA-7C49-904D-75CD9412DC0D}" type="slidenum">
              <a:rPr lang="en-US" smtClean="0"/>
              <a:t>5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789716" y="2814434"/>
            <a:ext cx="1485009" cy="646331"/>
          </a:xfrm>
          <a:prstGeom prst="rect">
            <a:avLst/>
          </a:prstGeom>
          <a:noFill/>
          <a:ln w="57150" cmpd="thickThin">
            <a:solidFill>
              <a:srgbClr val="000000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pseudonode</a:t>
            </a:r>
            <a:r>
              <a:rPr lang="en-US" dirty="0" smtClean="0"/>
              <a:t>-nickname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801776" y="2814434"/>
            <a:ext cx="1284462" cy="646331"/>
          </a:xfrm>
          <a:prstGeom prst="rect">
            <a:avLst/>
          </a:prstGeom>
          <a:noFill/>
          <a:ln w="57150" cmpd="thickThin">
            <a:solidFill>
              <a:srgbClr val="000000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 err="1"/>
              <a:t>a</a:t>
            </a:r>
            <a:r>
              <a:rPr lang="en-US" dirty="0" err="1" smtClean="0"/>
              <a:t>a</a:t>
            </a:r>
            <a:r>
              <a:rPr lang="en-US" dirty="0" smtClean="0"/>
              <a:t>-multi-attach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410891" y="4760093"/>
            <a:ext cx="1395376" cy="369332"/>
          </a:xfrm>
          <a:prstGeom prst="rect">
            <a:avLst/>
          </a:prstGeom>
          <a:noFill/>
          <a:ln>
            <a:solidFill>
              <a:srgbClr val="000000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rfc7180bis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988572" y="4697977"/>
            <a:ext cx="1407652" cy="369332"/>
          </a:xfrm>
          <a:prstGeom prst="rect">
            <a:avLst/>
          </a:prstGeom>
          <a:noFill/>
          <a:ln w="57150" cmpd="thickThin">
            <a:solidFill>
              <a:srgbClr val="000000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CMT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073243" y="2814434"/>
            <a:ext cx="1204444" cy="646331"/>
          </a:xfrm>
          <a:prstGeom prst="rect">
            <a:avLst/>
          </a:prstGeom>
          <a:noFill/>
          <a:ln w="57150" cmpd="thickThin">
            <a:solidFill>
              <a:schemeClr val="bg1">
                <a:lumMod val="50000"/>
              </a:schemeClr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r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esilient-trees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13" name="Straight Arrow Connector 12"/>
          <p:cNvCxnSpPr>
            <a:stCxn id="11" idx="2"/>
            <a:endCxn id="10" idx="0"/>
          </p:cNvCxnSpPr>
          <p:nvPr/>
        </p:nvCxnSpPr>
        <p:spPr>
          <a:xfrm>
            <a:off x="2675465" y="3460765"/>
            <a:ext cx="16933" cy="1237212"/>
          </a:xfrm>
          <a:prstGeom prst="straightConnector1">
            <a:avLst/>
          </a:prstGeom>
          <a:ln>
            <a:solidFill>
              <a:srgbClr val="000000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8" idx="2"/>
            <a:endCxn id="9" idx="0"/>
          </p:cNvCxnSpPr>
          <p:nvPr/>
        </p:nvCxnSpPr>
        <p:spPr>
          <a:xfrm>
            <a:off x="6444007" y="3460765"/>
            <a:ext cx="664572" cy="1299328"/>
          </a:xfrm>
          <a:prstGeom prst="straightConnector1">
            <a:avLst/>
          </a:prstGeom>
          <a:ln>
            <a:solidFill>
              <a:srgbClr val="000000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7" idx="2"/>
            <a:endCxn id="9" idx="0"/>
          </p:cNvCxnSpPr>
          <p:nvPr/>
        </p:nvCxnSpPr>
        <p:spPr>
          <a:xfrm>
            <a:off x="4532221" y="3460765"/>
            <a:ext cx="2576358" cy="1299328"/>
          </a:xfrm>
          <a:prstGeom prst="straightConnector1">
            <a:avLst/>
          </a:prstGeom>
          <a:ln>
            <a:solidFill>
              <a:srgbClr val="000000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4525289" y="3460765"/>
            <a:ext cx="2120" cy="665198"/>
          </a:xfrm>
          <a:prstGeom prst="straightConnector1">
            <a:avLst/>
          </a:prstGeom>
          <a:ln>
            <a:solidFill>
              <a:srgbClr val="000000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4428059" y="4873440"/>
            <a:ext cx="1456266" cy="646331"/>
          </a:xfrm>
          <a:prstGeom prst="rect">
            <a:avLst/>
          </a:prstGeom>
          <a:noFill/>
          <a:ln>
            <a:solidFill>
              <a:srgbClr val="000000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</a:t>
            </a:r>
            <a:r>
              <a:rPr lang="en-US" dirty="0" smtClean="0"/>
              <a:t>entralized-replication</a:t>
            </a:r>
            <a:endParaRPr lang="en-US" dirty="0"/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3081873" y="4117496"/>
            <a:ext cx="2074319" cy="0"/>
          </a:xfrm>
          <a:prstGeom prst="straightConnector1">
            <a:avLst/>
          </a:prstGeom>
          <a:ln>
            <a:solidFill>
              <a:srgbClr val="000000"/>
            </a:solidFill>
            <a:headEnd type="none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endCxn id="23" idx="0"/>
          </p:cNvCxnSpPr>
          <p:nvPr/>
        </p:nvCxnSpPr>
        <p:spPr>
          <a:xfrm>
            <a:off x="5156192" y="4125963"/>
            <a:ext cx="0" cy="747477"/>
          </a:xfrm>
          <a:prstGeom prst="straightConnector1">
            <a:avLst/>
          </a:prstGeom>
          <a:ln>
            <a:solidFill>
              <a:srgbClr val="000000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3081873" y="4117496"/>
            <a:ext cx="0" cy="580481"/>
          </a:xfrm>
          <a:prstGeom prst="straightConnector1">
            <a:avLst/>
          </a:prstGeom>
          <a:ln>
            <a:solidFill>
              <a:srgbClr val="000000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3823583" y="4055528"/>
            <a:ext cx="604476" cy="338554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or</a:t>
            </a:r>
            <a:endParaRPr lang="en-US" sz="1600" dirty="0"/>
          </a:p>
        </p:txBody>
      </p:sp>
      <p:sp>
        <p:nvSpPr>
          <p:cNvPr id="45" name="TextBox 44"/>
          <p:cNvSpPr txBox="1"/>
          <p:nvPr/>
        </p:nvSpPr>
        <p:spPr>
          <a:xfrm>
            <a:off x="955641" y="5769522"/>
            <a:ext cx="534486" cy="369332"/>
          </a:xfrm>
          <a:prstGeom prst="rect">
            <a:avLst/>
          </a:prstGeom>
          <a:noFill/>
          <a:ln w="57150" cmpd="thickThin">
            <a:solidFill>
              <a:srgbClr val="000000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1643619" y="5769522"/>
            <a:ext cx="1407652" cy="369332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dirty="0" smtClean="0"/>
              <a:t>= WG Draft</a:t>
            </a:r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406393" y="3099399"/>
            <a:ext cx="1237226" cy="369332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7F7F7F"/>
                </a:solidFill>
              </a:rPr>
              <a:t>other</a:t>
            </a:r>
            <a:endParaRPr lang="en-US" dirty="0">
              <a:solidFill>
                <a:srgbClr val="7F7F7F"/>
              </a:solidFill>
            </a:endParaRPr>
          </a:p>
        </p:txBody>
      </p:sp>
      <p:cxnSp>
        <p:nvCxnSpPr>
          <p:cNvPr id="55" name="Straight Arrow Connector 54"/>
          <p:cNvCxnSpPr>
            <a:stCxn id="50" idx="2"/>
          </p:cNvCxnSpPr>
          <p:nvPr/>
        </p:nvCxnSpPr>
        <p:spPr>
          <a:xfrm>
            <a:off x="1025006" y="3468731"/>
            <a:ext cx="1362594" cy="1229246"/>
          </a:xfrm>
          <a:prstGeom prst="straightConnector1">
            <a:avLst/>
          </a:prstGeom>
          <a:ln>
            <a:solidFill>
              <a:srgbClr val="000000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7449574" y="3067133"/>
            <a:ext cx="1237226" cy="369332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7F7F7F"/>
                </a:solidFill>
              </a:rPr>
              <a:t>other</a:t>
            </a:r>
            <a:endParaRPr lang="en-US" dirty="0">
              <a:solidFill>
                <a:srgbClr val="7F7F7F"/>
              </a:solidFill>
            </a:endParaRPr>
          </a:p>
        </p:txBody>
      </p:sp>
      <p:cxnSp>
        <p:nvCxnSpPr>
          <p:cNvPr id="60" name="Straight Arrow Connector 59"/>
          <p:cNvCxnSpPr>
            <a:stCxn id="59" idx="2"/>
          </p:cNvCxnSpPr>
          <p:nvPr/>
        </p:nvCxnSpPr>
        <p:spPr>
          <a:xfrm flipH="1">
            <a:off x="7315200" y="3436465"/>
            <a:ext cx="752987" cy="1323628"/>
          </a:xfrm>
          <a:prstGeom prst="straightConnector1">
            <a:avLst/>
          </a:prstGeom>
          <a:ln>
            <a:solidFill>
              <a:srgbClr val="000000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90687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Active-Active TRILL Edge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1841155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Active-active is currently the most urgent area for the TRILL WG</a:t>
            </a:r>
          </a:p>
          <a:p>
            <a:r>
              <a:rPr lang="en-US" dirty="0" smtClean="0"/>
              <a:t>Recommend WG Last Call for </a:t>
            </a:r>
            <a:r>
              <a:rPr lang="en-US" dirty="0" err="1" smtClean="0"/>
              <a:t>pseudonode</a:t>
            </a:r>
            <a:r>
              <a:rPr lang="en-US" dirty="0" smtClean="0"/>
              <a:t>-nickname, </a:t>
            </a:r>
            <a:r>
              <a:rPr lang="en-US" dirty="0" err="1" smtClean="0"/>
              <a:t>aa</a:t>
            </a:r>
            <a:r>
              <a:rPr lang="en-US" dirty="0" smtClean="0"/>
              <a:t>-multi-attach, and CMT.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November 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TRILL Directory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EFC16-48CA-7C49-904D-75CD9412DC0D}" type="slidenum">
              <a:rPr lang="en-US" smtClean="0"/>
              <a:t>6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789716" y="3548786"/>
            <a:ext cx="1485009" cy="646331"/>
          </a:xfrm>
          <a:prstGeom prst="rect">
            <a:avLst/>
          </a:prstGeom>
          <a:solidFill>
            <a:srgbClr val="FFFF00"/>
          </a:solidFill>
          <a:ln w="57150" cmpd="thickThin">
            <a:solidFill>
              <a:srgbClr val="000000"/>
            </a:solidFill>
          </a:ln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pseudonode</a:t>
            </a:r>
            <a:r>
              <a:rPr lang="en-US" dirty="0" smtClean="0"/>
              <a:t>-nickname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801776" y="3548786"/>
            <a:ext cx="1284462" cy="646331"/>
          </a:xfrm>
          <a:prstGeom prst="rect">
            <a:avLst/>
          </a:prstGeom>
          <a:solidFill>
            <a:srgbClr val="FFFF00"/>
          </a:solidFill>
          <a:ln w="57150" cmpd="thickThin">
            <a:solidFill>
              <a:srgbClr val="000000"/>
            </a:solidFill>
          </a:ln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dirty="0" err="1"/>
              <a:t>a</a:t>
            </a:r>
            <a:r>
              <a:rPr lang="en-US" dirty="0" err="1" smtClean="0"/>
              <a:t>a</a:t>
            </a:r>
            <a:r>
              <a:rPr lang="en-US" dirty="0" smtClean="0"/>
              <a:t>-multi-attach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410891" y="5494445"/>
            <a:ext cx="1395376" cy="369332"/>
          </a:xfrm>
          <a:prstGeom prst="rect">
            <a:avLst/>
          </a:prstGeom>
          <a:noFill/>
          <a:ln>
            <a:solidFill>
              <a:srgbClr val="000000"/>
            </a:solidFill>
          </a:ln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rfc7180bis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988572" y="5432329"/>
            <a:ext cx="1407652" cy="369332"/>
          </a:xfrm>
          <a:prstGeom prst="rect">
            <a:avLst/>
          </a:prstGeom>
          <a:solidFill>
            <a:srgbClr val="FFFF00"/>
          </a:solidFill>
          <a:ln w="57150" cmpd="thickThin">
            <a:solidFill>
              <a:srgbClr val="000000"/>
            </a:solidFill>
          </a:ln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CMT</a:t>
            </a:r>
            <a:endParaRPr lang="en-US" dirty="0"/>
          </a:p>
        </p:txBody>
      </p:sp>
      <p:cxnSp>
        <p:nvCxnSpPr>
          <p:cNvPr id="14" name="Straight Arrow Connector 13"/>
          <p:cNvCxnSpPr>
            <a:stCxn id="8" idx="2"/>
            <a:endCxn id="9" idx="0"/>
          </p:cNvCxnSpPr>
          <p:nvPr/>
        </p:nvCxnSpPr>
        <p:spPr>
          <a:xfrm>
            <a:off x="6444007" y="4195117"/>
            <a:ext cx="664572" cy="1299328"/>
          </a:xfrm>
          <a:prstGeom prst="straightConnector1">
            <a:avLst/>
          </a:prstGeom>
          <a:ln>
            <a:solidFill>
              <a:srgbClr val="000000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7" idx="2"/>
            <a:endCxn id="9" idx="0"/>
          </p:cNvCxnSpPr>
          <p:nvPr/>
        </p:nvCxnSpPr>
        <p:spPr>
          <a:xfrm>
            <a:off x="4532221" y="4195117"/>
            <a:ext cx="2576358" cy="1299328"/>
          </a:xfrm>
          <a:prstGeom prst="straightConnector1">
            <a:avLst/>
          </a:prstGeom>
          <a:ln>
            <a:solidFill>
              <a:srgbClr val="000000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4525289" y="4195117"/>
            <a:ext cx="2120" cy="665198"/>
          </a:xfrm>
          <a:prstGeom prst="straightConnector1">
            <a:avLst/>
          </a:prstGeom>
          <a:ln>
            <a:solidFill>
              <a:srgbClr val="000000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4428059" y="5540611"/>
            <a:ext cx="1456266" cy="646331"/>
          </a:xfrm>
          <a:prstGeom prst="rect">
            <a:avLst/>
          </a:prstGeom>
          <a:noFill/>
          <a:ln>
            <a:solidFill>
              <a:srgbClr val="000000"/>
            </a:solidFill>
          </a:ln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</a:t>
            </a:r>
            <a:r>
              <a:rPr lang="en-US" dirty="0" smtClean="0"/>
              <a:t>entralized-replication</a:t>
            </a:r>
            <a:endParaRPr lang="en-US" dirty="0"/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3081873" y="4851848"/>
            <a:ext cx="2074319" cy="0"/>
          </a:xfrm>
          <a:prstGeom prst="straightConnector1">
            <a:avLst/>
          </a:prstGeom>
          <a:ln>
            <a:solidFill>
              <a:srgbClr val="000000"/>
            </a:solidFill>
            <a:headEnd type="none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endCxn id="23" idx="0"/>
          </p:cNvCxnSpPr>
          <p:nvPr/>
        </p:nvCxnSpPr>
        <p:spPr>
          <a:xfrm>
            <a:off x="5156192" y="4851848"/>
            <a:ext cx="0" cy="688763"/>
          </a:xfrm>
          <a:prstGeom prst="straightConnector1">
            <a:avLst/>
          </a:prstGeom>
          <a:ln>
            <a:solidFill>
              <a:srgbClr val="000000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3081873" y="4851848"/>
            <a:ext cx="0" cy="580481"/>
          </a:xfrm>
          <a:prstGeom prst="straightConnector1">
            <a:avLst/>
          </a:prstGeom>
          <a:ln>
            <a:solidFill>
              <a:srgbClr val="000000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3823583" y="4789880"/>
            <a:ext cx="6044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or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477820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505</Words>
  <Application>Microsoft Macintosh PowerPoint</Application>
  <PresentationFormat>On-screen Show (4:3)</PresentationFormat>
  <Paragraphs>79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Active-Active Edge Status</vt:lpstr>
      <vt:lpstr>Active-Active TRILL Edge</vt:lpstr>
      <vt:lpstr>Active-Active TRILL Edge</vt:lpstr>
      <vt:lpstr>Active-Active TRILL Edge</vt:lpstr>
      <vt:lpstr>Active-Active TRILL Edge</vt:lpstr>
      <vt:lpstr>Active-Active TRILL Edge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Directory Assisted Edge Status</dc:title>
  <dc:creator>Donald Eastlake</dc:creator>
  <cp:lastModifiedBy>Donald Eastlake</cp:lastModifiedBy>
  <cp:revision>14</cp:revision>
  <dcterms:created xsi:type="dcterms:W3CDTF">2014-11-09T20:39:31Z</dcterms:created>
  <dcterms:modified xsi:type="dcterms:W3CDTF">2014-11-12T20:17:44Z</dcterms:modified>
</cp:coreProperties>
</file>