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5" r:id="rId2"/>
  </p:sldMasterIdLst>
  <p:notesMasterIdLst>
    <p:notesMasterId r:id="rId9"/>
  </p:notesMasterIdLst>
  <p:sldIdLst>
    <p:sldId id="256" r:id="rId3"/>
    <p:sldId id="262" r:id="rId4"/>
    <p:sldId id="265" r:id="rId5"/>
    <p:sldId id="263" r:id="rId6"/>
    <p:sldId id="264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B6B468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2909" autoAdjust="0"/>
  </p:normalViewPr>
  <p:slideViewPr>
    <p:cSldViewPr>
      <p:cViewPr>
        <p:scale>
          <a:sx n="75" d="100"/>
          <a:sy n="75" d="100"/>
        </p:scale>
        <p:origin x="1824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7F3D6B-2E6D-4E9C-A88C-DF88E89F74B4}" type="datetimeFigureOut">
              <a:rPr lang="en-US" smtClean="0"/>
              <a:t>3/10/2015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FD6601-AE00-46BC-899B-92E2C19748E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79451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FD6601-AE00-46BC-899B-92E2C19748E0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00792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FD6601-AE00-46BC-899B-92E2C19748E0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72859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FD6601-AE00-46BC-899B-92E2C19748E0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7116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FD6601-AE00-46BC-899B-92E2C19748E0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35292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1"/>
          <p:cNvSpPr>
            <a:spLocks noChangeArrowheads="1"/>
          </p:cNvSpPr>
          <p:nvPr/>
        </p:nvSpPr>
        <p:spPr bwMode="gray">
          <a:xfrm>
            <a:off x="0" y="0"/>
            <a:ext cx="9144000" cy="6858000"/>
          </a:xfrm>
          <a:prstGeom prst="rect">
            <a:avLst/>
          </a:prstGeom>
          <a:solidFill>
            <a:srgbClr val="DFDFDF"/>
          </a:solidFill>
          <a:ln w="28575" algn="ctr">
            <a:noFill/>
            <a:miter lim="800000"/>
            <a:headEnd/>
            <a:tailEnd/>
          </a:ln>
          <a:effectLst/>
        </p:spPr>
        <p:txBody>
          <a:bodyPr wrap="none" tIns="0" rIns="0" bIns="0" anchor="ctr">
            <a:noAutofit/>
          </a:bodyPr>
          <a:lstStyle/>
          <a:p>
            <a:pPr>
              <a:defRPr/>
            </a:pPr>
            <a:endParaRPr lang="en-US" dirty="0">
              <a:latin typeface="Arial" pitchFamily="34" charset="0"/>
              <a:ea typeface="+mn-e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32888"/>
            <a:ext cx="7315200" cy="877824"/>
          </a:xfrm>
        </p:spPr>
        <p:txBody>
          <a:bodyPr>
            <a:noAutofit/>
          </a:bodyPr>
          <a:lstStyle>
            <a:lvl1pPr algn="l" defTabSz="4572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defRPr lang="en-US" sz="3200" b="1" cap="all" baseline="0" dirty="0" smtClean="0">
                <a:solidFill>
                  <a:srgbClr val="292929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11880"/>
            <a:ext cx="5943600" cy="1051560"/>
          </a:xfrm>
        </p:spPr>
        <p:txBody>
          <a:bodyPr>
            <a:noAutofit/>
          </a:bodyPr>
          <a:lstStyle>
            <a:lvl1pPr marL="0" indent="0" algn="l" defTabSz="457200" rtl="0" eaLnBrk="1" fontAlgn="base" hangingPunct="1">
              <a:lnSpc>
                <a:spcPts val="2000"/>
              </a:lnSpc>
              <a:spcBef>
                <a:spcPct val="0"/>
              </a:spcBef>
              <a:spcAft>
                <a:spcPts val="600"/>
              </a:spcAft>
              <a:buClrTx/>
              <a:buFontTx/>
              <a:buNone/>
              <a:defRPr lang="en-US" sz="2000" dirty="0" smtClean="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12" name="Picture 7" descr="blue-window"/>
          <p:cNvPicPr>
            <a:picLocks noChangeAspect="1" noChangeArrowheads="1"/>
          </p:cNvPicPr>
          <p:nvPr/>
        </p:nvPicPr>
        <p:blipFill>
          <a:blip r:embed="rId2" cstate="print"/>
          <a:srcRect b="37572"/>
          <a:stretch>
            <a:fillRect/>
          </a:stretch>
        </p:blipFill>
        <p:spPr bwMode="auto">
          <a:xfrm>
            <a:off x="450850" y="5468938"/>
            <a:ext cx="8242300" cy="93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juniper_blac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95898" y="917673"/>
            <a:ext cx="1718044" cy="468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0535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C415F-0E52-4D2B-B1E3-9E3390714097}" type="datetimeFigureOut">
              <a:rPr lang="en-US" smtClean="0"/>
              <a:t>3/10/2015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C63D4-7FA7-401A-A76C-FA9F06DB5F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5132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C415F-0E52-4D2B-B1E3-9E3390714097}" type="datetimeFigureOut">
              <a:rPr lang="en-US" smtClean="0"/>
              <a:t>3/10/2015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C63D4-7FA7-401A-A76C-FA9F06DB5F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259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C415F-0E52-4D2B-B1E3-9E3390714097}" type="datetimeFigureOut">
              <a:rPr lang="en-US" smtClean="0"/>
              <a:t>3/10/2015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C63D4-7FA7-401A-A76C-FA9F06DB5F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94823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C415F-0E52-4D2B-B1E3-9E3390714097}" type="datetimeFigureOut">
              <a:rPr lang="en-US" smtClean="0"/>
              <a:t>3/10/2015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C63D4-7FA7-401A-A76C-FA9F06DB5F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73547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C415F-0E52-4D2B-B1E3-9E3390714097}" type="datetimeFigureOut">
              <a:rPr lang="en-US" smtClean="0"/>
              <a:t>3/10/2015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C63D4-7FA7-401A-A76C-FA9F06DB5F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30226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C415F-0E52-4D2B-B1E3-9E3390714097}" type="datetimeFigureOut">
              <a:rPr lang="en-US" smtClean="0"/>
              <a:t>3/10/2015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C63D4-7FA7-401A-A76C-FA9F06DB5F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6333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 algn="l" defTabSz="4572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526"/>
              </a:spcAft>
              <a:defRPr lang="en-US" sz="2400" b="1" cap="all" baseline="0" dirty="0" smtClean="0">
                <a:solidFill>
                  <a:srgbClr val="292929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defTabSz="4572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0"/>
          </p:nvPr>
        </p:nvSpPr>
        <p:spPr>
          <a:xfrm>
            <a:off x="366616" y="1134374"/>
            <a:ext cx="8229600" cy="4852358"/>
          </a:xfrm>
        </p:spPr>
        <p:txBody>
          <a:bodyPr/>
          <a:lstStyle>
            <a:lvl1pPr marL="112713" indent="-112713">
              <a:buClr>
                <a:schemeClr val="tx1"/>
              </a:buClr>
              <a:defRPr>
                <a:solidFill>
                  <a:schemeClr val="tx1"/>
                </a:solidFill>
              </a:defRPr>
            </a:lvl1pPr>
            <a:lvl2pPr marL="569913" indent="-225425">
              <a:buClr>
                <a:schemeClr val="tx1"/>
              </a:buClr>
              <a:defRPr>
                <a:solidFill>
                  <a:schemeClr val="tx1"/>
                </a:solidFill>
              </a:defRPr>
            </a:lvl2pPr>
            <a:lvl3pPr marL="854075" indent="-223838">
              <a:buClr>
                <a:schemeClr val="tx1"/>
              </a:buClr>
              <a:defRPr>
                <a:solidFill>
                  <a:schemeClr val="tx1"/>
                </a:solidFill>
              </a:defRPr>
            </a:lvl3pPr>
            <a:lvl4pPr marL="1147763" indent="-233363">
              <a:buClr>
                <a:schemeClr val="tx1"/>
              </a:buClr>
              <a:defRPr>
                <a:solidFill>
                  <a:schemeClr val="tx1"/>
                </a:solidFill>
              </a:defRPr>
            </a:lvl4pPr>
            <a:lvl5pPr marL="1431925" indent="-173038">
              <a:buClr>
                <a:schemeClr val="tx1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0097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 algn="l" defTabSz="4572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defRPr lang="en-US" sz="2400" b="1" cap="all" baseline="0" dirty="0" smtClean="0">
                <a:solidFill>
                  <a:srgbClr val="292929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3586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lrg-ven-gradient-3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038725"/>
            <a:ext cx="9144000" cy="1819275"/>
          </a:xfrm>
          <a:prstGeom prst="rect">
            <a:avLst/>
          </a:prstGeom>
        </p:spPr>
      </p:pic>
      <p:sp>
        <p:nvSpPr>
          <p:cNvPr id="4" name="Rectangle 44"/>
          <p:cNvSpPr>
            <a:spLocks noChangeArrowheads="1"/>
          </p:cNvSpPr>
          <p:nvPr/>
        </p:nvSpPr>
        <p:spPr bwMode="invGray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BABCBE">
                  <a:alpha val="14999"/>
                </a:srgbClr>
              </a:gs>
              <a:gs pos="100000">
                <a:srgbClr val="565758">
                  <a:alpha val="14999"/>
                </a:srgbClr>
              </a:gs>
            </a:gsLst>
            <a:lin ang="5400000" scaled="1"/>
          </a:gradFill>
          <a:ln w="28575" algn="ctr">
            <a:noFill/>
            <a:miter lim="800000"/>
            <a:headEnd/>
            <a:tailEnd/>
          </a:ln>
          <a:effectLst/>
        </p:spPr>
        <p:txBody>
          <a:bodyPr wrap="none" tIns="0" rIns="0" bIns="0" anchor="ctr">
            <a:spAutoFit/>
          </a:bodyPr>
          <a:lstStyle/>
          <a:p>
            <a:pPr>
              <a:defRPr/>
            </a:pPr>
            <a:endParaRPr lang="en-US" dirty="0">
              <a:latin typeface="Arial" pitchFamily="34" charset="0"/>
              <a:ea typeface="+mn-ea"/>
            </a:endParaRPr>
          </a:p>
        </p:txBody>
      </p:sp>
      <p:pic>
        <p:nvPicPr>
          <p:cNvPr id="6" name="Picture 43" descr="junos_brand_transparen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59200" y="2211388"/>
            <a:ext cx="4483100" cy="372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98480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C415F-0E52-4D2B-B1E3-9E3390714097}" type="datetimeFigureOut">
              <a:rPr lang="en-US" smtClean="0"/>
              <a:t>3/10/2015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C63D4-7FA7-401A-A76C-FA9F06DB5F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1638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C415F-0E52-4D2B-B1E3-9E3390714097}" type="datetimeFigureOut">
              <a:rPr lang="en-US" smtClean="0"/>
              <a:t>3/10/2015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C63D4-7FA7-401A-A76C-FA9F06DB5F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7826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C415F-0E52-4D2B-B1E3-9E3390714097}" type="datetimeFigureOut">
              <a:rPr lang="en-US" smtClean="0"/>
              <a:t>3/10/2015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C63D4-7FA7-401A-A76C-FA9F06DB5F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1076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C415F-0E52-4D2B-B1E3-9E3390714097}" type="datetimeFigureOut">
              <a:rPr lang="en-US" smtClean="0"/>
              <a:t>3/10/2015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C63D4-7FA7-401A-A76C-FA9F06DB5F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1487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C415F-0E52-4D2B-B1E3-9E3390714097}" type="datetimeFigureOut">
              <a:rPr lang="en-US" smtClean="0"/>
              <a:t>3/10/2015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C63D4-7FA7-401A-A76C-FA9F06DB5F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1711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5488" y="256032"/>
            <a:ext cx="8220456" cy="74066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 algn="l" defTabSz="4572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</a:pPr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8050" y="1134036"/>
            <a:ext cx="8220456" cy="4773168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Rectangle 26"/>
          <p:cNvSpPr>
            <a:spLocks noChangeArrowheads="1"/>
          </p:cNvSpPr>
          <p:nvPr/>
        </p:nvSpPr>
        <p:spPr bwMode="black">
          <a:xfrm>
            <a:off x="471488" y="6229350"/>
            <a:ext cx="530225" cy="198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0" tIns="0" rIns="0" bIns="0" anchor="b"/>
          <a:lstStyle/>
          <a:p>
            <a:pPr algn="l" eaLnBrk="0" hangingPunct="0">
              <a:spcBef>
                <a:spcPct val="0"/>
              </a:spcBef>
              <a:tabLst>
                <a:tab pos="461963" algn="l"/>
                <a:tab pos="4572000" algn="ctr"/>
                <a:tab pos="8461375" algn="r"/>
                <a:tab pos="8855075" algn="r"/>
              </a:tabLst>
              <a:defRPr/>
            </a:pPr>
            <a:fld id="{E46DE64C-7D15-458B-8CF1-EEE6A14FF4AB}" type="slidenum">
              <a:rPr lang="en-US" sz="1000">
                <a:solidFill>
                  <a:srgbClr val="807F83"/>
                </a:solidFill>
                <a:latin typeface="Arial" pitchFamily="34" charset="0"/>
              </a:rPr>
              <a:pPr algn="l" eaLnBrk="0" hangingPunct="0">
                <a:spcBef>
                  <a:spcPct val="0"/>
                </a:spcBef>
                <a:tabLst>
                  <a:tab pos="461963" algn="l"/>
                  <a:tab pos="4572000" algn="ctr"/>
                  <a:tab pos="8461375" algn="r"/>
                  <a:tab pos="8855075" algn="r"/>
                </a:tabLst>
                <a:defRPr/>
              </a:pPr>
              <a:t>‹#›</a:t>
            </a:fld>
            <a:endParaRPr lang="en-US" sz="1000" dirty="0">
              <a:solidFill>
                <a:srgbClr val="807F83"/>
              </a:solidFill>
              <a:latin typeface="Arial" pitchFamily="34" charset="0"/>
            </a:endParaRPr>
          </a:p>
        </p:txBody>
      </p:sp>
      <p:grpSp>
        <p:nvGrpSpPr>
          <p:cNvPr id="18" name="Group 6"/>
          <p:cNvGrpSpPr>
            <a:grpSpLocks/>
          </p:cNvGrpSpPr>
          <p:nvPr/>
        </p:nvGrpSpPr>
        <p:grpSpPr bwMode="auto">
          <a:xfrm>
            <a:off x="450850" y="238125"/>
            <a:ext cx="8240713" cy="5994400"/>
            <a:chOff x="284" y="150"/>
            <a:chExt cx="5182" cy="3776"/>
          </a:xfrm>
        </p:grpSpPr>
        <p:sp>
          <p:nvSpPr>
            <p:cNvPr id="19" name="Line 7"/>
            <p:cNvSpPr>
              <a:spLocks noChangeShapeType="1"/>
            </p:cNvSpPr>
            <p:nvPr userDrawn="1"/>
          </p:nvSpPr>
          <p:spPr bwMode="auto">
            <a:xfrm>
              <a:off x="284" y="3926"/>
              <a:ext cx="5182" cy="0"/>
            </a:xfrm>
            <a:prstGeom prst="line">
              <a:avLst/>
            </a:prstGeom>
            <a:noFill/>
            <a:ln w="12700">
              <a:solidFill>
                <a:srgbClr val="BABCBE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>
                <a:latin typeface="Arial" pitchFamily="34" charset="0"/>
                <a:ea typeface="+mn-ea"/>
              </a:endParaRPr>
            </a:p>
          </p:txBody>
        </p:sp>
        <p:sp>
          <p:nvSpPr>
            <p:cNvPr id="20" name="Line 8"/>
            <p:cNvSpPr>
              <a:spLocks noChangeShapeType="1"/>
            </p:cNvSpPr>
            <p:nvPr userDrawn="1"/>
          </p:nvSpPr>
          <p:spPr bwMode="auto">
            <a:xfrm>
              <a:off x="284" y="602"/>
              <a:ext cx="5182" cy="0"/>
            </a:xfrm>
            <a:prstGeom prst="line">
              <a:avLst/>
            </a:prstGeom>
            <a:noFill/>
            <a:ln w="12700">
              <a:solidFill>
                <a:srgbClr val="BABCBE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>
                <a:latin typeface="Arial" pitchFamily="34" charset="0"/>
                <a:ea typeface="+mn-ea"/>
              </a:endParaRPr>
            </a:p>
          </p:txBody>
        </p:sp>
        <p:sp>
          <p:nvSpPr>
            <p:cNvPr id="21" name="Line 9"/>
            <p:cNvSpPr>
              <a:spLocks noChangeShapeType="1"/>
            </p:cNvSpPr>
            <p:nvPr userDrawn="1"/>
          </p:nvSpPr>
          <p:spPr bwMode="auto">
            <a:xfrm>
              <a:off x="284" y="150"/>
              <a:ext cx="5182" cy="0"/>
            </a:xfrm>
            <a:prstGeom prst="line">
              <a:avLst/>
            </a:prstGeom>
            <a:noFill/>
            <a:ln w="12700">
              <a:solidFill>
                <a:srgbClr val="BABCBE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>
                <a:latin typeface="Arial" pitchFamily="34" charset="0"/>
                <a:ea typeface="+mn-ea"/>
              </a:endParaRPr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2895600" y="6241145"/>
            <a:ext cx="297228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800" dirty="0" smtClean="0">
                <a:solidFill>
                  <a:schemeClr val="accent6"/>
                </a:solidFill>
              </a:rPr>
              <a:t>Copyright </a:t>
            </a:r>
            <a:r>
              <a:rPr lang="en-US" sz="800" kern="1200" dirty="0" smtClean="0">
                <a:solidFill>
                  <a:schemeClr val="accent6"/>
                </a:solidFill>
                <a:latin typeface="Arial" charset="0"/>
                <a:ea typeface="ＭＳ Ｐゴシック" charset="-128"/>
                <a:cs typeface="+mn-cs"/>
              </a:rPr>
              <a:t>©</a:t>
            </a:r>
            <a:r>
              <a:rPr lang="en-US" sz="800" kern="1200" baseline="0" dirty="0" smtClean="0">
                <a:solidFill>
                  <a:schemeClr val="accent6"/>
                </a:solidFill>
                <a:latin typeface="Arial" charset="0"/>
                <a:ea typeface="ＭＳ Ｐゴシック" charset="-128"/>
                <a:cs typeface="+mn-cs"/>
              </a:rPr>
              <a:t> 2009 Juniper Networks, Inc.     www.juniper.net </a:t>
            </a:r>
            <a:r>
              <a:rPr lang="en-US" sz="800" baseline="0" dirty="0" smtClean="0">
                <a:solidFill>
                  <a:schemeClr val="accent6"/>
                </a:solidFill>
              </a:rPr>
              <a:t> </a:t>
            </a:r>
            <a:endParaRPr lang="en-US" sz="800" dirty="0">
              <a:solidFill>
                <a:schemeClr val="accent6"/>
              </a:solidFill>
            </a:endParaRPr>
          </a:p>
        </p:txBody>
      </p:sp>
      <p:pic>
        <p:nvPicPr>
          <p:cNvPr id="11" name="Picture 10" descr="juniper_black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563920" y="6316675"/>
            <a:ext cx="1111452" cy="303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7955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xStyles>
    <p:titleStyle>
      <a:lvl1pPr algn="l" defTabSz="457200" rtl="0" eaLnBrk="1" fontAlgn="base" latinLnBrk="0" hangingPunct="1">
        <a:lnSpc>
          <a:spcPct val="90000"/>
        </a:lnSpc>
        <a:spcBef>
          <a:spcPct val="0"/>
        </a:spcBef>
        <a:spcAft>
          <a:spcPct val="20000"/>
        </a:spcAft>
        <a:buNone/>
        <a:defRPr lang="en-US" sz="2400" b="1" kern="1200" cap="all" baseline="0" dirty="0" smtClean="0">
          <a:solidFill>
            <a:srgbClr val="292929"/>
          </a:solidFill>
          <a:latin typeface="Arial" pitchFamily="34" charset="0"/>
          <a:ea typeface="+mj-ea"/>
          <a:cs typeface="+mj-cs"/>
        </a:defRPr>
      </a:lvl1pPr>
    </p:titleStyle>
    <p:bodyStyle>
      <a:lvl1pPr marL="112713" indent="-112713" algn="l" defTabSz="914400" rtl="0" eaLnBrk="1" latinLnBrk="0" hangingPunct="1">
        <a:spcBef>
          <a:spcPts val="800"/>
        </a:spcBef>
        <a:spcAft>
          <a:spcPts val="400"/>
        </a:spcAft>
        <a:buClr>
          <a:schemeClr val="tx1"/>
        </a:buClr>
        <a:buSzPct val="25000"/>
        <a:buFont typeface="Arial" pitchFamily="34" charset="0"/>
        <a:buChar char=" "/>
        <a:defRPr lang="en-US" sz="2200" kern="1200" baseline="0" dirty="0" smtClean="0">
          <a:solidFill>
            <a:schemeClr val="tx1"/>
          </a:solidFill>
          <a:latin typeface="Arial" pitchFamily="34" charset="0"/>
          <a:ea typeface="+mn-ea"/>
          <a:cs typeface="+mn-cs"/>
        </a:defRPr>
      </a:lvl1pPr>
      <a:lvl2pPr marL="569913" indent="-225425" algn="l" defTabSz="914400" rtl="0" eaLnBrk="1" latinLnBrk="0" hangingPunct="1">
        <a:spcBef>
          <a:spcPts val="0"/>
        </a:spcBef>
        <a:spcAft>
          <a:spcPts val="500"/>
        </a:spcAft>
        <a:buClr>
          <a:schemeClr val="tx1"/>
        </a:buClr>
        <a:buSzPct val="90000"/>
        <a:buFont typeface="Wingdings" pitchFamily="2" charset="2"/>
        <a:buChar char="§"/>
        <a:defRPr lang="en-US" sz="2000" kern="1200" baseline="0" dirty="0" smtClean="0">
          <a:solidFill>
            <a:schemeClr val="tx1"/>
          </a:solidFill>
          <a:latin typeface="Arial" pitchFamily="34" charset="0"/>
          <a:ea typeface="+mn-ea"/>
          <a:cs typeface="+mn-cs"/>
        </a:defRPr>
      </a:lvl2pPr>
      <a:lvl3pPr marL="854075" indent="-223838" algn="l" defTabSz="914400" rtl="0" eaLnBrk="1" latinLnBrk="0" hangingPunct="1">
        <a:spcBef>
          <a:spcPts val="0"/>
        </a:spcBef>
        <a:spcAft>
          <a:spcPts val="500"/>
        </a:spcAft>
        <a:buClr>
          <a:schemeClr val="tx1"/>
        </a:buClr>
        <a:buSzPct val="96000"/>
        <a:buFont typeface="Wingdings" pitchFamily="2" charset="2"/>
        <a:buChar char="§"/>
        <a:defRPr lang="en-US" sz="1800" kern="1200" baseline="0" dirty="0" smtClean="0">
          <a:solidFill>
            <a:schemeClr val="tx1"/>
          </a:solidFill>
          <a:latin typeface="Arial" pitchFamily="34" charset="0"/>
          <a:ea typeface="+mn-ea"/>
          <a:cs typeface="+mn-cs"/>
        </a:defRPr>
      </a:lvl3pPr>
      <a:lvl4pPr marL="1147763" indent="-233363" algn="l" defTabSz="914400" rtl="0" eaLnBrk="1" latinLnBrk="0" hangingPunct="1">
        <a:spcBef>
          <a:spcPts val="0"/>
        </a:spcBef>
        <a:spcAft>
          <a:spcPts val="500"/>
        </a:spcAft>
        <a:buClr>
          <a:schemeClr val="tx1"/>
        </a:buClr>
        <a:buFont typeface="Arial" pitchFamily="34" charset="0"/>
        <a:buChar char="–"/>
        <a:defRPr lang="en-US" sz="1600" kern="1200" baseline="0" dirty="0" smtClean="0">
          <a:solidFill>
            <a:schemeClr val="tx1"/>
          </a:solidFill>
          <a:latin typeface="Arial" pitchFamily="34" charset="0"/>
          <a:ea typeface="+mn-ea"/>
          <a:cs typeface="+mn-cs"/>
        </a:defRPr>
      </a:lvl4pPr>
      <a:lvl5pPr marL="1431925" indent="-173038" algn="l" defTabSz="914400" rtl="0" eaLnBrk="1" latinLnBrk="0" hangingPunct="1">
        <a:spcBef>
          <a:spcPts val="0"/>
        </a:spcBef>
        <a:spcAft>
          <a:spcPts val="500"/>
        </a:spcAft>
        <a:buClr>
          <a:schemeClr val="tx1"/>
        </a:buClr>
        <a:buFont typeface="Arial" pitchFamily="34" charset="0"/>
        <a:buChar char="-"/>
        <a:defRPr lang="en-US" sz="1600" kern="1200" baseline="0" dirty="0" smtClean="0">
          <a:solidFill>
            <a:schemeClr val="tx1"/>
          </a:solidFill>
          <a:latin typeface="Arial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BC415F-0E52-4D2B-B1E3-9E3390714097}" type="datetimeFigureOut">
              <a:rPr lang="en-US" smtClean="0"/>
              <a:t>3/10/2015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C63D4-7FA7-401A-A76C-FA9F06DB5F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2886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2362200"/>
            <a:ext cx="6858000" cy="1300163"/>
          </a:xfrm>
        </p:spPr>
        <p:txBody>
          <a:bodyPr>
            <a:normAutofit fontScale="90000"/>
          </a:bodyPr>
          <a:lstStyle/>
          <a:p>
            <a:r>
              <a:rPr lang="en-US" sz="3500" dirty="0">
                <a:latin typeface="Courier New" panose="02070309020205020404" pitchFamily="49" charset="0"/>
                <a:cs typeface="Courier New" panose="02070309020205020404" pitchFamily="49" charset="0"/>
              </a:rPr>
              <a:t>IGP bandwidth based metric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(draft-spallagatti-rtgwg-bandwidth-based-metric-00.txt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876799" y="3662363"/>
            <a:ext cx="2950335" cy="130016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Santosh 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Pallagatti</a:t>
            </a:r>
            <a:endParaRPr lang="en-US" sz="20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r"/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Pushpasis Sarkar</a:t>
            </a:r>
          </a:p>
          <a:p>
            <a:pPr algn="r"/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Hannes Gredler</a:t>
            </a:r>
          </a:p>
        </p:txBody>
      </p:sp>
    </p:spTree>
    <p:extLst>
      <p:ext uri="{BB962C8B-B14F-4D97-AF65-F5344CB8AC3E}">
        <p14:creationId xmlns:p14="http://schemas.microsoft.com/office/powerpoint/2010/main" val="39639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3345" y="152399"/>
            <a:ext cx="7886700" cy="990601"/>
          </a:xfrm>
        </p:spPr>
        <p:txBody>
          <a:bodyPr>
            <a:normAutofit/>
          </a:bodyPr>
          <a:lstStyle/>
          <a:p>
            <a:pPr algn="ctr"/>
            <a:r>
              <a:rPr lang="en-US" sz="3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Problem Statement</a:t>
            </a:r>
            <a:endParaRPr lang="en-US" sz="3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pSp>
        <p:nvGrpSpPr>
          <p:cNvPr id="170" name="Group 169"/>
          <p:cNvGrpSpPr/>
          <p:nvPr/>
        </p:nvGrpSpPr>
        <p:grpSpPr>
          <a:xfrm>
            <a:off x="443345" y="1295400"/>
            <a:ext cx="8428194" cy="2638901"/>
            <a:chOff x="563406" y="1747130"/>
            <a:chExt cx="8428194" cy="2638901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90800" y="2024130"/>
              <a:ext cx="990600" cy="871470"/>
            </a:xfrm>
            <a:prstGeom prst="rect">
              <a:avLst/>
            </a:prstGeom>
          </p:spPr>
        </p:pic>
        <p:cxnSp>
          <p:nvCxnSpPr>
            <p:cNvPr id="11" name="Elbow Connector 10"/>
            <p:cNvCxnSpPr>
              <a:stCxn id="7" idx="2"/>
            </p:cNvCxnSpPr>
            <p:nvPr/>
          </p:nvCxnSpPr>
          <p:spPr>
            <a:xfrm rot="16200000" flipH="1">
              <a:off x="3257550" y="2724150"/>
              <a:ext cx="762000" cy="1104900"/>
            </a:xfrm>
            <a:prstGeom prst="bentConnector2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19800" y="2024129"/>
              <a:ext cx="990600" cy="871470"/>
            </a:xfrm>
            <a:prstGeom prst="rect">
              <a:avLst/>
            </a:prstGeom>
          </p:spPr>
        </p:pic>
        <p:pic>
          <p:nvPicPr>
            <p:cNvPr id="24" name="Picture 2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91000" y="3237562"/>
              <a:ext cx="990600" cy="871470"/>
            </a:xfrm>
            <a:prstGeom prst="rect">
              <a:avLst/>
            </a:prstGeom>
          </p:spPr>
        </p:pic>
        <p:cxnSp>
          <p:nvCxnSpPr>
            <p:cNvPr id="50" name="Elbow Connector 49"/>
            <p:cNvCxnSpPr>
              <a:stCxn id="23" idx="2"/>
              <a:endCxn id="24" idx="3"/>
            </p:cNvCxnSpPr>
            <p:nvPr/>
          </p:nvCxnSpPr>
          <p:spPr>
            <a:xfrm rot="5400000">
              <a:off x="5459501" y="2617698"/>
              <a:ext cx="777698" cy="1333500"/>
            </a:xfrm>
            <a:prstGeom prst="bentConnector2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Elbow Connector 59"/>
            <p:cNvCxnSpPr/>
            <p:nvPr/>
          </p:nvCxnSpPr>
          <p:spPr>
            <a:xfrm rot="10800000" flipV="1">
              <a:off x="5119092" y="2861737"/>
              <a:ext cx="1205508" cy="613213"/>
            </a:xfrm>
            <a:prstGeom prst="bentConnector3">
              <a:avLst>
                <a:gd name="adj1" fmla="val 486"/>
              </a:avLst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Elbow Connector 66"/>
            <p:cNvCxnSpPr/>
            <p:nvPr/>
          </p:nvCxnSpPr>
          <p:spPr>
            <a:xfrm rot="10800000" flipV="1">
              <a:off x="5121470" y="2878692"/>
              <a:ext cx="1584130" cy="983362"/>
            </a:xfrm>
            <a:prstGeom prst="bentConnector3">
              <a:avLst>
                <a:gd name="adj1" fmla="val -106"/>
              </a:avLst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>
              <a:stCxn id="7" idx="3"/>
              <a:endCxn id="23" idx="1"/>
            </p:cNvCxnSpPr>
            <p:nvPr/>
          </p:nvCxnSpPr>
          <p:spPr>
            <a:xfrm flipV="1">
              <a:off x="3581400" y="2459864"/>
              <a:ext cx="2438400" cy="1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flipV="1">
              <a:off x="3533775" y="2667000"/>
              <a:ext cx="2562225" cy="3432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>
              <a:off x="3557588" y="2286157"/>
              <a:ext cx="2538412" cy="4071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TextBox 84"/>
            <p:cNvSpPr txBox="1"/>
            <p:nvPr/>
          </p:nvSpPr>
          <p:spPr>
            <a:xfrm>
              <a:off x="3009905" y="2999601"/>
              <a:ext cx="3809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/>
                <a:t>10</a:t>
              </a:r>
              <a:endParaRPr lang="en-US" sz="1200" dirty="0"/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2819405" y="3006529"/>
              <a:ext cx="3809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/>
                <a:t>10</a:t>
              </a:r>
              <a:endParaRPr lang="en-US" sz="1200" dirty="0"/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3200400" y="2999600"/>
              <a:ext cx="3809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/>
                <a:t>10</a:t>
              </a:r>
              <a:endParaRPr lang="en-US" sz="1200" dirty="0"/>
            </a:p>
          </p:txBody>
        </p:sp>
        <p:cxnSp>
          <p:nvCxnSpPr>
            <p:cNvPr id="97" name="Elbow Connector 96"/>
            <p:cNvCxnSpPr/>
            <p:nvPr/>
          </p:nvCxnSpPr>
          <p:spPr>
            <a:xfrm>
              <a:off x="2903932" y="2869579"/>
              <a:ext cx="1363263" cy="1009182"/>
            </a:xfrm>
            <a:prstGeom prst="bentConnector3">
              <a:avLst>
                <a:gd name="adj1" fmla="val 393"/>
              </a:avLst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1" name="TextBox 100"/>
            <p:cNvSpPr txBox="1"/>
            <p:nvPr/>
          </p:nvSpPr>
          <p:spPr>
            <a:xfrm>
              <a:off x="3581400" y="3657600"/>
              <a:ext cx="3809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/>
                <a:t>10</a:t>
              </a:r>
              <a:endParaRPr lang="en-US" sz="1200" dirty="0"/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3581400" y="3450197"/>
              <a:ext cx="3809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/>
                <a:t>10</a:t>
              </a:r>
              <a:endParaRPr lang="en-US" sz="1200" dirty="0"/>
            </a:p>
          </p:txBody>
        </p:sp>
        <p:cxnSp>
          <p:nvCxnSpPr>
            <p:cNvPr id="103" name="Elbow Connector 102"/>
            <p:cNvCxnSpPr/>
            <p:nvPr/>
          </p:nvCxnSpPr>
          <p:spPr>
            <a:xfrm>
              <a:off x="3283741" y="2826003"/>
              <a:ext cx="945359" cy="657164"/>
            </a:xfrm>
            <a:prstGeom prst="bentConnector3">
              <a:avLst>
                <a:gd name="adj1" fmla="val -378"/>
              </a:avLst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5" name="TextBox 114"/>
            <p:cNvSpPr txBox="1"/>
            <p:nvPr/>
          </p:nvSpPr>
          <p:spPr>
            <a:xfrm>
              <a:off x="3581400" y="3270021"/>
              <a:ext cx="3809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/>
                <a:t>10</a:t>
              </a:r>
              <a:endParaRPr lang="en-US" sz="1200" dirty="0"/>
            </a:p>
          </p:txBody>
        </p:sp>
        <p:sp>
          <p:nvSpPr>
            <p:cNvPr id="126" name="TextBox 125"/>
            <p:cNvSpPr txBox="1"/>
            <p:nvPr/>
          </p:nvSpPr>
          <p:spPr>
            <a:xfrm>
              <a:off x="6248400" y="2971800"/>
              <a:ext cx="3809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/>
                <a:t>10</a:t>
              </a:r>
              <a:endParaRPr lang="en-US" sz="1200" dirty="0"/>
            </a:p>
          </p:txBody>
        </p:sp>
        <p:sp>
          <p:nvSpPr>
            <p:cNvPr id="127" name="TextBox 126"/>
            <p:cNvSpPr txBox="1"/>
            <p:nvPr/>
          </p:nvSpPr>
          <p:spPr>
            <a:xfrm>
              <a:off x="6043612" y="2971800"/>
              <a:ext cx="3809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/>
                <a:t>10</a:t>
              </a:r>
              <a:endParaRPr lang="en-US" sz="1200" dirty="0"/>
            </a:p>
          </p:txBody>
        </p:sp>
        <p:sp>
          <p:nvSpPr>
            <p:cNvPr id="132" name="TextBox 131"/>
            <p:cNvSpPr txBox="1"/>
            <p:nvPr/>
          </p:nvSpPr>
          <p:spPr>
            <a:xfrm>
              <a:off x="6453188" y="2969348"/>
              <a:ext cx="3809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/>
                <a:t>10</a:t>
              </a:r>
              <a:endParaRPr lang="en-US" sz="1200" dirty="0"/>
            </a:p>
          </p:txBody>
        </p:sp>
        <p:sp>
          <p:nvSpPr>
            <p:cNvPr id="133" name="TextBox 132"/>
            <p:cNvSpPr txBox="1"/>
            <p:nvPr/>
          </p:nvSpPr>
          <p:spPr>
            <a:xfrm>
              <a:off x="5416726" y="3652766"/>
              <a:ext cx="3809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/>
                <a:t>10</a:t>
              </a:r>
              <a:endParaRPr lang="en-US" sz="1200" dirty="0"/>
            </a:p>
          </p:txBody>
        </p:sp>
        <p:sp>
          <p:nvSpPr>
            <p:cNvPr id="134" name="TextBox 133"/>
            <p:cNvSpPr txBox="1"/>
            <p:nvPr/>
          </p:nvSpPr>
          <p:spPr>
            <a:xfrm>
              <a:off x="5416726" y="3445363"/>
              <a:ext cx="3809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/>
                <a:t>10</a:t>
              </a:r>
              <a:endParaRPr lang="en-US" sz="1200" dirty="0"/>
            </a:p>
          </p:txBody>
        </p:sp>
        <p:sp>
          <p:nvSpPr>
            <p:cNvPr id="135" name="TextBox 134"/>
            <p:cNvSpPr txBox="1"/>
            <p:nvPr/>
          </p:nvSpPr>
          <p:spPr>
            <a:xfrm>
              <a:off x="5410200" y="3255887"/>
              <a:ext cx="3809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/>
                <a:t>10</a:t>
              </a:r>
              <a:endParaRPr lang="en-US" sz="1200" dirty="0"/>
            </a:p>
          </p:txBody>
        </p:sp>
        <p:sp>
          <p:nvSpPr>
            <p:cNvPr id="136" name="TextBox 135"/>
            <p:cNvSpPr txBox="1"/>
            <p:nvPr/>
          </p:nvSpPr>
          <p:spPr>
            <a:xfrm>
              <a:off x="3557587" y="2457139"/>
              <a:ext cx="3809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/>
                <a:t>10</a:t>
              </a:r>
              <a:endParaRPr lang="en-US" sz="1200" dirty="0"/>
            </a:p>
          </p:txBody>
        </p:sp>
        <p:sp>
          <p:nvSpPr>
            <p:cNvPr id="137" name="TextBox 136"/>
            <p:cNvSpPr txBox="1"/>
            <p:nvPr/>
          </p:nvSpPr>
          <p:spPr>
            <a:xfrm>
              <a:off x="3557587" y="2249736"/>
              <a:ext cx="3809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/>
                <a:t>10</a:t>
              </a:r>
              <a:endParaRPr lang="en-US" sz="1200" dirty="0"/>
            </a:p>
          </p:txBody>
        </p:sp>
        <p:sp>
          <p:nvSpPr>
            <p:cNvPr id="138" name="TextBox 137"/>
            <p:cNvSpPr txBox="1"/>
            <p:nvPr/>
          </p:nvSpPr>
          <p:spPr>
            <a:xfrm>
              <a:off x="3557587" y="2069560"/>
              <a:ext cx="3809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/>
                <a:t>10</a:t>
              </a:r>
              <a:endParaRPr lang="en-US" sz="1200" dirty="0"/>
            </a:p>
          </p:txBody>
        </p:sp>
        <p:sp>
          <p:nvSpPr>
            <p:cNvPr id="144" name="TextBox 143"/>
            <p:cNvSpPr txBox="1"/>
            <p:nvPr/>
          </p:nvSpPr>
          <p:spPr>
            <a:xfrm>
              <a:off x="5700707" y="2465196"/>
              <a:ext cx="3809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/>
                <a:t>10</a:t>
              </a:r>
              <a:endParaRPr lang="en-US" sz="1200" dirty="0"/>
            </a:p>
          </p:txBody>
        </p:sp>
        <p:sp>
          <p:nvSpPr>
            <p:cNvPr id="145" name="TextBox 144"/>
            <p:cNvSpPr txBox="1"/>
            <p:nvPr/>
          </p:nvSpPr>
          <p:spPr>
            <a:xfrm>
              <a:off x="5700707" y="2257793"/>
              <a:ext cx="3809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/>
                <a:t>10</a:t>
              </a:r>
              <a:endParaRPr lang="en-US" sz="1200" dirty="0"/>
            </a:p>
          </p:txBody>
        </p:sp>
        <p:sp>
          <p:nvSpPr>
            <p:cNvPr id="146" name="TextBox 145"/>
            <p:cNvSpPr txBox="1"/>
            <p:nvPr/>
          </p:nvSpPr>
          <p:spPr>
            <a:xfrm>
              <a:off x="5700707" y="2077617"/>
              <a:ext cx="3809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/>
                <a:t>10</a:t>
              </a:r>
              <a:endParaRPr lang="en-US" sz="1200" dirty="0"/>
            </a:p>
          </p:txBody>
        </p:sp>
        <p:pic>
          <p:nvPicPr>
            <p:cNvPr id="147" name="Picture 146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3406" y="2029461"/>
              <a:ext cx="990600" cy="871470"/>
            </a:xfrm>
            <a:prstGeom prst="rect">
              <a:avLst/>
            </a:prstGeom>
          </p:spPr>
        </p:pic>
        <p:pic>
          <p:nvPicPr>
            <p:cNvPr id="148" name="Picture 14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01000" y="2032056"/>
              <a:ext cx="990600" cy="871470"/>
            </a:xfrm>
            <a:prstGeom prst="rect">
              <a:avLst/>
            </a:prstGeom>
          </p:spPr>
        </p:pic>
        <p:cxnSp>
          <p:nvCxnSpPr>
            <p:cNvPr id="149" name="Straight Connector 148"/>
            <p:cNvCxnSpPr>
              <a:stCxn id="147" idx="3"/>
              <a:endCxn id="7" idx="1"/>
            </p:cNvCxnSpPr>
            <p:nvPr/>
          </p:nvCxnSpPr>
          <p:spPr>
            <a:xfrm flipV="1">
              <a:off x="1554006" y="2459865"/>
              <a:ext cx="1036794" cy="5331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/>
            <p:cNvCxnSpPr>
              <a:stCxn id="23" idx="3"/>
              <a:endCxn id="148" idx="1"/>
            </p:cNvCxnSpPr>
            <p:nvPr/>
          </p:nvCxnSpPr>
          <p:spPr>
            <a:xfrm>
              <a:off x="7010400" y="2459864"/>
              <a:ext cx="990600" cy="7927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7" name="TextBox 156"/>
            <p:cNvSpPr txBox="1"/>
            <p:nvPr/>
          </p:nvSpPr>
          <p:spPr>
            <a:xfrm>
              <a:off x="868208" y="1755057"/>
              <a:ext cx="3809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/>
                <a:t>D1</a:t>
              </a:r>
              <a:endParaRPr lang="en-US" sz="1200" b="1" dirty="0"/>
            </a:p>
          </p:txBody>
        </p:sp>
        <p:sp>
          <p:nvSpPr>
            <p:cNvPr id="158" name="TextBox 157"/>
            <p:cNvSpPr txBox="1"/>
            <p:nvPr/>
          </p:nvSpPr>
          <p:spPr>
            <a:xfrm>
              <a:off x="8330045" y="1747130"/>
              <a:ext cx="3809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/>
                <a:t>D2</a:t>
              </a:r>
              <a:endParaRPr lang="en-US" sz="1200" b="1" dirty="0"/>
            </a:p>
          </p:txBody>
        </p:sp>
        <p:sp>
          <p:nvSpPr>
            <p:cNvPr id="159" name="TextBox 158"/>
            <p:cNvSpPr txBox="1"/>
            <p:nvPr/>
          </p:nvSpPr>
          <p:spPr>
            <a:xfrm>
              <a:off x="2924469" y="1771219"/>
              <a:ext cx="3809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/>
                <a:t>R2</a:t>
              </a:r>
              <a:endParaRPr lang="en-US" sz="1200" b="1" dirty="0"/>
            </a:p>
          </p:txBody>
        </p:sp>
        <p:sp>
          <p:nvSpPr>
            <p:cNvPr id="160" name="TextBox 159"/>
            <p:cNvSpPr txBox="1"/>
            <p:nvPr/>
          </p:nvSpPr>
          <p:spPr>
            <a:xfrm>
              <a:off x="6403813" y="1771219"/>
              <a:ext cx="3809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/>
                <a:t>R3</a:t>
              </a:r>
              <a:endParaRPr lang="en-US" sz="1200" b="1" dirty="0"/>
            </a:p>
          </p:txBody>
        </p:sp>
        <p:sp>
          <p:nvSpPr>
            <p:cNvPr id="161" name="TextBox 160"/>
            <p:cNvSpPr txBox="1"/>
            <p:nvPr/>
          </p:nvSpPr>
          <p:spPr>
            <a:xfrm>
              <a:off x="4495802" y="4109032"/>
              <a:ext cx="3809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/>
                <a:t>R</a:t>
              </a:r>
              <a:r>
                <a:rPr lang="en-US" sz="1200" b="1" dirty="0"/>
                <a:t>1</a:t>
              </a:r>
            </a:p>
          </p:txBody>
        </p:sp>
        <p:sp>
          <p:nvSpPr>
            <p:cNvPr id="163" name="TextBox 162"/>
            <p:cNvSpPr txBox="1"/>
            <p:nvPr/>
          </p:nvSpPr>
          <p:spPr>
            <a:xfrm>
              <a:off x="3874296" y="3643466"/>
              <a:ext cx="3809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/>
                <a:t>L3</a:t>
              </a:r>
              <a:endParaRPr lang="en-US" sz="1200" b="1" dirty="0"/>
            </a:p>
          </p:txBody>
        </p:sp>
        <p:sp>
          <p:nvSpPr>
            <p:cNvPr id="164" name="TextBox 163"/>
            <p:cNvSpPr txBox="1"/>
            <p:nvPr/>
          </p:nvSpPr>
          <p:spPr>
            <a:xfrm>
              <a:off x="3874296" y="3436063"/>
              <a:ext cx="3809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/>
                <a:t>L2</a:t>
              </a:r>
              <a:endParaRPr lang="en-US" sz="1200" b="1" dirty="0"/>
            </a:p>
          </p:txBody>
        </p:sp>
        <p:sp>
          <p:nvSpPr>
            <p:cNvPr id="165" name="TextBox 164"/>
            <p:cNvSpPr txBox="1"/>
            <p:nvPr/>
          </p:nvSpPr>
          <p:spPr>
            <a:xfrm>
              <a:off x="3874296" y="3255887"/>
              <a:ext cx="3809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/>
                <a:t>L1</a:t>
              </a:r>
              <a:endParaRPr lang="en-US" sz="1200" b="1" dirty="0"/>
            </a:p>
          </p:txBody>
        </p:sp>
        <p:sp>
          <p:nvSpPr>
            <p:cNvPr id="166" name="TextBox 165"/>
            <p:cNvSpPr txBox="1"/>
            <p:nvPr/>
          </p:nvSpPr>
          <p:spPr>
            <a:xfrm>
              <a:off x="5135735" y="3652547"/>
              <a:ext cx="3809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/>
                <a:t>L6</a:t>
              </a:r>
              <a:endParaRPr lang="en-US" sz="1200" b="1" dirty="0"/>
            </a:p>
          </p:txBody>
        </p:sp>
        <p:sp>
          <p:nvSpPr>
            <p:cNvPr id="167" name="TextBox 166"/>
            <p:cNvSpPr txBox="1"/>
            <p:nvPr/>
          </p:nvSpPr>
          <p:spPr>
            <a:xfrm>
              <a:off x="5135735" y="3445144"/>
              <a:ext cx="3809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/>
                <a:t>L5</a:t>
              </a:r>
              <a:endParaRPr lang="en-US" sz="1200" b="1" dirty="0"/>
            </a:p>
          </p:txBody>
        </p:sp>
        <p:sp>
          <p:nvSpPr>
            <p:cNvPr id="168" name="TextBox 167"/>
            <p:cNvSpPr txBox="1"/>
            <p:nvPr/>
          </p:nvSpPr>
          <p:spPr>
            <a:xfrm>
              <a:off x="5135735" y="3264968"/>
              <a:ext cx="3809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/>
                <a:t>L4</a:t>
              </a:r>
              <a:endParaRPr lang="en-US" sz="1200" b="1" dirty="0"/>
            </a:p>
          </p:txBody>
        </p:sp>
      </p:grpSp>
      <p:sp>
        <p:nvSpPr>
          <p:cNvPr id="169" name="Content Placeholder 168"/>
          <p:cNvSpPr>
            <a:spLocks noGrp="1"/>
          </p:cNvSpPr>
          <p:nvPr>
            <p:ph idx="1"/>
          </p:nvPr>
        </p:nvSpPr>
        <p:spPr>
          <a:xfrm>
            <a:off x="704279" y="3987632"/>
            <a:ext cx="7886700" cy="1028033"/>
          </a:xfrm>
        </p:spPr>
        <p:txBody>
          <a:bodyPr>
            <a:normAutofit/>
          </a:bodyPr>
          <a:lstStyle/>
          <a:p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 path with lower cost is always preferred to reach destination.</a:t>
            </a:r>
          </a:p>
          <a:p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R1 can reach D1 via ECMP next-hops L1, L2 and L3.</a:t>
            </a:r>
          </a:p>
        </p:txBody>
      </p:sp>
      <p:sp>
        <p:nvSpPr>
          <p:cNvPr id="175" name="4-Point Star 174"/>
          <p:cNvSpPr/>
          <p:nvPr/>
        </p:nvSpPr>
        <p:spPr>
          <a:xfrm rot="2530801">
            <a:off x="3191962" y="2923728"/>
            <a:ext cx="256009" cy="231970"/>
          </a:xfrm>
          <a:prstGeom prst="star4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7" name="4-Point Star 176"/>
          <p:cNvSpPr/>
          <p:nvPr/>
        </p:nvSpPr>
        <p:spPr>
          <a:xfrm rot="2530801">
            <a:off x="3052820" y="3102487"/>
            <a:ext cx="256009" cy="231970"/>
          </a:xfrm>
          <a:prstGeom prst="star4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" name="Rectangle 177"/>
          <p:cNvSpPr/>
          <p:nvPr/>
        </p:nvSpPr>
        <p:spPr>
          <a:xfrm>
            <a:off x="704279" y="4850317"/>
            <a:ext cx="7758527" cy="18548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If Link L1 and/or L2 goes down L3 will still be best path to reach D1 from R1.</a:t>
            </a:r>
          </a:p>
          <a:p>
            <a:pPr marL="171450" indent="-171450"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R1 will use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single next-hop (L3 - lower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bandwidth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path)to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reach R1 when it could use less congested higher cost ECMP path L4, L5 and L6. </a:t>
            </a:r>
          </a:p>
          <a:p>
            <a:pPr marL="171450" indent="-171450"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Bandwidth critical applications needs bandwidth to be satisfied. 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184" name="Elbow Connector 183"/>
          <p:cNvCxnSpPr/>
          <p:nvPr/>
        </p:nvCxnSpPr>
        <p:spPr>
          <a:xfrm rot="10800000">
            <a:off x="1462527" y="2173797"/>
            <a:ext cx="2669893" cy="1419655"/>
          </a:xfrm>
          <a:prstGeom prst="bentConnector3">
            <a:avLst>
              <a:gd name="adj1" fmla="val 63795"/>
            </a:avLst>
          </a:prstGeom>
          <a:ln w="63500">
            <a:solidFill>
              <a:srgbClr val="0070C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6305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" grpId="0" animBg="1"/>
      <p:bldP spid="177" grpId="0" animBg="1"/>
      <p:bldP spid="17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3345" y="152399"/>
            <a:ext cx="7886700" cy="990601"/>
          </a:xfrm>
        </p:spPr>
        <p:txBody>
          <a:bodyPr>
            <a:normAutofit/>
          </a:bodyPr>
          <a:lstStyle/>
          <a:p>
            <a:pPr algn="ctr"/>
            <a:r>
              <a:rPr lang="en-US" sz="3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Desired behavior</a:t>
            </a:r>
            <a:endParaRPr lang="en-US" sz="3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0739" y="1572400"/>
            <a:ext cx="990600" cy="871470"/>
          </a:xfrm>
          <a:prstGeom prst="rect">
            <a:avLst/>
          </a:prstGeom>
        </p:spPr>
      </p:pic>
      <p:cxnSp>
        <p:nvCxnSpPr>
          <p:cNvPr id="11" name="Elbow Connector 10"/>
          <p:cNvCxnSpPr>
            <a:stCxn id="7" idx="2"/>
          </p:cNvCxnSpPr>
          <p:nvPr/>
        </p:nvCxnSpPr>
        <p:spPr>
          <a:xfrm rot="16200000" flipH="1">
            <a:off x="3137489" y="2272420"/>
            <a:ext cx="762000" cy="1104900"/>
          </a:xfrm>
          <a:prstGeom prst="bentConnector2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Picture 2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9739" y="1572399"/>
            <a:ext cx="990600" cy="871470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0939" y="2785832"/>
            <a:ext cx="990600" cy="871470"/>
          </a:xfrm>
          <a:prstGeom prst="rect">
            <a:avLst/>
          </a:prstGeom>
        </p:spPr>
      </p:pic>
      <p:cxnSp>
        <p:nvCxnSpPr>
          <p:cNvPr id="50" name="Elbow Connector 49"/>
          <p:cNvCxnSpPr>
            <a:stCxn id="23" idx="2"/>
            <a:endCxn id="24" idx="3"/>
          </p:cNvCxnSpPr>
          <p:nvPr/>
        </p:nvCxnSpPr>
        <p:spPr>
          <a:xfrm rot="5400000">
            <a:off x="5339440" y="2165968"/>
            <a:ext cx="777698" cy="1333500"/>
          </a:xfrm>
          <a:prstGeom prst="bentConnector2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Elbow Connector 59"/>
          <p:cNvCxnSpPr/>
          <p:nvPr/>
        </p:nvCxnSpPr>
        <p:spPr>
          <a:xfrm rot="10800000" flipV="1">
            <a:off x="4999031" y="2410007"/>
            <a:ext cx="1205508" cy="613213"/>
          </a:xfrm>
          <a:prstGeom prst="bentConnector3">
            <a:avLst>
              <a:gd name="adj1" fmla="val 486"/>
            </a:avLst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Elbow Connector 66"/>
          <p:cNvCxnSpPr/>
          <p:nvPr/>
        </p:nvCxnSpPr>
        <p:spPr>
          <a:xfrm rot="10800000" flipV="1">
            <a:off x="5001409" y="2426962"/>
            <a:ext cx="1584130" cy="983362"/>
          </a:xfrm>
          <a:prstGeom prst="bentConnector3">
            <a:avLst>
              <a:gd name="adj1" fmla="val -106"/>
            </a:avLst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>
            <a:stCxn id="7" idx="3"/>
            <a:endCxn id="23" idx="1"/>
          </p:cNvCxnSpPr>
          <p:nvPr/>
        </p:nvCxnSpPr>
        <p:spPr>
          <a:xfrm flipV="1">
            <a:off x="3461339" y="2008134"/>
            <a:ext cx="2438400" cy="1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 flipV="1">
            <a:off x="3413714" y="2215270"/>
            <a:ext cx="2562225" cy="3432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3437527" y="1834427"/>
            <a:ext cx="2538412" cy="4071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TextBox 84"/>
          <p:cNvSpPr txBox="1"/>
          <p:nvPr/>
        </p:nvSpPr>
        <p:spPr>
          <a:xfrm>
            <a:off x="2889844" y="2547871"/>
            <a:ext cx="3809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10</a:t>
            </a:r>
            <a:endParaRPr lang="en-US" sz="1200" dirty="0"/>
          </a:p>
        </p:txBody>
      </p:sp>
      <p:sp>
        <p:nvSpPr>
          <p:cNvPr id="87" name="TextBox 86"/>
          <p:cNvSpPr txBox="1"/>
          <p:nvPr/>
        </p:nvSpPr>
        <p:spPr>
          <a:xfrm>
            <a:off x="2699344" y="2554799"/>
            <a:ext cx="3809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10</a:t>
            </a:r>
            <a:endParaRPr lang="en-US" sz="1200" dirty="0"/>
          </a:p>
        </p:txBody>
      </p:sp>
      <p:sp>
        <p:nvSpPr>
          <p:cNvPr id="96" name="TextBox 95"/>
          <p:cNvSpPr txBox="1"/>
          <p:nvPr/>
        </p:nvSpPr>
        <p:spPr>
          <a:xfrm>
            <a:off x="3080339" y="2547870"/>
            <a:ext cx="3809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10</a:t>
            </a:r>
            <a:endParaRPr lang="en-US" sz="1200" dirty="0"/>
          </a:p>
        </p:txBody>
      </p:sp>
      <p:cxnSp>
        <p:nvCxnSpPr>
          <p:cNvPr id="97" name="Elbow Connector 96"/>
          <p:cNvCxnSpPr/>
          <p:nvPr/>
        </p:nvCxnSpPr>
        <p:spPr>
          <a:xfrm>
            <a:off x="2783871" y="2417849"/>
            <a:ext cx="1363263" cy="1009182"/>
          </a:xfrm>
          <a:prstGeom prst="bentConnector3">
            <a:avLst>
              <a:gd name="adj1" fmla="val 393"/>
            </a:avLst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TextBox 100"/>
          <p:cNvSpPr txBox="1"/>
          <p:nvPr/>
        </p:nvSpPr>
        <p:spPr>
          <a:xfrm>
            <a:off x="3461339" y="3205870"/>
            <a:ext cx="3809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10</a:t>
            </a:r>
            <a:endParaRPr lang="en-US" sz="1200" dirty="0"/>
          </a:p>
        </p:txBody>
      </p:sp>
      <p:sp>
        <p:nvSpPr>
          <p:cNvPr id="102" name="TextBox 101"/>
          <p:cNvSpPr txBox="1"/>
          <p:nvPr/>
        </p:nvSpPr>
        <p:spPr>
          <a:xfrm>
            <a:off x="3461339" y="2998467"/>
            <a:ext cx="3809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10</a:t>
            </a:r>
            <a:endParaRPr lang="en-US" sz="1200" dirty="0"/>
          </a:p>
        </p:txBody>
      </p:sp>
      <p:cxnSp>
        <p:nvCxnSpPr>
          <p:cNvPr id="103" name="Elbow Connector 102"/>
          <p:cNvCxnSpPr/>
          <p:nvPr/>
        </p:nvCxnSpPr>
        <p:spPr>
          <a:xfrm>
            <a:off x="3163680" y="2374273"/>
            <a:ext cx="945359" cy="657164"/>
          </a:xfrm>
          <a:prstGeom prst="bentConnector3">
            <a:avLst>
              <a:gd name="adj1" fmla="val -378"/>
            </a:avLst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TextBox 114"/>
          <p:cNvSpPr txBox="1"/>
          <p:nvPr/>
        </p:nvSpPr>
        <p:spPr>
          <a:xfrm>
            <a:off x="3461339" y="2818291"/>
            <a:ext cx="3809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10</a:t>
            </a:r>
            <a:endParaRPr lang="en-US" sz="1200" dirty="0"/>
          </a:p>
        </p:txBody>
      </p:sp>
      <p:sp>
        <p:nvSpPr>
          <p:cNvPr id="126" name="TextBox 125"/>
          <p:cNvSpPr txBox="1"/>
          <p:nvPr/>
        </p:nvSpPr>
        <p:spPr>
          <a:xfrm>
            <a:off x="6128339" y="2520070"/>
            <a:ext cx="3809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10</a:t>
            </a:r>
            <a:endParaRPr lang="en-US" sz="1200" dirty="0"/>
          </a:p>
        </p:txBody>
      </p:sp>
      <p:sp>
        <p:nvSpPr>
          <p:cNvPr id="127" name="TextBox 126"/>
          <p:cNvSpPr txBox="1"/>
          <p:nvPr/>
        </p:nvSpPr>
        <p:spPr>
          <a:xfrm>
            <a:off x="5923551" y="2520070"/>
            <a:ext cx="3809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10</a:t>
            </a:r>
            <a:endParaRPr lang="en-US" sz="1200" dirty="0"/>
          </a:p>
        </p:txBody>
      </p:sp>
      <p:sp>
        <p:nvSpPr>
          <p:cNvPr id="132" name="TextBox 131"/>
          <p:cNvSpPr txBox="1"/>
          <p:nvPr/>
        </p:nvSpPr>
        <p:spPr>
          <a:xfrm>
            <a:off x="6333127" y="2517618"/>
            <a:ext cx="3809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10</a:t>
            </a:r>
            <a:endParaRPr lang="en-US" sz="1200" dirty="0"/>
          </a:p>
        </p:txBody>
      </p:sp>
      <p:sp>
        <p:nvSpPr>
          <p:cNvPr id="133" name="TextBox 132"/>
          <p:cNvSpPr txBox="1"/>
          <p:nvPr/>
        </p:nvSpPr>
        <p:spPr>
          <a:xfrm>
            <a:off x="5296665" y="3201036"/>
            <a:ext cx="3809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10</a:t>
            </a:r>
            <a:endParaRPr lang="en-US" sz="1200" dirty="0"/>
          </a:p>
        </p:txBody>
      </p:sp>
      <p:sp>
        <p:nvSpPr>
          <p:cNvPr id="134" name="TextBox 133"/>
          <p:cNvSpPr txBox="1"/>
          <p:nvPr/>
        </p:nvSpPr>
        <p:spPr>
          <a:xfrm>
            <a:off x="5296665" y="2993633"/>
            <a:ext cx="3809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10</a:t>
            </a:r>
            <a:endParaRPr lang="en-US" sz="1200" dirty="0"/>
          </a:p>
        </p:txBody>
      </p:sp>
      <p:sp>
        <p:nvSpPr>
          <p:cNvPr id="135" name="TextBox 134"/>
          <p:cNvSpPr txBox="1"/>
          <p:nvPr/>
        </p:nvSpPr>
        <p:spPr>
          <a:xfrm>
            <a:off x="5290139" y="2804157"/>
            <a:ext cx="3809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10</a:t>
            </a:r>
            <a:endParaRPr lang="en-US" sz="1200" dirty="0"/>
          </a:p>
        </p:txBody>
      </p:sp>
      <p:sp>
        <p:nvSpPr>
          <p:cNvPr id="136" name="TextBox 135"/>
          <p:cNvSpPr txBox="1"/>
          <p:nvPr/>
        </p:nvSpPr>
        <p:spPr>
          <a:xfrm>
            <a:off x="3437526" y="2005409"/>
            <a:ext cx="3809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10</a:t>
            </a:r>
            <a:endParaRPr lang="en-US" sz="1200" dirty="0"/>
          </a:p>
        </p:txBody>
      </p:sp>
      <p:sp>
        <p:nvSpPr>
          <p:cNvPr id="137" name="TextBox 136"/>
          <p:cNvSpPr txBox="1"/>
          <p:nvPr/>
        </p:nvSpPr>
        <p:spPr>
          <a:xfrm>
            <a:off x="3437526" y="1798006"/>
            <a:ext cx="3809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10</a:t>
            </a:r>
            <a:endParaRPr lang="en-US" sz="1200" dirty="0"/>
          </a:p>
        </p:txBody>
      </p:sp>
      <p:sp>
        <p:nvSpPr>
          <p:cNvPr id="138" name="TextBox 137"/>
          <p:cNvSpPr txBox="1"/>
          <p:nvPr/>
        </p:nvSpPr>
        <p:spPr>
          <a:xfrm>
            <a:off x="3437526" y="1617830"/>
            <a:ext cx="3809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10</a:t>
            </a:r>
            <a:endParaRPr lang="en-US" sz="1200" dirty="0"/>
          </a:p>
        </p:txBody>
      </p:sp>
      <p:sp>
        <p:nvSpPr>
          <p:cNvPr id="144" name="TextBox 143"/>
          <p:cNvSpPr txBox="1"/>
          <p:nvPr/>
        </p:nvSpPr>
        <p:spPr>
          <a:xfrm>
            <a:off x="5580646" y="2013466"/>
            <a:ext cx="3809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10</a:t>
            </a:r>
            <a:endParaRPr lang="en-US" sz="1200" dirty="0"/>
          </a:p>
        </p:txBody>
      </p:sp>
      <p:sp>
        <p:nvSpPr>
          <p:cNvPr id="145" name="TextBox 144"/>
          <p:cNvSpPr txBox="1"/>
          <p:nvPr/>
        </p:nvSpPr>
        <p:spPr>
          <a:xfrm>
            <a:off x="5580646" y="1806063"/>
            <a:ext cx="3809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10</a:t>
            </a:r>
            <a:endParaRPr lang="en-US" sz="1200" dirty="0"/>
          </a:p>
        </p:txBody>
      </p:sp>
      <p:sp>
        <p:nvSpPr>
          <p:cNvPr id="146" name="TextBox 145"/>
          <p:cNvSpPr txBox="1"/>
          <p:nvPr/>
        </p:nvSpPr>
        <p:spPr>
          <a:xfrm>
            <a:off x="5580646" y="1625887"/>
            <a:ext cx="3809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10</a:t>
            </a:r>
            <a:endParaRPr lang="en-US" sz="1200" dirty="0"/>
          </a:p>
        </p:txBody>
      </p:sp>
      <p:pic>
        <p:nvPicPr>
          <p:cNvPr id="147" name="Picture 14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345" y="1577731"/>
            <a:ext cx="990600" cy="871470"/>
          </a:xfrm>
          <a:prstGeom prst="rect">
            <a:avLst/>
          </a:prstGeom>
        </p:spPr>
      </p:pic>
      <p:pic>
        <p:nvPicPr>
          <p:cNvPr id="148" name="Picture 14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939" y="1580326"/>
            <a:ext cx="990600" cy="871470"/>
          </a:xfrm>
          <a:prstGeom prst="rect">
            <a:avLst/>
          </a:prstGeom>
        </p:spPr>
      </p:pic>
      <p:cxnSp>
        <p:nvCxnSpPr>
          <p:cNvPr id="149" name="Straight Connector 148"/>
          <p:cNvCxnSpPr>
            <a:stCxn id="147" idx="3"/>
            <a:endCxn id="7" idx="1"/>
          </p:cNvCxnSpPr>
          <p:nvPr/>
        </p:nvCxnSpPr>
        <p:spPr>
          <a:xfrm flipV="1">
            <a:off x="1433945" y="2008135"/>
            <a:ext cx="1036794" cy="5331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Connector 152"/>
          <p:cNvCxnSpPr>
            <a:stCxn id="23" idx="3"/>
            <a:endCxn id="148" idx="1"/>
          </p:cNvCxnSpPr>
          <p:nvPr/>
        </p:nvCxnSpPr>
        <p:spPr>
          <a:xfrm>
            <a:off x="6890339" y="2008134"/>
            <a:ext cx="990600" cy="7927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7" name="TextBox 156"/>
          <p:cNvSpPr txBox="1"/>
          <p:nvPr/>
        </p:nvSpPr>
        <p:spPr>
          <a:xfrm>
            <a:off x="748147" y="1303327"/>
            <a:ext cx="3809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D1</a:t>
            </a:r>
            <a:endParaRPr lang="en-US" sz="1200" b="1" dirty="0"/>
          </a:p>
        </p:txBody>
      </p:sp>
      <p:sp>
        <p:nvSpPr>
          <p:cNvPr id="158" name="TextBox 157"/>
          <p:cNvSpPr txBox="1"/>
          <p:nvPr/>
        </p:nvSpPr>
        <p:spPr>
          <a:xfrm>
            <a:off x="8209984" y="1295400"/>
            <a:ext cx="3809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D2</a:t>
            </a:r>
            <a:endParaRPr lang="en-US" sz="1200" b="1" dirty="0"/>
          </a:p>
        </p:txBody>
      </p:sp>
      <p:sp>
        <p:nvSpPr>
          <p:cNvPr id="159" name="TextBox 158"/>
          <p:cNvSpPr txBox="1"/>
          <p:nvPr/>
        </p:nvSpPr>
        <p:spPr>
          <a:xfrm>
            <a:off x="2804408" y="1319489"/>
            <a:ext cx="3809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R2</a:t>
            </a:r>
            <a:endParaRPr lang="en-US" sz="1200" b="1" dirty="0"/>
          </a:p>
        </p:txBody>
      </p:sp>
      <p:sp>
        <p:nvSpPr>
          <p:cNvPr id="160" name="TextBox 159"/>
          <p:cNvSpPr txBox="1"/>
          <p:nvPr/>
        </p:nvSpPr>
        <p:spPr>
          <a:xfrm>
            <a:off x="6283752" y="1319489"/>
            <a:ext cx="3809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R3</a:t>
            </a:r>
            <a:endParaRPr lang="en-US" sz="1200" b="1" dirty="0"/>
          </a:p>
        </p:txBody>
      </p:sp>
      <p:sp>
        <p:nvSpPr>
          <p:cNvPr id="161" name="TextBox 160"/>
          <p:cNvSpPr txBox="1"/>
          <p:nvPr/>
        </p:nvSpPr>
        <p:spPr>
          <a:xfrm>
            <a:off x="4375741" y="3657302"/>
            <a:ext cx="3809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R</a:t>
            </a:r>
            <a:r>
              <a:rPr lang="en-US" sz="1200" b="1" dirty="0"/>
              <a:t>1</a:t>
            </a:r>
          </a:p>
        </p:txBody>
      </p:sp>
      <p:sp>
        <p:nvSpPr>
          <p:cNvPr id="163" name="TextBox 162"/>
          <p:cNvSpPr txBox="1"/>
          <p:nvPr/>
        </p:nvSpPr>
        <p:spPr>
          <a:xfrm>
            <a:off x="3754235" y="3191736"/>
            <a:ext cx="3809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L3</a:t>
            </a:r>
            <a:endParaRPr lang="en-US" sz="1200" b="1" dirty="0"/>
          </a:p>
        </p:txBody>
      </p:sp>
      <p:sp>
        <p:nvSpPr>
          <p:cNvPr id="164" name="TextBox 163"/>
          <p:cNvSpPr txBox="1"/>
          <p:nvPr/>
        </p:nvSpPr>
        <p:spPr>
          <a:xfrm>
            <a:off x="3754235" y="2984333"/>
            <a:ext cx="3809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L2</a:t>
            </a:r>
            <a:endParaRPr lang="en-US" sz="1200" b="1" dirty="0"/>
          </a:p>
        </p:txBody>
      </p:sp>
      <p:sp>
        <p:nvSpPr>
          <p:cNvPr id="165" name="TextBox 164"/>
          <p:cNvSpPr txBox="1"/>
          <p:nvPr/>
        </p:nvSpPr>
        <p:spPr>
          <a:xfrm>
            <a:off x="3754235" y="2804157"/>
            <a:ext cx="3809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L1</a:t>
            </a:r>
            <a:endParaRPr lang="en-US" sz="1200" b="1" dirty="0"/>
          </a:p>
        </p:txBody>
      </p:sp>
      <p:sp>
        <p:nvSpPr>
          <p:cNvPr id="166" name="TextBox 165"/>
          <p:cNvSpPr txBox="1"/>
          <p:nvPr/>
        </p:nvSpPr>
        <p:spPr>
          <a:xfrm>
            <a:off x="5015674" y="3200817"/>
            <a:ext cx="3809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L6</a:t>
            </a:r>
            <a:endParaRPr lang="en-US" sz="1200" b="1" dirty="0"/>
          </a:p>
        </p:txBody>
      </p:sp>
      <p:sp>
        <p:nvSpPr>
          <p:cNvPr id="167" name="TextBox 166"/>
          <p:cNvSpPr txBox="1"/>
          <p:nvPr/>
        </p:nvSpPr>
        <p:spPr>
          <a:xfrm>
            <a:off x="5015674" y="2993414"/>
            <a:ext cx="3809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L5</a:t>
            </a:r>
            <a:endParaRPr lang="en-US" sz="1200" b="1" dirty="0"/>
          </a:p>
        </p:txBody>
      </p:sp>
      <p:sp>
        <p:nvSpPr>
          <p:cNvPr id="168" name="TextBox 167"/>
          <p:cNvSpPr txBox="1"/>
          <p:nvPr/>
        </p:nvSpPr>
        <p:spPr>
          <a:xfrm>
            <a:off x="5015674" y="2813238"/>
            <a:ext cx="3809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L4</a:t>
            </a:r>
            <a:endParaRPr lang="en-US" sz="1200" b="1" dirty="0"/>
          </a:p>
        </p:txBody>
      </p:sp>
      <p:sp>
        <p:nvSpPr>
          <p:cNvPr id="175" name="4-Point Star 174"/>
          <p:cNvSpPr/>
          <p:nvPr/>
        </p:nvSpPr>
        <p:spPr>
          <a:xfrm rot="2530801">
            <a:off x="3191962" y="2923728"/>
            <a:ext cx="256009" cy="231970"/>
          </a:xfrm>
          <a:prstGeom prst="star4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7" name="4-Point Star 176"/>
          <p:cNvSpPr/>
          <p:nvPr/>
        </p:nvSpPr>
        <p:spPr>
          <a:xfrm rot="2530801">
            <a:off x="2980730" y="3082383"/>
            <a:ext cx="256009" cy="231970"/>
          </a:xfrm>
          <a:prstGeom prst="star4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" name="Rectangle 177"/>
          <p:cNvSpPr/>
          <p:nvPr/>
        </p:nvSpPr>
        <p:spPr>
          <a:xfrm>
            <a:off x="590020" y="4526432"/>
            <a:ext cx="7758527" cy="5416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Link L1 goes down and it is ok to use L2 and L3 keep metric 10.</a:t>
            </a:r>
          </a:p>
        </p:txBody>
      </p:sp>
      <p:cxnSp>
        <p:nvCxnSpPr>
          <p:cNvPr id="184" name="Elbow Connector 183"/>
          <p:cNvCxnSpPr/>
          <p:nvPr/>
        </p:nvCxnSpPr>
        <p:spPr>
          <a:xfrm rot="10800000">
            <a:off x="1462527" y="2173797"/>
            <a:ext cx="2669893" cy="1419655"/>
          </a:xfrm>
          <a:prstGeom prst="bentConnector3">
            <a:avLst>
              <a:gd name="adj1" fmla="val 63795"/>
            </a:avLst>
          </a:prstGeom>
          <a:ln w="63500">
            <a:solidFill>
              <a:srgbClr val="0070C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ectangle 54"/>
          <p:cNvSpPr/>
          <p:nvPr/>
        </p:nvSpPr>
        <p:spPr>
          <a:xfrm>
            <a:off x="641954" y="4068437"/>
            <a:ext cx="7758527" cy="32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Assume that link L1 to L6 are 100G each.</a:t>
            </a:r>
          </a:p>
        </p:txBody>
      </p:sp>
      <p:sp>
        <p:nvSpPr>
          <p:cNvPr id="56" name="Rectangle 55"/>
          <p:cNvSpPr/>
          <p:nvPr/>
        </p:nvSpPr>
        <p:spPr>
          <a:xfrm>
            <a:off x="605291" y="5045942"/>
            <a:ext cx="7758527" cy="757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Link L2 also goes down, path L4, L5 and L6 could be used  as that is less congested. Increase metric of link L3 to 50.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3302205" y="3206657"/>
            <a:ext cx="3809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C00000"/>
                </a:solidFill>
              </a:rPr>
              <a:t>5</a:t>
            </a:r>
            <a:r>
              <a:rPr lang="en-US" sz="1200" b="1" dirty="0" smtClean="0">
                <a:solidFill>
                  <a:srgbClr val="C00000"/>
                </a:solidFill>
              </a:rPr>
              <a:t>0</a:t>
            </a:r>
            <a:endParaRPr lang="en-US" sz="1200" b="1" dirty="0">
              <a:solidFill>
                <a:srgbClr val="C00000"/>
              </a:solidFill>
            </a:endParaRPr>
          </a:p>
        </p:txBody>
      </p:sp>
      <p:cxnSp>
        <p:nvCxnSpPr>
          <p:cNvPr id="58" name="Elbow Connector 57"/>
          <p:cNvCxnSpPr/>
          <p:nvPr/>
        </p:nvCxnSpPr>
        <p:spPr>
          <a:xfrm rot="10800000">
            <a:off x="1357743" y="1241793"/>
            <a:ext cx="3677161" cy="2339607"/>
          </a:xfrm>
          <a:prstGeom prst="bentConnector3">
            <a:avLst>
              <a:gd name="adj1" fmla="val -54303"/>
            </a:avLst>
          </a:prstGeom>
          <a:ln w="63500">
            <a:solidFill>
              <a:srgbClr val="0070C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2096893" y="1768260"/>
            <a:ext cx="3809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10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130172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" grpId="0"/>
      <p:bldP spid="175" grpId="0" animBg="1"/>
      <p:bldP spid="177" grpId="0" animBg="1"/>
      <p:bldP spid="178" grpId="0"/>
      <p:bldP spid="56" grpId="0"/>
      <p:bldP spid="5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3345" y="152399"/>
            <a:ext cx="7886700" cy="990601"/>
          </a:xfrm>
        </p:spPr>
        <p:txBody>
          <a:bodyPr>
            <a:normAutofit/>
          </a:bodyPr>
          <a:lstStyle/>
          <a:p>
            <a:pPr algn="ctr"/>
            <a:r>
              <a:rPr lang="en-US" sz="3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BBM - Interface Group</a:t>
            </a:r>
            <a:endParaRPr lang="en-US" sz="3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pSp>
        <p:nvGrpSpPr>
          <p:cNvPr id="170" name="Group 169"/>
          <p:cNvGrpSpPr/>
          <p:nvPr/>
        </p:nvGrpSpPr>
        <p:grpSpPr>
          <a:xfrm>
            <a:off x="443345" y="1143000"/>
            <a:ext cx="8428194" cy="2638901"/>
            <a:chOff x="563406" y="1747130"/>
            <a:chExt cx="8428194" cy="2638901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90800" y="2024130"/>
              <a:ext cx="990600" cy="871470"/>
            </a:xfrm>
            <a:prstGeom prst="rect">
              <a:avLst/>
            </a:prstGeom>
          </p:spPr>
        </p:pic>
        <p:cxnSp>
          <p:nvCxnSpPr>
            <p:cNvPr id="11" name="Elbow Connector 10"/>
            <p:cNvCxnSpPr>
              <a:stCxn id="7" idx="2"/>
            </p:cNvCxnSpPr>
            <p:nvPr/>
          </p:nvCxnSpPr>
          <p:spPr>
            <a:xfrm rot="16200000" flipH="1">
              <a:off x="3257550" y="2724150"/>
              <a:ext cx="762000" cy="1104900"/>
            </a:xfrm>
            <a:prstGeom prst="bentConnector2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19800" y="2024129"/>
              <a:ext cx="990600" cy="871470"/>
            </a:xfrm>
            <a:prstGeom prst="rect">
              <a:avLst/>
            </a:prstGeom>
          </p:spPr>
        </p:pic>
        <p:pic>
          <p:nvPicPr>
            <p:cNvPr id="24" name="Picture 2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91000" y="3237562"/>
              <a:ext cx="990600" cy="871470"/>
            </a:xfrm>
            <a:prstGeom prst="rect">
              <a:avLst/>
            </a:prstGeom>
          </p:spPr>
        </p:pic>
        <p:cxnSp>
          <p:nvCxnSpPr>
            <p:cNvPr id="50" name="Elbow Connector 49"/>
            <p:cNvCxnSpPr>
              <a:stCxn id="23" idx="2"/>
              <a:endCxn id="24" idx="3"/>
            </p:cNvCxnSpPr>
            <p:nvPr/>
          </p:nvCxnSpPr>
          <p:spPr>
            <a:xfrm rot="5400000">
              <a:off x="5459501" y="2617698"/>
              <a:ext cx="777698" cy="1333500"/>
            </a:xfrm>
            <a:prstGeom prst="bentConnector2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Elbow Connector 59"/>
            <p:cNvCxnSpPr/>
            <p:nvPr/>
          </p:nvCxnSpPr>
          <p:spPr>
            <a:xfrm rot="10800000" flipV="1">
              <a:off x="5119092" y="2861737"/>
              <a:ext cx="1205508" cy="613213"/>
            </a:xfrm>
            <a:prstGeom prst="bentConnector3">
              <a:avLst>
                <a:gd name="adj1" fmla="val 486"/>
              </a:avLst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Elbow Connector 66"/>
            <p:cNvCxnSpPr/>
            <p:nvPr/>
          </p:nvCxnSpPr>
          <p:spPr>
            <a:xfrm rot="10800000" flipV="1">
              <a:off x="5121470" y="2878692"/>
              <a:ext cx="1584130" cy="983362"/>
            </a:xfrm>
            <a:prstGeom prst="bentConnector3">
              <a:avLst>
                <a:gd name="adj1" fmla="val -106"/>
              </a:avLst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>
              <a:stCxn id="7" idx="3"/>
              <a:endCxn id="23" idx="1"/>
            </p:cNvCxnSpPr>
            <p:nvPr/>
          </p:nvCxnSpPr>
          <p:spPr>
            <a:xfrm flipV="1">
              <a:off x="3581400" y="2459864"/>
              <a:ext cx="2438400" cy="1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flipV="1">
              <a:off x="3533775" y="2667000"/>
              <a:ext cx="2562225" cy="3432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>
              <a:off x="3557588" y="2286157"/>
              <a:ext cx="2538412" cy="4071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Elbow Connector 96"/>
            <p:cNvCxnSpPr/>
            <p:nvPr/>
          </p:nvCxnSpPr>
          <p:spPr>
            <a:xfrm>
              <a:off x="2903932" y="2869579"/>
              <a:ext cx="1363263" cy="1009182"/>
            </a:xfrm>
            <a:prstGeom prst="bentConnector3">
              <a:avLst>
                <a:gd name="adj1" fmla="val 393"/>
              </a:avLst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Elbow Connector 102"/>
            <p:cNvCxnSpPr/>
            <p:nvPr/>
          </p:nvCxnSpPr>
          <p:spPr>
            <a:xfrm>
              <a:off x="3283741" y="2826003"/>
              <a:ext cx="945359" cy="657164"/>
            </a:xfrm>
            <a:prstGeom prst="bentConnector3">
              <a:avLst>
                <a:gd name="adj1" fmla="val -378"/>
              </a:avLst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7" name="Picture 146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3406" y="2029461"/>
              <a:ext cx="990600" cy="871470"/>
            </a:xfrm>
            <a:prstGeom prst="rect">
              <a:avLst/>
            </a:prstGeom>
          </p:spPr>
        </p:pic>
        <p:pic>
          <p:nvPicPr>
            <p:cNvPr id="148" name="Picture 14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01000" y="2032056"/>
              <a:ext cx="990600" cy="871470"/>
            </a:xfrm>
            <a:prstGeom prst="rect">
              <a:avLst/>
            </a:prstGeom>
          </p:spPr>
        </p:pic>
        <p:cxnSp>
          <p:nvCxnSpPr>
            <p:cNvPr id="149" name="Straight Connector 148"/>
            <p:cNvCxnSpPr>
              <a:stCxn id="147" idx="3"/>
              <a:endCxn id="7" idx="1"/>
            </p:cNvCxnSpPr>
            <p:nvPr/>
          </p:nvCxnSpPr>
          <p:spPr>
            <a:xfrm flipV="1">
              <a:off x="1554006" y="2459865"/>
              <a:ext cx="1036794" cy="5331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/>
            <p:cNvCxnSpPr>
              <a:stCxn id="23" idx="3"/>
              <a:endCxn id="148" idx="1"/>
            </p:cNvCxnSpPr>
            <p:nvPr/>
          </p:nvCxnSpPr>
          <p:spPr>
            <a:xfrm>
              <a:off x="7010400" y="2459864"/>
              <a:ext cx="990600" cy="7927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7" name="TextBox 156"/>
            <p:cNvSpPr txBox="1"/>
            <p:nvPr/>
          </p:nvSpPr>
          <p:spPr>
            <a:xfrm>
              <a:off x="868208" y="1755057"/>
              <a:ext cx="3809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/>
                <a:t>D1</a:t>
              </a:r>
              <a:endParaRPr lang="en-US" sz="1200" b="1" dirty="0"/>
            </a:p>
          </p:txBody>
        </p:sp>
        <p:sp>
          <p:nvSpPr>
            <p:cNvPr id="158" name="TextBox 157"/>
            <p:cNvSpPr txBox="1"/>
            <p:nvPr/>
          </p:nvSpPr>
          <p:spPr>
            <a:xfrm>
              <a:off x="8330045" y="1747130"/>
              <a:ext cx="3809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/>
                <a:t>D2</a:t>
              </a:r>
              <a:endParaRPr lang="en-US" sz="1200" b="1" dirty="0"/>
            </a:p>
          </p:txBody>
        </p:sp>
        <p:sp>
          <p:nvSpPr>
            <p:cNvPr id="159" name="TextBox 158"/>
            <p:cNvSpPr txBox="1"/>
            <p:nvPr/>
          </p:nvSpPr>
          <p:spPr>
            <a:xfrm>
              <a:off x="2924469" y="1771219"/>
              <a:ext cx="3809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/>
                <a:t>R2</a:t>
              </a:r>
              <a:endParaRPr lang="en-US" sz="1200" b="1" dirty="0"/>
            </a:p>
          </p:txBody>
        </p:sp>
        <p:sp>
          <p:nvSpPr>
            <p:cNvPr id="160" name="TextBox 159"/>
            <p:cNvSpPr txBox="1"/>
            <p:nvPr/>
          </p:nvSpPr>
          <p:spPr>
            <a:xfrm>
              <a:off x="6403813" y="1771219"/>
              <a:ext cx="3809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/>
                <a:t>R3</a:t>
              </a:r>
              <a:endParaRPr lang="en-US" sz="1200" b="1" dirty="0"/>
            </a:p>
          </p:txBody>
        </p:sp>
        <p:sp>
          <p:nvSpPr>
            <p:cNvPr id="161" name="TextBox 160"/>
            <p:cNvSpPr txBox="1"/>
            <p:nvPr/>
          </p:nvSpPr>
          <p:spPr>
            <a:xfrm>
              <a:off x="4495802" y="4109032"/>
              <a:ext cx="3809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/>
                <a:t>R</a:t>
              </a:r>
              <a:r>
                <a:rPr lang="en-US" sz="1200" b="1" dirty="0"/>
                <a:t>1</a:t>
              </a:r>
            </a:p>
          </p:txBody>
        </p:sp>
        <p:sp>
          <p:nvSpPr>
            <p:cNvPr id="163" name="TextBox 162"/>
            <p:cNvSpPr txBox="1"/>
            <p:nvPr/>
          </p:nvSpPr>
          <p:spPr>
            <a:xfrm>
              <a:off x="3874296" y="3643466"/>
              <a:ext cx="3809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/>
                <a:t>L3</a:t>
              </a:r>
              <a:endParaRPr lang="en-US" sz="1200" b="1" dirty="0"/>
            </a:p>
          </p:txBody>
        </p:sp>
        <p:sp>
          <p:nvSpPr>
            <p:cNvPr id="164" name="TextBox 163"/>
            <p:cNvSpPr txBox="1"/>
            <p:nvPr/>
          </p:nvSpPr>
          <p:spPr>
            <a:xfrm>
              <a:off x="3874296" y="3436063"/>
              <a:ext cx="3809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/>
                <a:t>L2</a:t>
              </a:r>
              <a:endParaRPr lang="en-US" sz="1200" b="1" dirty="0"/>
            </a:p>
          </p:txBody>
        </p:sp>
        <p:sp>
          <p:nvSpPr>
            <p:cNvPr id="165" name="TextBox 164"/>
            <p:cNvSpPr txBox="1"/>
            <p:nvPr/>
          </p:nvSpPr>
          <p:spPr>
            <a:xfrm>
              <a:off x="3874296" y="3255887"/>
              <a:ext cx="3809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/>
                <a:t>L1</a:t>
              </a:r>
              <a:endParaRPr lang="en-US" sz="1200" b="1" dirty="0"/>
            </a:p>
          </p:txBody>
        </p:sp>
        <p:sp>
          <p:nvSpPr>
            <p:cNvPr id="166" name="TextBox 165"/>
            <p:cNvSpPr txBox="1"/>
            <p:nvPr/>
          </p:nvSpPr>
          <p:spPr>
            <a:xfrm>
              <a:off x="5135735" y="3652547"/>
              <a:ext cx="3809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/>
                <a:t>L6</a:t>
              </a:r>
              <a:endParaRPr lang="en-US" sz="1200" b="1" dirty="0"/>
            </a:p>
          </p:txBody>
        </p:sp>
        <p:sp>
          <p:nvSpPr>
            <p:cNvPr id="167" name="TextBox 166"/>
            <p:cNvSpPr txBox="1"/>
            <p:nvPr/>
          </p:nvSpPr>
          <p:spPr>
            <a:xfrm>
              <a:off x="5135735" y="3445144"/>
              <a:ext cx="3809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/>
                <a:t>L5</a:t>
              </a:r>
              <a:endParaRPr lang="en-US" sz="1200" b="1" dirty="0"/>
            </a:p>
          </p:txBody>
        </p:sp>
        <p:sp>
          <p:nvSpPr>
            <p:cNvPr id="168" name="TextBox 167"/>
            <p:cNvSpPr txBox="1"/>
            <p:nvPr/>
          </p:nvSpPr>
          <p:spPr>
            <a:xfrm>
              <a:off x="5135735" y="3264968"/>
              <a:ext cx="3809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/>
                <a:t>L4</a:t>
              </a:r>
              <a:endParaRPr lang="en-US" sz="1200" b="1" dirty="0"/>
            </a:p>
          </p:txBody>
        </p:sp>
      </p:grpSp>
      <p:sp>
        <p:nvSpPr>
          <p:cNvPr id="3" name="Oval 2"/>
          <p:cNvSpPr/>
          <p:nvPr/>
        </p:nvSpPr>
        <p:spPr>
          <a:xfrm rot="5400000">
            <a:off x="2781195" y="2945500"/>
            <a:ext cx="1403939" cy="542140"/>
          </a:xfrm>
          <a:prstGeom prst="ellips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1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500" b="1" dirty="0" smtClean="0">
                <a:solidFill>
                  <a:schemeClr val="tx1"/>
                </a:solidFill>
              </a:rPr>
              <a:t>IG1</a:t>
            </a:r>
            <a:endParaRPr lang="en-US" sz="1500" b="1" dirty="0">
              <a:solidFill>
                <a:schemeClr val="tx1"/>
              </a:solidFill>
            </a:endParaRPr>
          </a:p>
        </p:txBody>
      </p:sp>
      <p:sp>
        <p:nvSpPr>
          <p:cNvPr id="51" name="Oval 50"/>
          <p:cNvSpPr/>
          <p:nvPr/>
        </p:nvSpPr>
        <p:spPr>
          <a:xfrm rot="5400000">
            <a:off x="4989330" y="2931931"/>
            <a:ext cx="1403939" cy="569277"/>
          </a:xfrm>
          <a:prstGeom prst="ellips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1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500" b="1" dirty="0" smtClean="0">
                <a:solidFill>
                  <a:schemeClr val="tx1"/>
                </a:solidFill>
              </a:rPr>
              <a:t>IG2</a:t>
            </a:r>
            <a:endParaRPr lang="en-US" sz="1500" b="1" dirty="0">
              <a:solidFill>
                <a:schemeClr val="tx1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251319"/>
              </p:ext>
            </p:extLst>
          </p:nvPr>
        </p:nvGraphicFramePr>
        <p:xfrm>
          <a:off x="2601924" y="4112486"/>
          <a:ext cx="4044362" cy="21788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7762"/>
                <a:gridCol w="1905000"/>
                <a:gridCol w="1371600"/>
              </a:tblGrid>
              <a:tr h="31126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Group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Group</a:t>
                      </a:r>
                      <a:r>
                        <a:rPr lang="en-US" baseline="0" dirty="0" smtClean="0"/>
                        <a:t> Bandwidth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Metric</a:t>
                      </a:r>
                      <a:endParaRPr lang="en-US" dirty="0"/>
                    </a:p>
                  </a:txBody>
                  <a:tcPr/>
                </a:tc>
              </a:tr>
              <a:tr h="311267">
                <a:tc rowSpan="3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IG1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200</a:t>
                      </a:r>
                      <a:r>
                        <a:rPr lang="en-US" baseline="0" dirty="0" smtClean="0"/>
                        <a:t> 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</a:tr>
              <a:tr h="311267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100G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50</a:t>
                      </a:r>
                      <a:endParaRPr lang="en-US" dirty="0"/>
                    </a:p>
                  </a:txBody>
                  <a:tcPr/>
                </a:tc>
              </a:tr>
              <a:tr h="311267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Default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1000</a:t>
                      </a:r>
                      <a:endParaRPr lang="en-US" dirty="0"/>
                    </a:p>
                  </a:txBody>
                  <a:tcPr/>
                </a:tc>
              </a:tr>
              <a:tr h="311267">
                <a:tc rowSpan="3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IG2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200G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</a:tr>
              <a:tr h="311267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100G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50</a:t>
                      </a:r>
                      <a:endParaRPr lang="en-US" dirty="0"/>
                    </a:p>
                  </a:txBody>
                  <a:tcPr/>
                </a:tc>
              </a:tr>
              <a:tr h="311267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Default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1000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2360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3345" y="152399"/>
            <a:ext cx="7886700" cy="990601"/>
          </a:xfrm>
        </p:spPr>
        <p:txBody>
          <a:bodyPr>
            <a:normAutofit/>
          </a:bodyPr>
          <a:lstStyle/>
          <a:p>
            <a:pPr algn="ctr"/>
            <a:r>
              <a:rPr lang="en-US" sz="3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BBM – Metric derivation</a:t>
            </a:r>
            <a:endParaRPr lang="en-US" sz="3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" name="Flowchart: Preparation 7"/>
          <p:cNvSpPr/>
          <p:nvPr/>
        </p:nvSpPr>
        <p:spPr>
          <a:xfrm>
            <a:off x="87744" y="1631950"/>
            <a:ext cx="2590800" cy="1003300"/>
          </a:xfrm>
          <a:prstGeom prst="flowChartPrepar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Initialize interface metric to 0 and get the cumulative group bandwidth for interface group.</a:t>
            </a:r>
            <a:endParaRPr lang="en-US" sz="1200" dirty="0"/>
          </a:p>
        </p:txBody>
      </p:sp>
      <p:grpSp>
        <p:nvGrpSpPr>
          <p:cNvPr id="38" name="Group 37"/>
          <p:cNvGrpSpPr/>
          <p:nvPr/>
        </p:nvGrpSpPr>
        <p:grpSpPr>
          <a:xfrm>
            <a:off x="408706" y="1117600"/>
            <a:ext cx="5320580" cy="5588000"/>
            <a:chOff x="408706" y="1117600"/>
            <a:chExt cx="5320580" cy="5099050"/>
          </a:xfrm>
        </p:grpSpPr>
        <p:sp>
          <p:nvSpPr>
            <p:cNvPr id="4" name="Flowchart: Terminator 3"/>
            <p:cNvSpPr/>
            <p:nvPr/>
          </p:nvSpPr>
          <p:spPr>
            <a:xfrm>
              <a:off x="988867" y="1117600"/>
              <a:ext cx="788555" cy="279400"/>
            </a:xfrm>
            <a:prstGeom prst="flowChartTermina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/>
                <a:t>Start</a:t>
              </a:r>
              <a:endParaRPr lang="en-US" sz="1200" dirty="0"/>
            </a:p>
          </p:txBody>
        </p:sp>
        <p:sp>
          <p:nvSpPr>
            <p:cNvPr id="55" name="Flowchart: Process 54"/>
            <p:cNvSpPr/>
            <p:nvPr/>
          </p:nvSpPr>
          <p:spPr>
            <a:xfrm>
              <a:off x="558220" y="2895600"/>
              <a:ext cx="1649845" cy="520700"/>
            </a:xfrm>
            <a:prstGeom prst="flowChartProces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/>
                <a:t>For all interface in group</a:t>
              </a:r>
              <a:endParaRPr lang="en-US" sz="1200" dirty="0"/>
            </a:p>
          </p:txBody>
        </p:sp>
        <p:sp>
          <p:nvSpPr>
            <p:cNvPr id="6" name="Flowchart: Decision 5"/>
            <p:cNvSpPr/>
            <p:nvPr/>
          </p:nvSpPr>
          <p:spPr>
            <a:xfrm>
              <a:off x="408706" y="3714750"/>
              <a:ext cx="1948872" cy="977900"/>
            </a:xfrm>
            <a:prstGeom prst="flowChartDecisi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/>
                <a:t>Is group bandwidth &gt; = Bandwidth configured? </a:t>
              </a:r>
              <a:endParaRPr lang="en-US" sz="1200" dirty="0"/>
            </a:p>
          </p:txBody>
        </p:sp>
        <p:sp>
          <p:nvSpPr>
            <p:cNvPr id="57" name="Flowchart: Process 56"/>
            <p:cNvSpPr/>
            <p:nvPr/>
          </p:nvSpPr>
          <p:spPr>
            <a:xfrm>
              <a:off x="561108" y="5054600"/>
              <a:ext cx="1834572" cy="520700"/>
            </a:xfrm>
            <a:prstGeom prst="flowChartProces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/>
                <a:t>Assign configured metric for that bandwidth to interface metric.</a:t>
              </a:r>
              <a:endParaRPr lang="en-US" sz="1200" dirty="0"/>
            </a:p>
          </p:txBody>
        </p:sp>
        <p:sp>
          <p:nvSpPr>
            <p:cNvPr id="58" name="Flowchart: Decision 57"/>
            <p:cNvSpPr/>
            <p:nvPr/>
          </p:nvSpPr>
          <p:spPr>
            <a:xfrm>
              <a:off x="3450069" y="3771900"/>
              <a:ext cx="1550555" cy="863600"/>
            </a:xfrm>
            <a:prstGeom prst="flowChartDecisi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/>
                <a:t>Is interface metric = 0</a:t>
              </a:r>
              <a:endParaRPr lang="en-US" sz="1200" dirty="0"/>
            </a:p>
          </p:txBody>
        </p:sp>
        <p:sp>
          <p:nvSpPr>
            <p:cNvPr id="61" name="Flowchart: Process 60"/>
            <p:cNvSpPr/>
            <p:nvPr/>
          </p:nvSpPr>
          <p:spPr>
            <a:xfrm>
              <a:off x="3345295" y="5054600"/>
              <a:ext cx="1760105" cy="520700"/>
            </a:xfrm>
            <a:prstGeom prst="flowChartProces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/>
                <a:t>Assign default group metric to interface metric.</a:t>
              </a:r>
              <a:endParaRPr lang="en-US" sz="1200" dirty="0"/>
            </a:p>
          </p:txBody>
        </p:sp>
        <p:sp>
          <p:nvSpPr>
            <p:cNvPr id="62" name="Flowchart: Terminator 61"/>
            <p:cNvSpPr/>
            <p:nvPr/>
          </p:nvSpPr>
          <p:spPr>
            <a:xfrm>
              <a:off x="988867" y="5937250"/>
              <a:ext cx="788555" cy="279400"/>
            </a:xfrm>
            <a:prstGeom prst="flowChartTermina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/>
                <a:t>Stop</a:t>
              </a:r>
              <a:endParaRPr lang="en-US" sz="1200" dirty="0"/>
            </a:p>
          </p:txBody>
        </p:sp>
        <p:cxnSp>
          <p:nvCxnSpPr>
            <p:cNvPr id="10" name="Straight Arrow Connector 9"/>
            <p:cNvCxnSpPr>
              <a:stCxn id="4" idx="2"/>
              <a:endCxn id="8" idx="0"/>
            </p:cNvCxnSpPr>
            <p:nvPr/>
          </p:nvCxnSpPr>
          <p:spPr>
            <a:xfrm flipH="1">
              <a:off x="1383144" y="1397000"/>
              <a:ext cx="1" cy="23495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Arrow Connector 64"/>
            <p:cNvCxnSpPr>
              <a:stCxn id="8" idx="2"/>
              <a:endCxn id="55" idx="0"/>
            </p:cNvCxnSpPr>
            <p:nvPr/>
          </p:nvCxnSpPr>
          <p:spPr>
            <a:xfrm flipH="1">
              <a:off x="1383143" y="2635250"/>
              <a:ext cx="1" cy="26035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Arrow Connector 68"/>
            <p:cNvCxnSpPr>
              <a:stCxn id="55" idx="2"/>
              <a:endCxn id="6" idx="0"/>
            </p:cNvCxnSpPr>
            <p:nvPr/>
          </p:nvCxnSpPr>
          <p:spPr>
            <a:xfrm flipH="1">
              <a:off x="1383142" y="3416300"/>
              <a:ext cx="1" cy="29845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Arrow Connector 72"/>
            <p:cNvCxnSpPr>
              <a:stCxn id="6" idx="3"/>
              <a:endCxn id="58" idx="1"/>
            </p:cNvCxnSpPr>
            <p:nvPr/>
          </p:nvCxnSpPr>
          <p:spPr>
            <a:xfrm>
              <a:off x="2357578" y="4203700"/>
              <a:ext cx="1092491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2590800" y="3990201"/>
              <a:ext cx="7620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/>
                <a:t>No</a:t>
              </a:r>
              <a:endParaRPr lang="en-US" sz="1200" b="1" dirty="0"/>
            </a:p>
          </p:txBody>
        </p:sp>
        <p:cxnSp>
          <p:nvCxnSpPr>
            <p:cNvPr id="78" name="Straight Arrow Connector 77"/>
            <p:cNvCxnSpPr>
              <a:stCxn id="6" idx="2"/>
            </p:cNvCxnSpPr>
            <p:nvPr/>
          </p:nvCxnSpPr>
          <p:spPr>
            <a:xfrm>
              <a:off x="1383142" y="4692650"/>
              <a:ext cx="0" cy="36195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1" name="TextBox 80"/>
            <p:cNvSpPr txBox="1"/>
            <p:nvPr/>
          </p:nvSpPr>
          <p:spPr>
            <a:xfrm>
              <a:off x="1396421" y="4714101"/>
              <a:ext cx="7620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/>
                <a:t>Yes</a:t>
              </a:r>
              <a:endParaRPr lang="en-US" sz="1200" b="1" dirty="0"/>
            </a:p>
          </p:txBody>
        </p:sp>
        <p:cxnSp>
          <p:nvCxnSpPr>
            <p:cNvPr id="83" name="Straight Arrow Connector 82"/>
            <p:cNvCxnSpPr>
              <a:stCxn id="58" idx="2"/>
              <a:endCxn id="61" idx="0"/>
            </p:cNvCxnSpPr>
            <p:nvPr/>
          </p:nvCxnSpPr>
          <p:spPr>
            <a:xfrm>
              <a:off x="4225347" y="4635500"/>
              <a:ext cx="1" cy="41910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8" name="TextBox 87"/>
            <p:cNvSpPr txBox="1"/>
            <p:nvPr/>
          </p:nvSpPr>
          <p:spPr>
            <a:xfrm>
              <a:off x="4192008" y="4692650"/>
              <a:ext cx="7620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/>
                <a:t>Yes</a:t>
              </a:r>
              <a:endParaRPr lang="en-US" sz="1200" b="1" dirty="0"/>
            </a:p>
          </p:txBody>
        </p:sp>
        <p:cxnSp>
          <p:nvCxnSpPr>
            <p:cNvPr id="90" name="Straight Arrow Connector 89"/>
            <p:cNvCxnSpPr>
              <a:endCxn id="62" idx="0"/>
            </p:cNvCxnSpPr>
            <p:nvPr/>
          </p:nvCxnSpPr>
          <p:spPr>
            <a:xfrm>
              <a:off x="1383143" y="5340350"/>
              <a:ext cx="2" cy="59690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Elbow Connector 32"/>
            <p:cNvCxnSpPr>
              <a:stCxn id="61" idx="2"/>
              <a:endCxn id="62" idx="3"/>
            </p:cNvCxnSpPr>
            <p:nvPr/>
          </p:nvCxnSpPr>
          <p:spPr>
            <a:xfrm rot="5400000">
              <a:off x="2750560" y="4602162"/>
              <a:ext cx="501650" cy="2447926"/>
            </a:xfrm>
            <a:prstGeom prst="bentConnector2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Elbow Connector 93"/>
            <p:cNvCxnSpPr>
              <a:stCxn id="58" idx="3"/>
            </p:cNvCxnSpPr>
            <p:nvPr/>
          </p:nvCxnSpPr>
          <p:spPr>
            <a:xfrm flipH="1">
              <a:off x="4225347" y="4203700"/>
              <a:ext cx="775277" cy="1873250"/>
            </a:xfrm>
            <a:prstGeom prst="bentConnector4">
              <a:avLst>
                <a:gd name="adj1" fmla="val -29486"/>
                <a:gd name="adj2" fmla="val 100169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9" name="TextBox 98"/>
            <p:cNvSpPr txBox="1"/>
            <p:nvPr/>
          </p:nvSpPr>
          <p:spPr>
            <a:xfrm>
              <a:off x="4967286" y="4692649"/>
              <a:ext cx="7620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/>
                <a:t>No</a:t>
              </a:r>
              <a:endParaRPr lang="en-US" sz="1200" b="1" dirty="0"/>
            </a:p>
          </p:txBody>
        </p:sp>
      </p:grpSp>
      <p:graphicFrame>
        <p:nvGraphicFramePr>
          <p:cNvPr id="39" name="Table 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3682641"/>
              </p:ext>
            </p:extLst>
          </p:nvPr>
        </p:nvGraphicFramePr>
        <p:xfrm>
          <a:off x="2971800" y="1930400"/>
          <a:ext cx="6096000" cy="174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Active</a:t>
                      </a:r>
                      <a:r>
                        <a:rPr lang="en-US" baseline="0" dirty="0" smtClean="0"/>
                        <a:t> links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Total BW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BBM-metric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Remarks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L1, L2,</a:t>
                      </a:r>
                      <a:r>
                        <a:rPr lang="en-US" baseline="0" dirty="0" smtClean="0"/>
                        <a:t> L3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300G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Total BW</a:t>
                      </a:r>
                      <a:r>
                        <a:rPr lang="en-US" baseline="0" dirty="0" smtClean="0"/>
                        <a:t> &gt;= 200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L1, L2</a:t>
                      </a:r>
                      <a:r>
                        <a:rPr lang="en-US" baseline="0" dirty="0" smtClean="0"/>
                        <a:t> </a:t>
                      </a:r>
                    </a:p>
                    <a:p>
                      <a:r>
                        <a:rPr lang="en-US" baseline="0" dirty="0" smtClean="0"/>
                        <a:t>L3(down)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200g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Total BW</a:t>
                      </a:r>
                      <a:r>
                        <a:rPr lang="en-US" baseline="0" dirty="0" smtClean="0"/>
                        <a:t> &gt;= 200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L1</a:t>
                      </a:r>
                    </a:p>
                    <a:p>
                      <a:r>
                        <a:rPr lang="en-US" dirty="0" smtClean="0"/>
                        <a:t>L2, L3(down)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200</a:t>
                      </a:r>
                      <a:r>
                        <a:rPr lang="en-US" baseline="0" dirty="0" smtClean="0"/>
                        <a:t> &gt; Total BW &gt;= 100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5330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667000"/>
            <a:ext cx="8229600" cy="8382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Thank you</a:t>
            </a:r>
            <a:endParaRPr lang="en-US" sz="4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4555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Juniper">
  <a:themeElements>
    <a:clrScheme name="Juniper themes">
      <a:dk1>
        <a:srgbClr val="333333"/>
      </a:dk1>
      <a:lt1>
        <a:srgbClr val="FFFFFF"/>
      </a:lt1>
      <a:dk2>
        <a:srgbClr val="93220B"/>
      </a:dk2>
      <a:lt2>
        <a:srgbClr val="5C852D"/>
      </a:lt2>
      <a:accent1>
        <a:srgbClr val="0067AC"/>
      </a:accent1>
      <a:accent2>
        <a:srgbClr val="BFC16B"/>
      </a:accent2>
      <a:accent3>
        <a:srgbClr val="F26649"/>
      </a:accent3>
      <a:accent4>
        <a:srgbClr val="2F8D7D"/>
      </a:accent4>
      <a:accent5>
        <a:srgbClr val="7EB0CC"/>
      </a:accent5>
      <a:accent6>
        <a:srgbClr val="807F83"/>
      </a:accent6>
      <a:hlink>
        <a:srgbClr val="5D87A1"/>
      </a:hlink>
      <a:folHlink>
        <a:srgbClr val="F79646"/>
      </a:folHlink>
    </a:clrScheme>
    <a:fontScheme name="JuniperTemplate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custClrLst>
    <a:custClr name="presenter title">
      <a:srgbClr val="4D4D4D"/>
    </a:custClr>
    <a:custClr name="text title">
      <a:srgbClr val="292929"/>
    </a:custClr>
    <a:custClr name="subtitle blue">
      <a:srgbClr val="5D87A1"/>
    </a:custClr>
    <a:custClr name="axis">
      <a:srgbClr val="807F83"/>
    </a:custClr>
  </a:custClr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Juniper</Template>
  <TotalTime>8252</TotalTime>
  <Words>356</Words>
  <Application>Microsoft Office PowerPoint</Application>
  <PresentationFormat>On-screen Show (4:3)</PresentationFormat>
  <Paragraphs>141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MS PGothic</vt:lpstr>
      <vt:lpstr>Arial</vt:lpstr>
      <vt:lpstr>Calibri</vt:lpstr>
      <vt:lpstr>Calibri Light</vt:lpstr>
      <vt:lpstr>Courier New</vt:lpstr>
      <vt:lpstr>Wingdings</vt:lpstr>
      <vt:lpstr>Juniper</vt:lpstr>
      <vt:lpstr>Office Theme</vt:lpstr>
      <vt:lpstr>IGP bandwidth based metric (draft-spallagatti-rtgwg-bandwidth-based-metric-00.txt)</vt:lpstr>
      <vt:lpstr>Problem Statement</vt:lpstr>
      <vt:lpstr>Desired behavior</vt:lpstr>
      <vt:lpstr>BBM - Interface Group</vt:lpstr>
      <vt:lpstr>BBM – Metric derivation</vt:lpstr>
      <vt:lpstr>PowerPoint Presentation</vt:lpstr>
    </vt:vector>
  </TitlesOfParts>
  <Company>Cisco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BFD for P2MP LSPs</dc:title>
  <dc:creator>venggovi</dc:creator>
  <cp:lastModifiedBy>Santosh P K</cp:lastModifiedBy>
  <cp:revision>373</cp:revision>
  <dcterms:created xsi:type="dcterms:W3CDTF">2014-09-01T16:17:37Z</dcterms:created>
  <dcterms:modified xsi:type="dcterms:W3CDTF">2015-03-11T08:07:25Z</dcterms:modified>
</cp:coreProperties>
</file>