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5"/>
  </p:notesMasterIdLst>
  <p:handoutMasterIdLst>
    <p:handoutMasterId r:id="rId6"/>
  </p:handoutMasterIdLst>
  <p:sldIdLst>
    <p:sldId id="297" r:id="rId2"/>
    <p:sldId id="303" r:id="rId3"/>
    <p:sldId id="304" r:id="rId4"/>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ＭＳ Ｐゴシック" charset="-128"/>
        <a:cs typeface="+mn-cs"/>
      </a:defRPr>
    </a:lvl1pPr>
    <a:lvl2pPr marL="457200" algn="l" rtl="0" eaLnBrk="0" fontAlgn="base" hangingPunct="0">
      <a:spcBef>
        <a:spcPct val="0"/>
      </a:spcBef>
      <a:spcAft>
        <a:spcPct val="0"/>
      </a:spcAft>
      <a:defRPr kern="1200">
        <a:solidFill>
          <a:schemeClr val="tx1"/>
        </a:solidFill>
        <a:latin typeface="Arial" charset="0"/>
        <a:ea typeface="ＭＳ Ｐゴシック" charset="-128"/>
        <a:cs typeface="+mn-cs"/>
      </a:defRPr>
    </a:lvl2pPr>
    <a:lvl3pPr marL="914400" algn="l" rtl="0" eaLnBrk="0" fontAlgn="base" hangingPunct="0">
      <a:spcBef>
        <a:spcPct val="0"/>
      </a:spcBef>
      <a:spcAft>
        <a:spcPct val="0"/>
      </a:spcAft>
      <a:defRPr kern="1200">
        <a:solidFill>
          <a:schemeClr val="tx1"/>
        </a:solidFill>
        <a:latin typeface="Arial" charset="0"/>
        <a:ea typeface="ＭＳ Ｐゴシック" charset="-128"/>
        <a:cs typeface="+mn-cs"/>
      </a:defRPr>
    </a:lvl3pPr>
    <a:lvl4pPr marL="1371600" algn="l" rtl="0" eaLnBrk="0" fontAlgn="base" hangingPunct="0">
      <a:spcBef>
        <a:spcPct val="0"/>
      </a:spcBef>
      <a:spcAft>
        <a:spcPct val="0"/>
      </a:spcAft>
      <a:defRPr kern="1200">
        <a:solidFill>
          <a:schemeClr val="tx1"/>
        </a:solidFill>
        <a:latin typeface="Arial" charset="0"/>
        <a:ea typeface="ＭＳ Ｐゴシック" charset="-128"/>
        <a:cs typeface="+mn-cs"/>
      </a:defRPr>
    </a:lvl4pPr>
    <a:lvl5pPr marL="1828800" algn="l" rtl="0" eaLnBrk="0" fontAlgn="base" hangingPunct="0">
      <a:spcBef>
        <a:spcPct val="0"/>
      </a:spcBef>
      <a:spcAft>
        <a:spcPct val="0"/>
      </a:spcAft>
      <a:defRPr kern="1200">
        <a:solidFill>
          <a:schemeClr val="tx1"/>
        </a:solidFill>
        <a:latin typeface="Arial" charset="0"/>
        <a:ea typeface="ＭＳ Ｐゴシック" charset="-128"/>
        <a:cs typeface="+mn-cs"/>
      </a:defRPr>
    </a:lvl5pPr>
    <a:lvl6pPr marL="2286000" algn="l" defTabSz="914400" rtl="0" eaLnBrk="1" latinLnBrk="0" hangingPunct="1">
      <a:defRPr kern="1200">
        <a:solidFill>
          <a:schemeClr val="tx1"/>
        </a:solidFill>
        <a:latin typeface="Arial" charset="0"/>
        <a:ea typeface="ＭＳ Ｐゴシック" charset="-128"/>
        <a:cs typeface="+mn-cs"/>
      </a:defRPr>
    </a:lvl6pPr>
    <a:lvl7pPr marL="2743200" algn="l" defTabSz="914400" rtl="0" eaLnBrk="1" latinLnBrk="0" hangingPunct="1">
      <a:defRPr kern="1200">
        <a:solidFill>
          <a:schemeClr val="tx1"/>
        </a:solidFill>
        <a:latin typeface="Arial" charset="0"/>
        <a:ea typeface="ＭＳ Ｐゴシック" charset="-128"/>
        <a:cs typeface="+mn-cs"/>
      </a:defRPr>
    </a:lvl7pPr>
    <a:lvl8pPr marL="3200400" algn="l" defTabSz="914400" rtl="0" eaLnBrk="1" latinLnBrk="0" hangingPunct="1">
      <a:defRPr kern="1200">
        <a:solidFill>
          <a:schemeClr val="tx1"/>
        </a:solidFill>
        <a:latin typeface="Arial" charset="0"/>
        <a:ea typeface="ＭＳ Ｐゴシック" charset="-128"/>
        <a:cs typeface="+mn-cs"/>
      </a:defRPr>
    </a:lvl8pPr>
    <a:lvl9pPr marL="3657600" algn="l" defTabSz="914400" rtl="0" eaLnBrk="1" latinLnBrk="0" hangingPunct="1">
      <a:defRPr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D12FC"/>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autoAdjust="0"/>
    <p:restoredTop sz="99046" autoAdjust="0"/>
  </p:normalViewPr>
  <p:slideViewPr>
    <p:cSldViewPr>
      <p:cViewPr>
        <p:scale>
          <a:sx n="99" d="100"/>
          <a:sy n="99" d="100"/>
        </p:scale>
        <p:origin x="-732" y="-72"/>
      </p:cViewPr>
      <p:guideLst>
        <p:guide orient="horz" pos="2160"/>
        <p:guide pos="2880"/>
      </p:guideLst>
    </p:cSldViewPr>
  </p:slideViewPr>
  <p:outlineViewPr>
    <p:cViewPr>
      <p:scale>
        <a:sx n="33" d="100"/>
        <a:sy n="33" d="100"/>
      </p:scale>
      <p:origin x="0" y="14124"/>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27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fld id="{4151BDDC-C588-447A-8D97-0186095B9AE0}" type="datetime1">
              <a:rPr lang="en-US"/>
              <a:pPr/>
              <a:t>3/25/2015</a:t>
            </a:fld>
            <a:endParaRPr lang="en-US"/>
          </a:p>
        </p:txBody>
      </p:sp>
      <p:sp>
        <p:nvSpPr>
          <p:cNvPr id="327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327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BE9A9850-59B5-4E8E-B2A8-E41EEDD98FA9}" type="slidenum">
              <a:rPr lang="en-US"/>
              <a:pPr/>
              <a:t>‹#›</a:t>
            </a:fld>
            <a:endParaRPr lang="en-US"/>
          </a:p>
        </p:txBody>
      </p:sp>
    </p:spTree>
    <p:extLst>
      <p:ext uri="{BB962C8B-B14F-4D97-AF65-F5344CB8AC3E}">
        <p14:creationId xmlns:p14="http://schemas.microsoft.com/office/powerpoint/2010/main" val="9603883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endParaRPr lang="en-US"/>
          </a:p>
        </p:txBody>
      </p:sp>
      <p:sp>
        <p:nvSpPr>
          <p:cNvPr id="717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endParaRPr lang="en-US"/>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717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17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endParaRPr lang="en-US"/>
          </a:p>
        </p:txBody>
      </p:sp>
      <p:sp>
        <p:nvSpPr>
          <p:cNvPr id="717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5529AD8D-09F5-4665-9C94-87E93A550EED}" type="slidenum">
              <a:rPr lang="en-US"/>
              <a:pPr/>
              <a:t>‹#›</a:t>
            </a:fld>
            <a:endParaRPr lang="en-US"/>
          </a:p>
        </p:txBody>
      </p:sp>
    </p:spTree>
    <p:extLst>
      <p:ext uri="{BB962C8B-B14F-4D97-AF65-F5344CB8AC3E}">
        <p14:creationId xmlns:p14="http://schemas.microsoft.com/office/powerpoint/2010/main" val="16245304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GB"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r>
              <a:rPr lang="en-US" smtClean="0"/>
              <a:t>March 24 &amp; 26, 2015</a:t>
            </a:r>
            <a:endParaRPr lang="en-US"/>
          </a:p>
        </p:txBody>
      </p:sp>
      <p:sp>
        <p:nvSpPr>
          <p:cNvPr id="5" name="Rectangle 5"/>
          <p:cNvSpPr>
            <a:spLocks noGrp="1" noChangeArrowheads="1"/>
          </p:cNvSpPr>
          <p:nvPr>
            <p:ph type="ftr" sz="quarter" idx="11"/>
          </p:nvPr>
        </p:nvSpPr>
        <p:spPr>
          <a:ln/>
        </p:spPr>
        <p:txBody>
          <a:bodyPr/>
          <a:lstStyle>
            <a:lvl1pPr>
              <a:defRPr/>
            </a:lvl1pPr>
          </a:lstStyle>
          <a:p>
            <a:r>
              <a:rPr lang="sv-SE" smtClean="0"/>
              <a:t>TSVWG Agenda - IETF 92 (Dallas)</a:t>
            </a:r>
            <a:endParaRPr lang="en-US"/>
          </a:p>
        </p:txBody>
      </p:sp>
      <p:sp>
        <p:nvSpPr>
          <p:cNvPr id="6" name="Rectangle 6"/>
          <p:cNvSpPr>
            <a:spLocks noGrp="1" noChangeArrowheads="1"/>
          </p:cNvSpPr>
          <p:nvPr>
            <p:ph type="sldNum" sz="quarter" idx="12"/>
          </p:nvPr>
        </p:nvSpPr>
        <p:spPr>
          <a:ln/>
        </p:spPr>
        <p:txBody>
          <a:bodyPr/>
          <a:lstStyle>
            <a:lvl1pPr>
              <a:defRPr/>
            </a:lvl1pPr>
          </a:lstStyle>
          <a:p>
            <a:fld id="{135B7AFB-C3CD-4EBB-BF35-CC5A3CDB6880}"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r>
              <a:rPr lang="en-US" smtClean="0"/>
              <a:t>March 24 &amp; 26, 2015</a:t>
            </a:r>
            <a:endParaRPr lang="en-US"/>
          </a:p>
        </p:txBody>
      </p:sp>
      <p:sp>
        <p:nvSpPr>
          <p:cNvPr id="5" name="Rectangle 5"/>
          <p:cNvSpPr>
            <a:spLocks noGrp="1" noChangeArrowheads="1"/>
          </p:cNvSpPr>
          <p:nvPr>
            <p:ph type="ftr" sz="quarter" idx="11"/>
          </p:nvPr>
        </p:nvSpPr>
        <p:spPr>
          <a:ln/>
        </p:spPr>
        <p:txBody>
          <a:bodyPr/>
          <a:lstStyle>
            <a:lvl1pPr>
              <a:defRPr/>
            </a:lvl1pPr>
          </a:lstStyle>
          <a:p>
            <a:r>
              <a:rPr lang="sv-SE" smtClean="0"/>
              <a:t>TSVWG Agenda - IETF 92 (Dallas)</a:t>
            </a:r>
            <a:endParaRPr lang="en-US"/>
          </a:p>
        </p:txBody>
      </p:sp>
      <p:sp>
        <p:nvSpPr>
          <p:cNvPr id="6" name="Rectangle 6"/>
          <p:cNvSpPr>
            <a:spLocks noGrp="1" noChangeArrowheads="1"/>
          </p:cNvSpPr>
          <p:nvPr>
            <p:ph type="sldNum" sz="quarter" idx="12"/>
          </p:nvPr>
        </p:nvSpPr>
        <p:spPr>
          <a:ln/>
        </p:spPr>
        <p:txBody>
          <a:bodyPr/>
          <a:lstStyle>
            <a:lvl1pPr>
              <a:defRPr/>
            </a:lvl1pPr>
          </a:lstStyle>
          <a:p>
            <a:fld id="{06A5F15A-435B-4BB8-A1B8-B5CE39F8C3BC}"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r>
              <a:rPr lang="en-US" smtClean="0"/>
              <a:t>March 24 &amp; 26, 2015</a:t>
            </a:r>
            <a:endParaRPr lang="en-US"/>
          </a:p>
        </p:txBody>
      </p:sp>
      <p:sp>
        <p:nvSpPr>
          <p:cNvPr id="5" name="Rectangle 5"/>
          <p:cNvSpPr>
            <a:spLocks noGrp="1" noChangeArrowheads="1"/>
          </p:cNvSpPr>
          <p:nvPr>
            <p:ph type="ftr" sz="quarter" idx="11"/>
          </p:nvPr>
        </p:nvSpPr>
        <p:spPr>
          <a:ln/>
        </p:spPr>
        <p:txBody>
          <a:bodyPr/>
          <a:lstStyle>
            <a:lvl1pPr>
              <a:defRPr/>
            </a:lvl1pPr>
          </a:lstStyle>
          <a:p>
            <a:r>
              <a:rPr lang="sv-SE" smtClean="0"/>
              <a:t>TSVWG Agenda - IETF 92 (Dallas)</a:t>
            </a:r>
            <a:endParaRPr lang="en-US"/>
          </a:p>
        </p:txBody>
      </p:sp>
      <p:sp>
        <p:nvSpPr>
          <p:cNvPr id="6" name="Rectangle 6"/>
          <p:cNvSpPr>
            <a:spLocks noGrp="1" noChangeArrowheads="1"/>
          </p:cNvSpPr>
          <p:nvPr>
            <p:ph type="sldNum" sz="quarter" idx="12"/>
          </p:nvPr>
        </p:nvSpPr>
        <p:spPr>
          <a:ln/>
        </p:spPr>
        <p:txBody>
          <a:bodyPr/>
          <a:lstStyle>
            <a:lvl1pPr>
              <a:defRPr/>
            </a:lvl1pPr>
          </a:lstStyle>
          <a:p>
            <a:fld id="{FC353637-284A-4887-AF45-BDD5A57A842D}"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r>
              <a:rPr lang="en-US" smtClean="0"/>
              <a:t>March 24 &amp; 26, 2015</a:t>
            </a:r>
            <a:endParaRPr lang="en-US"/>
          </a:p>
        </p:txBody>
      </p:sp>
      <p:sp>
        <p:nvSpPr>
          <p:cNvPr id="5" name="Rectangle 5"/>
          <p:cNvSpPr>
            <a:spLocks noGrp="1" noChangeArrowheads="1"/>
          </p:cNvSpPr>
          <p:nvPr>
            <p:ph type="ftr" sz="quarter" idx="11"/>
          </p:nvPr>
        </p:nvSpPr>
        <p:spPr>
          <a:ln/>
        </p:spPr>
        <p:txBody>
          <a:bodyPr/>
          <a:lstStyle>
            <a:lvl1pPr>
              <a:defRPr/>
            </a:lvl1pPr>
          </a:lstStyle>
          <a:p>
            <a:r>
              <a:rPr lang="sv-SE" smtClean="0"/>
              <a:t>TSVWG Agenda - IETF 92 (Dallas)</a:t>
            </a:r>
            <a:endParaRPr lang="en-US"/>
          </a:p>
        </p:txBody>
      </p:sp>
      <p:sp>
        <p:nvSpPr>
          <p:cNvPr id="6" name="Rectangle 6"/>
          <p:cNvSpPr>
            <a:spLocks noGrp="1" noChangeArrowheads="1"/>
          </p:cNvSpPr>
          <p:nvPr>
            <p:ph type="sldNum" sz="quarter" idx="12"/>
          </p:nvPr>
        </p:nvSpPr>
        <p:spPr>
          <a:ln/>
        </p:spPr>
        <p:txBody>
          <a:bodyPr/>
          <a:lstStyle>
            <a:lvl1pPr>
              <a:defRPr/>
            </a:lvl1pPr>
          </a:lstStyle>
          <a:p>
            <a:fld id="{E666670E-E3AC-4D59-A758-15147DB2D088}"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r>
              <a:rPr lang="en-US" smtClean="0"/>
              <a:t>March 24 &amp; 26, 2015</a:t>
            </a:r>
            <a:endParaRPr lang="en-US"/>
          </a:p>
        </p:txBody>
      </p:sp>
      <p:sp>
        <p:nvSpPr>
          <p:cNvPr id="5" name="Rectangle 5"/>
          <p:cNvSpPr>
            <a:spLocks noGrp="1" noChangeArrowheads="1"/>
          </p:cNvSpPr>
          <p:nvPr>
            <p:ph type="ftr" sz="quarter" idx="11"/>
          </p:nvPr>
        </p:nvSpPr>
        <p:spPr>
          <a:ln/>
        </p:spPr>
        <p:txBody>
          <a:bodyPr/>
          <a:lstStyle>
            <a:lvl1pPr>
              <a:defRPr/>
            </a:lvl1pPr>
          </a:lstStyle>
          <a:p>
            <a:r>
              <a:rPr lang="sv-SE" smtClean="0"/>
              <a:t>TSVWG Agenda - IETF 92 (Dallas)</a:t>
            </a:r>
            <a:endParaRPr lang="en-US"/>
          </a:p>
        </p:txBody>
      </p:sp>
      <p:sp>
        <p:nvSpPr>
          <p:cNvPr id="6" name="Rectangle 6"/>
          <p:cNvSpPr>
            <a:spLocks noGrp="1" noChangeArrowheads="1"/>
          </p:cNvSpPr>
          <p:nvPr>
            <p:ph type="sldNum" sz="quarter" idx="12"/>
          </p:nvPr>
        </p:nvSpPr>
        <p:spPr>
          <a:ln/>
        </p:spPr>
        <p:txBody>
          <a:bodyPr/>
          <a:lstStyle>
            <a:lvl1pPr>
              <a:defRPr/>
            </a:lvl1pPr>
          </a:lstStyle>
          <a:p>
            <a:fld id="{5111B524-7DAB-4803-A210-D00DB6D40B4F}"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r>
              <a:rPr lang="en-US" smtClean="0"/>
              <a:t>March 24 &amp; 26, 2015</a:t>
            </a:r>
            <a:endParaRPr lang="en-US"/>
          </a:p>
        </p:txBody>
      </p:sp>
      <p:sp>
        <p:nvSpPr>
          <p:cNvPr id="6" name="Rectangle 5"/>
          <p:cNvSpPr>
            <a:spLocks noGrp="1" noChangeArrowheads="1"/>
          </p:cNvSpPr>
          <p:nvPr>
            <p:ph type="ftr" sz="quarter" idx="11"/>
          </p:nvPr>
        </p:nvSpPr>
        <p:spPr>
          <a:ln/>
        </p:spPr>
        <p:txBody>
          <a:bodyPr/>
          <a:lstStyle>
            <a:lvl1pPr>
              <a:defRPr/>
            </a:lvl1pPr>
          </a:lstStyle>
          <a:p>
            <a:r>
              <a:rPr lang="sv-SE" smtClean="0"/>
              <a:t>TSVWG Agenda - IETF 92 (Dallas)</a:t>
            </a:r>
            <a:endParaRPr lang="en-US"/>
          </a:p>
        </p:txBody>
      </p:sp>
      <p:sp>
        <p:nvSpPr>
          <p:cNvPr id="7" name="Rectangle 6"/>
          <p:cNvSpPr>
            <a:spLocks noGrp="1" noChangeArrowheads="1"/>
          </p:cNvSpPr>
          <p:nvPr>
            <p:ph type="sldNum" sz="quarter" idx="12"/>
          </p:nvPr>
        </p:nvSpPr>
        <p:spPr>
          <a:ln/>
        </p:spPr>
        <p:txBody>
          <a:bodyPr/>
          <a:lstStyle>
            <a:lvl1pPr>
              <a:defRPr/>
            </a:lvl1pPr>
          </a:lstStyle>
          <a:p>
            <a:fld id="{327B1970-C6D7-4575-B8F8-8739C700509B}"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r>
              <a:rPr lang="en-US" smtClean="0"/>
              <a:t>March 24 &amp; 26, 2015</a:t>
            </a:r>
            <a:endParaRPr lang="en-US"/>
          </a:p>
        </p:txBody>
      </p:sp>
      <p:sp>
        <p:nvSpPr>
          <p:cNvPr id="8" name="Rectangle 5"/>
          <p:cNvSpPr>
            <a:spLocks noGrp="1" noChangeArrowheads="1"/>
          </p:cNvSpPr>
          <p:nvPr>
            <p:ph type="ftr" sz="quarter" idx="11"/>
          </p:nvPr>
        </p:nvSpPr>
        <p:spPr>
          <a:ln/>
        </p:spPr>
        <p:txBody>
          <a:bodyPr/>
          <a:lstStyle>
            <a:lvl1pPr>
              <a:defRPr/>
            </a:lvl1pPr>
          </a:lstStyle>
          <a:p>
            <a:r>
              <a:rPr lang="sv-SE" smtClean="0"/>
              <a:t>TSVWG Agenda - IETF 92 (Dallas)</a:t>
            </a:r>
            <a:endParaRPr lang="en-US"/>
          </a:p>
        </p:txBody>
      </p:sp>
      <p:sp>
        <p:nvSpPr>
          <p:cNvPr id="9" name="Rectangle 6"/>
          <p:cNvSpPr>
            <a:spLocks noGrp="1" noChangeArrowheads="1"/>
          </p:cNvSpPr>
          <p:nvPr>
            <p:ph type="sldNum" sz="quarter" idx="12"/>
          </p:nvPr>
        </p:nvSpPr>
        <p:spPr>
          <a:ln/>
        </p:spPr>
        <p:txBody>
          <a:bodyPr/>
          <a:lstStyle>
            <a:lvl1pPr>
              <a:defRPr/>
            </a:lvl1pPr>
          </a:lstStyle>
          <a:p>
            <a:fld id="{5E106E59-F464-4A84-A7EF-A29C253B98F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r>
              <a:rPr lang="en-US" smtClean="0"/>
              <a:t>March 24 &amp; 26, 2015</a:t>
            </a:r>
            <a:endParaRPr lang="en-US"/>
          </a:p>
        </p:txBody>
      </p:sp>
      <p:sp>
        <p:nvSpPr>
          <p:cNvPr id="4" name="Rectangle 5"/>
          <p:cNvSpPr>
            <a:spLocks noGrp="1" noChangeArrowheads="1"/>
          </p:cNvSpPr>
          <p:nvPr>
            <p:ph type="ftr" sz="quarter" idx="11"/>
          </p:nvPr>
        </p:nvSpPr>
        <p:spPr>
          <a:ln/>
        </p:spPr>
        <p:txBody>
          <a:bodyPr/>
          <a:lstStyle>
            <a:lvl1pPr>
              <a:defRPr/>
            </a:lvl1pPr>
          </a:lstStyle>
          <a:p>
            <a:r>
              <a:rPr lang="sv-SE" smtClean="0"/>
              <a:t>TSVWG Agenda - IETF 92 (Dallas)</a:t>
            </a:r>
            <a:endParaRPr lang="en-US"/>
          </a:p>
        </p:txBody>
      </p:sp>
      <p:sp>
        <p:nvSpPr>
          <p:cNvPr id="5" name="Rectangle 6"/>
          <p:cNvSpPr>
            <a:spLocks noGrp="1" noChangeArrowheads="1"/>
          </p:cNvSpPr>
          <p:nvPr>
            <p:ph type="sldNum" sz="quarter" idx="12"/>
          </p:nvPr>
        </p:nvSpPr>
        <p:spPr>
          <a:ln/>
        </p:spPr>
        <p:txBody>
          <a:bodyPr/>
          <a:lstStyle>
            <a:lvl1pPr>
              <a:defRPr/>
            </a:lvl1pPr>
          </a:lstStyle>
          <a:p>
            <a:fld id="{88470B1B-368D-4CC6-AF28-711E61888E35}"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r>
              <a:rPr lang="en-US" smtClean="0"/>
              <a:t>March 24 &amp; 26, 2015</a:t>
            </a:r>
            <a:endParaRPr lang="en-US"/>
          </a:p>
        </p:txBody>
      </p:sp>
      <p:sp>
        <p:nvSpPr>
          <p:cNvPr id="3" name="Rectangle 5"/>
          <p:cNvSpPr>
            <a:spLocks noGrp="1" noChangeArrowheads="1"/>
          </p:cNvSpPr>
          <p:nvPr>
            <p:ph type="ftr" sz="quarter" idx="11"/>
          </p:nvPr>
        </p:nvSpPr>
        <p:spPr>
          <a:ln/>
        </p:spPr>
        <p:txBody>
          <a:bodyPr/>
          <a:lstStyle>
            <a:lvl1pPr>
              <a:defRPr/>
            </a:lvl1pPr>
          </a:lstStyle>
          <a:p>
            <a:r>
              <a:rPr lang="sv-SE" smtClean="0"/>
              <a:t>TSVWG Agenda - IETF 92 (Dallas)</a:t>
            </a:r>
            <a:endParaRPr lang="en-US"/>
          </a:p>
        </p:txBody>
      </p:sp>
      <p:sp>
        <p:nvSpPr>
          <p:cNvPr id="4" name="Rectangle 6"/>
          <p:cNvSpPr>
            <a:spLocks noGrp="1" noChangeArrowheads="1"/>
          </p:cNvSpPr>
          <p:nvPr>
            <p:ph type="sldNum" sz="quarter" idx="12"/>
          </p:nvPr>
        </p:nvSpPr>
        <p:spPr>
          <a:ln/>
        </p:spPr>
        <p:txBody>
          <a:bodyPr/>
          <a:lstStyle>
            <a:lvl1pPr>
              <a:defRPr/>
            </a:lvl1pPr>
          </a:lstStyle>
          <a:p>
            <a:fld id="{5F8F4B34-8E7A-4138-B214-985C8970F677}"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r>
              <a:rPr lang="en-US" smtClean="0"/>
              <a:t>March 24 &amp; 26, 2015</a:t>
            </a:r>
            <a:endParaRPr lang="en-US"/>
          </a:p>
        </p:txBody>
      </p:sp>
      <p:sp>
        <p:nvSpPr>
          <p:cNvPr id="6" name="Rectangle 5"/>
          <p:cNvSpPr>
            <a:spLocks noGrp="1" noChangeArrowheads="1"/>
          </p:cNvSpPr>
          <p:nvPr>
            <p:ph type="ftr" sz="quarter" idx="11"/>
          </p:nvPr>
        </p:nvSpPr>
        <p:spPr>
          <a:ln/>
        </p:spPr>
        <p:txBody>
          <a:bodyPr/>
          <a:lstStyle>
            <a:lvl1pPr>
              <a:defRPr/>
            </a:lvl1pPr>
          </a:lstStyle>
          <a:p>
            <a:r>
              <a:rPr lang="sv-SE" smtClean="0"/>
              <a:t>TSVWG Agenda - IETF 92 (Dallas)</a:t>
            </a:r>
            <a:endParaRPr lang="en-US"/>
          </a:p>
        </p:txBody>
      </p:sp>
      <p:sp>
        <p:nvSpPr>
          <p:cNvPr id="7" name="Rectangle 6"/>
          <p:cNvSpPr>
            <a:spLocks noGrp="1" noChangeArrowheads="1"/>
          </p:cNvSpPr>
          <p:nvPr>
            <p:ph type="sldNum" sz="quarter" idx="12"/>
          </p:nvPr>
        </p:nvSpPr>
        <p:spPr>
          <a:ln/>
        </p:spPr>
        <p:txBody>
          <a:bodyPr/>
          <a:lstStyle>
            <a:lvl1pPr>
              <a:defRPr/>
            </a:lvl1pPr>
          </a:lstStyle>
          <a:p>
            <a:fld id="{600D0484-9BA4-49D0-A7DF-0B82637F3277}"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r>
              <a:rPr lang="en-US" smtClean="0"/>
              <a:t>March 24 &amp; 26, 2015</a:t>
            </a:r>
            <a:endParaRPr lang="en-US"/>
          </a:p>
        </p:txBody>
      </p:sp>
      <p:sp>
        <p:nvSpPr>
          <p:cNvPr id="6" name="Rectangle 5"/>
          <p:cNvSpPr>
            <a:spLocks noGrp="1" noChangeArrowheads="1"/>
          </p:cNvSpPr>
          <p:nvPr>
            <p:ph type="ftr" sz="quarter" idx="11"/>
          </p:nvPr>
        </p:nvSpPr>
        <p:spPr>
          <a:ln/>
        </p:spPr>
        <p:txBody>
          <a:bodyPr/>
          <a:lstStyle>
            <a:lvl1pPr>
              <a:defRPr/>
            </a:lvl1pPr>
          </a:lstStyle>
          <a:p>
            <a:r>
              <a:rPr lang="sv-SE" smtClean="0"/>
              <a:t>TSVWG Agenda - IETF 92 (Dallas)</a:t>
            </a:r>
            <a:endParaRPr lang="en-US"/>
          </a:p>
        </p:txBody>
      </p:sp>
      <p:sp>
        <p:nvSpPr>
          <p:cNvPr id="7" name="Rectangle 6"/>
          <p:cNvSpPr>
            <a:spLocks noGrp="1" noChangeArrowheads="1"/>
          </p:cNvSpPr>
          <p:nvPr>
            <p:ph type="sldNum" sz="quarter" idx="12"/>
          </p:nvPr>
        </p:nvSpPr>
        <p:spPr>
          <a:ln/>
        </p:spPr>
        <p:txBody>
          <a:bodyPr/>
          <a:lstStyle>
            <a:lvl1pPr>
              <a:defRPr/>
            </a:lvl1pPr>
          </a:lstStyle>
          <a:p>
            <a:fld id="{F36862BF-8B7F-429B-B9F4-6238C6ECF9F1}"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vl1pPr>
          </a:lstStyle>
          <a:p>
            <a:r>
              <a:rPr lang="en-US" smtClean="0"/>
              <a:t>March 24 &amp; 26, 2015</a:t>
            </a: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vl1pPr>
          </a:lstStyle>
          <a:p>
            <a:r>
              <a:rPr lang="sv-SE" smtClean="0"/>
              <a:t>TSVWG Agenda - IETF 92 (Dallas)</a:t>
            </a: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fld id="{8E4B1373-87DC-4F5A-9950-6A2179B131B2}"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hf hdr="0"/>
  <p:txStyles>
    <p:titleStyle>
      <a:lvl1pPr algn="ctr" rtl="0" eaLnBrk="0" fontAlgn="base" hangingPunct="0">
        <a:spcBef>
          <a:spcPct val="0"/>
        </a:spcBef>
        <a:spcAft>
          <a:spcPct val="0"/>
        </a:spcAft>
        <a:defRPr sz="4400">
          <a:solidFill>
            <a:schemeClr val="tx2"/>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2pPr>
      <a:lvl3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3pPr>
      <a:lvl4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4pPr>
      <a:lvl5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rfc-editor.org/rfc/rfc3979.txt" TargetMode="External"/><Relationship Id="rId2" Type="http://schemas.openxmlformats.org/officeDocument/2006/relationships/hyperlink" Target="http://www.rfc-editor.org/rfc/rfc5378.txt" TargetMode="External"/><Relationship Id="rId1" Type="http://schemas.openxmlformats.org/officeDocument/2006/relationships/slideLayout" Target="../slideLayouts/slideLayout2.xml"/><Relationship Id="rId4" Type="http://schemas.openxmlformats.org/officeDocument/2006/relationships/hyperlink" Target="http://www.rfc-editor.org/rfc/rfc4879.txt"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p:txBody>
          <a:bodyPr/>
          <a:lstStyle/>
          <a:p>
            <a:pPr eaLnBrk="1" hangingPunct="1"/>
            <a:r>
              <a:rPr lang="en-US" dirty="0" smtClean="0"/>
              <a:t>TSVWG #2</a:t>
            </a:r>
            <a:br>
              <a:rPr lang="en-US" dirty="0" smtClean="0"/>
            </a:br>
            <a:r>
              <a:rPr lang="en-US" sz="3200" dirty="0" smtClean="0"/>
              <a:t>IETF-92 (Dallas)</a:t>
            </a:r>
          </a:p>
        </p:txBody>
      </p:sp>
      <p:sp>
        <p:nvSpPr>
          <p:cNvPr id="15363" name="Rectangle 3"/>
          <p:cNvSpPr>
            <a:spLocks noGrp="1" noChangeArrowheads="1"/>
          </p:cNvSpPr>
          <p:nvPr>
            <p:ph type="subTitle" idx="1"/>
          </p:nvPr>
        </p:nvSpPr>
        <p:spPr>
          <a:xfrm>
            <a:off x="1371600" y="3886200"/>
            <a:ext cx="6400800" cy="2438400"/>
          </a:xfrm>
        </p:spPr>
        <p:txBody>
          <a:bodyPr/>
          <a:lstStyle/>
          <a:p>
            <a:pPr eaLnBrk="1" hangingPunct="1"/>
            <a:r>
              <a:rPr lang="en-US" sz="2800" smtClean="0"/>
              <a:t>26</a:t>
            </a:r>
            <a:r>
              <a:rPr lang="en-US" sz="2800" baseline="30000" smtClean="0"/>
              <a:t>th</a:t>
            </a:r>
            <a:r>
              <a:rPr lang="en-US" sz="2800" smtClean="0"/>
              <a:t> March 2015</a:t>
            </a:r>
            <a:endParaRPr lang="en-US" sz="2800" dirty="0"/>
          </a:p>
          <a:p>
            <a:pPr eaLnBrk="1" hangingPunct="1"/>
            <a:endParaRPr lang="en-US" sz="2000" dirty="0" smtClean="0"/>
          </a:p>
          <a:p>
            <a:pPr eaLnBrk="1" hangingPunct="1"/>
            <a:r>
              <a:rPr lang="en-US" sz="2000" dirty="0" smtClean="0"/>
              <a:t>Gorry Fairhurst</a:t>
            </a:r>
          </a:p>
          <a:p>
            <a:pPr eaLnBrk="1" hangingPunct="1"/>
            <a:r>
              <a:rPr lang="en-US" sz="2000" dirty="0" smtClean="0"/>
              <a:t>David Black</a:t>
            </a:r>
          </a:p>
          <a:p>
            <a:pPr eaLnBrk="1" hangingPunct="1"/>
            <a:r>
              <a:rPr lang="en-US" sz="2000" dirty="0" smtClean="0"/>
              <a:t>WG chairs</a:t>
            </a:r>
          </a:p>
        </p:txBody>
      </p:sp>
    </p:spTree>
    <p:extLst>
      <p:ext uri="{BB962C8B-B14F-4D97-AF65-F5344CB8AC3E}">
        <p14:creationId xmlns:p14="http://schemas.microsoft.com/office/powerpoint/2010/main" val="18014199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Title 1"/>
          <p:cNvSpPr>
            <a:spLocks noGrp="1"/>
          </p:cNvSpPr>
          <p:nvPr>
            <p:ph type="title"/>
          </p:nvPr>
        </p:nvSpPr>
        <p:spPr/>
        <p:txBody>
          <a:bodyPr/>
          <a:lstStyle/>
          <a:p>
            <a:r>
              <a:rPr lang="en-US" dirty="0" smtClean="0">
                <a:latin typeface="Arial" pitchFamily="34" charset="0"/>
              </a:rPr>
              <a:t>Note Well</a:t>
            </a:r>
          </a:p>
        </p:txBody>
      </p:sp>
      <p:sp>
        <p:nvSpPr>
          <p:cNvPr id="3" name="Content Placeholder 2"/>
          <p:cNvSpPr>
            <a:spLocks noGrp="1"/>
          </p:cNvSpPr>
          <p:nvPr>
            <p:ph idx="1"/>
          </p:nvPr>
        </p:nvSpPr>
        <p:spPr>
          <a:xfrm>
            <a:off x="152400" y="1143000"/>
            <a:ext cx="8763000" cy="4525962"/>
          </a:xfrm>
        </p:spPr>
        <p:txBody>
          <a:bodyPr rtlCol="0">
            <a:noAutofit/>
          </a:bodyPr>
          <a:lstStyle/>
          <a:p>
            <a:pPr marL="0" indent="0">
              <a:buNone/>
            </a:pPr>
            <a:r>
              <a:rPr lang="en-US" sz="1600" dirty="0"/>
              <a:t>Any submission to the IETF intended by the Contributor for publication as all or part of an IETF Internet-Draft or RFC and any statement made within the context of an IETF activity is considered an "IETF Contribution". Such statements include oral statements in IETF sessions, as well as written and electronic communications made at any time or place, which are addressed to:</a:t>
            </a:r>
          </a:p>
          <a:p>
            <a:pPr marL="0" indent="0">
              <a:buNone/>
            </a:pPr>
            <a:r>
              <a:rPr lang="en-US" sz="1600" dirty="0"/>
              <a:t>The IETF plenary </a:t>
            </a:r>
            <a:r>
              <a:rPr lang="en-US" sz="1600" dirty="0" smtClean="0"/>
              <a:t>session; The </a:t>
            </a:r>
            <a:r>
              <a:rPr lang="en-US" sz="1600" dirty="0"/>
              <a:t>IESG, or any member thereof on behalf of the IESG</a:t>
            </a:r>
          </a:p>
          <a:p>
            <a:pPr marL="0" indent="0">
              <a:buNone/>
            </a:pPr>
            <a:r>
              <a:rPr lang="en-US" sz="1600" dirty="0"/>
              <a:t>Any IETF mailing list, including the IETF list itself, any working group or design team list, or any other list functioning under IETF </a:t>
            </a:r>
            <a:r>
              <a:rPr lang="en-US" sz="1600" dirty="0" smtClean="0"/>
              <a:t>auspices; </a:t>
            </a:r>
            <a:r>
              <a:rPr lang="en-US" sz="1600" dirty="0"/>
              <a:t> </a:t>
            </a:r>
            <a:r>
              <a:rPr lang="en-US" sz="1600" dirty="0" smtClean="0"/>
              <a:t>Any </a:t>
            </a:r>
            <a:r>
              <a:rPr lang="en-US" sz="1600" dirty="0"/>
              <a:t>IETF working group or portion thereof</a:t>
            </a:r>
          </a:p>
          <a:p>
            <a:pPr marL="0" indent="0">
              <a:buNone/>
            </a:pPr>
            <a:r>
              <a:rPr lang="en-US" sz="1600" dirty="0"/>
              <a:t>Any Birds of a Feather (BOF) </a:t>
            </a:r>
            <a:r>
              <a:rPr lang="en-US" sz="1600" dirty="0" smtClean="0"/>
              <a:t>session; The </a:t>
            </a:r>
            <a:r>
              <a:rPr lang="en-US" sz="1600" dirty="0"/>
              <a:t>IAB or any member thereof on behalf of the IAB</a:t>
            </a:r>
          </a:p>
          <a:p>
            <a:pPr marL="0" indent="0">
              <a:buNone/>
            </a:pPr>
            <a:r>
              <a:rPr lang="en-US" sz="1600" dirty="0"/>
              <a:t>The RFC Editor or the Internet-Drafts </a:t>
            </a:r>
            <a:r>
              <a:rPr lang="en-US" sz="1600" dirty="0" smtClean="0"/>
              <a:t>function</a:t>
            </a:r>
          </a:p>
          <a:p>
            <a:pPr marL="0" indent="0">
              <a:buNone/>
            </a:pPr>
            <a:r>
              <a:rPr lang="en-US" sz="1600" dirty="0" smtClean="0"/>
              <a:t>All </a:t>
            </a:r>
            <a:r>
              <a:rPr lang="en-US" sz="1600" dirty="0"/>
              <a:t>IETF Contributions are subject to the rules of </a:t>
            </a:r>
            <a:r>
              <a:rPr lang="en-US" sz="1600" u="sng" dirty="0">
                <a:hlinkClick r:id="rId2"/>
              </a:rPr>
              <a:t>RFC 5378 and </a:t>
            </a:r>
            <a:r>
              <a:rPr lang="en-US" sz="1600" u="sng" dirty="0">
                <a:hlinkClick r:id="rId3"/>
              </a:rPr>
              <a:t>RFC 3979 (updated by </a:t>
            </a:r>
            <a:r>
              <a:rPr lang="en-US" sz="1600" u="sng" dirty="0">
                <a:hlinkClick r:id="rId4"/>
              </a:rPr>
              <a:t>RFC 4879).</a:t>
            </a:r>
          </a:p>
          <a:p>
            <a:pPr marL="0" indent="0">
              <a:buNone/>
            </a:pPr>
            <a:r>
              <a:rPr lang="en-US" sz="1600" dirty="0"/>
              <a:t>Statements made outside of an IETF session, mailing list or other function, that are clearly not intended to be input to an IETF activity, group or function, are not IETF Contributions in the context of this notice.  Please consult </a:t>
            </a:r>
            <a:r>
              <a:rPr lang="en-US" sz="1600" u="sng" dirty="0">
                <a:hlinkClick r:id="rId2"/>
              </a:rPr>
              <a:t>RFC 5378 and </a:t>
            </a:r>
            <a:r>
              <a:rPr lang="en-US" sz="1600" u="sng" dirty="0">
                <a:hlinkClick r:id="rId3"/>
              </a:rPr>
              <a:t>RFC 3979 for details.</a:t>
            </a:r>
          </a:p>
          <a:p>
            <a:pPr marL="0" indent="0">
              <a:buNone/>
            </a:pPr>
            <a:r>
              <a:rPr lang="en-US" sz="1600" dirty="0"/>
              <a:t>A participant in any IETF activity is deemed to accept all IETF rules of process, as documented in Best Current Practices RFCs and IESG Statements.</a:t>
            </a:r>
          </a:p>
          <a:p>
            <a:pPr marL="0" indent="0">
              <a:buNone/>
            </a:pPr>
            <a:r>
              <a:rPr lang="en-US" sz="1600" dirty="0"/>
              <a:t>A participant in any IETF activity acknowledges that written, audio and video records of meetings may be made and may be available to the public.</a:t>
            </a:r>
            <a:endParaRPr lang="en-US" sz="1400" dirty="0">
              <a:latin typeface="Arial"/>
              <a:ea typeface="+mn-ea"/>
              <a:cs typeface="Arial"/>
            </a:endParaRPr>
          </a:p>
        </p:txBody>
      </p:sp>
      <p:sp>
        <p:nvSpPr>
          <p:cNvPr id="2" name="Slide Number Placeholder 1"/>
          <p:cNvSpPr>
            <a:spLocks noGrp="1"/>
          </p:cNvSpPr>
          <p:nvPr>
            <p:ph type="sldNum" sz="quarter" idx="12"/>
          </p:nvPr>
        </p:nvSpPr>
        <p:spPr/>
        <p:txBody>
          <a:bodyPr/>
          <a:lstStyle/>
          <a:p>
            <a:fld id="{E666670E-E3AC-4D59-A758-15147DB2D088}" type="slidenum">
              <a:rPr lang="en-US" smtClean="0"/>
              <a:pPr/>
              <a:t>2</a:t>
            </a:fld>
            <a:endParaRPr lang="en-US" dirty="0"/>
          </a:p>
        </p:txBody>
      </p:sp>
      <p:sp>
        <p:nvSpPr>
          <p:cNvPr id="4" name="Date Placeholder 3"/>
          <p:cNvSpPr>
            <a:spLocks noGrp="1"/>
          </p:cNvSpPr>
          <p:nvPr>
            <p:ph type="dt" sz="half" idx="10"/>
          </p:nvPr>
        </p:nvSpPr>
        <p:spPr/>
        <p:txBody>
          <a:bodyPr/>
          <a:lstStyle/>
          <a:p>
            <a:r>
              <a:rPr lang="en-US" smtClean="0"/>
              <a:t>March 24 &amp; 26, 2015</a:t>
            </a:r>
            <a:endParaRPr lang="en-US"/>
          </a:p>
        </p:txBody>
      </p:sp>
      <p:sp>
        <p:nvSpPr>
          <p:cNvPr id="5" name="Footer Placeholder 4"/>
          <p:cNvSpPr>
            <a:spLocks noGrp="1"/>
          </p:cNvSpPr>
          <p:nvPr>
            <p:ph type="ftr" sz="quarter" idx="11"/>
          </p:nvPr>
        </p:nvSpPr>
        <p:spPr/>
        <p:txBody>
          <a:bodyPr/>
          <a:lstStyle/>
          <a:p>
            <a:r>
              <a:rPr lang="sv-SE" smtClean="0"/>
              <a:t>TSVWG Agenda - IETF 92 (Dallas)</a:t>
            </a:r>
            <a:endParaRPr lang="en-US"/>
          </a:p>
        </p:txBody>
      </p:sp>
    </p:spTree>
    <p:extLst>
      <p:ext uri="{BB962C8B-B14F-4D97-AF65-F5344CB8AC3E}">
        <p14:creationId xmlns:p14="http://schemas.microsoft.com/office/powerpoint/2010/main" val="2711864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Agenda for </a:t>
            </a:r>
            <a:r>
              <a:rPr lang="en-US" dirty="0" smtClean="0"/>
              <a:t>Thursday</a:t>
            </a:r>
            <a:endParaRPr lang="en-US" dirty="0"/>
          </a:p>
        </p:txBody>
      </p:sp>
      <p:sp>
        <p:nvSpPr>
          <p:cNvPr id="3" name="Content Placeholder 2"/>
          <p:cNvSpPr>
            <a:spLocks noGrp="1"/>
          </p:cNvSpPr>
          <p:nvPr>
            <p:ph idx="1"/>
          </p:nvPr>
        </p:nvSpPr>
        <p:spPr>
          <a:xfrm>
            <a:off x="457200" y="1219200"/>
            <a:ext cx="8686800" cy="4906963"/>
          </a:xfrm>
        </p:spPr>
        <p:txBody>
          <a:bodyPr>
            <a:normAutofit fontScale="92500" lnSpcReduction="20000"/>
          </a:bodyPr>
          <a:lstStyle/>
          <a:p>
            <a:pPr marL="0" indent="0">
              <a:buNone/>
            </a:pPr>
            <a:endParaRPr lang="en-US" sz="2400" dirty="0" smtClean="0"/>
          </a:p>
          <a:p>
            <a:pPr marL="0" indent="0">
              <a:buNone/>
            </a:pPr>
            <a:r>
              <a:rPr lang="en-US" sz="2400" dirty="0"/>
              <a:t>6</a:t>
            </a:r>
            <a:r>
              <a:rPr lang="en-US" sz="2400" dirty="0" smtClean="0"/>
              <a:t>) Chairs</a:t>
            </a:r>
          </a:p>
          <a:p>
            <a:pPr marL="0" indent="0">
              <a:buNone/>
            </a:pPr>
            <a:r>
              <a:rPr lang="en-US" sz="2400" dirty="0" smtClean="0"/>
              <a:t>6.1) </a:t>
            </a:r>
            <a:r>
              <a:rPr lang="en-US" sz="2400" dirty="0"/>
              <a:t>6.1 </a:t>
            </a:r>
            <a:r>
              <a:rPr lang="en-US" sz="2400" dirty="0" smtClean="0"/>
              <a:t>SCTP RTO </a:t>
            </a:r>
            <a:r>
              <a:rPr lang="en-US" sz="2400" dirty="0"/>
              <a:t>Restart </a:t>
            </a:r>
            <a:r>
              <a:rPr lang="en-US" sz="2400" dirty="0" smtClean="0"/>
              <a:t>– API (Gorry Fairhurst/Anna </a:t>
            </a:r>
            <a:r>
              <a:rPr lang="en-US" sz="2400" dirty="0" err="1" smtClean="0"/>
              <a:t>Brunstrom</a:t>
            </a:r>
            <a:r>
              <a:rPr lang="en-US" sz="2400" dirty="0" smtClean="0"/>
              <a:t>)</a:t>
            </a:r>
            <a:endParaRPr lang="en-US" sz="2400" dirty="0" smtClean="0"/>
          </a:p>
          <a:p>
            <a:pPr marL="0" indent="0">
              <a:buNone/>
            </a:pPr>
            <a:r>
              <a:rPr lang="en-US" sz="2400" dirty="0" smtClean="0"/>
              <a:t>7) UDP Usage  Guidelines (Lars Eggert)</a:t>
            </a:r>
          </a:p>
          <a:p>
            <a:pPr marL="0" indent="0">
              <a:buNone/>
            </a:pPr>
            <a:r>
              <a:rPr lang="en-US" sz="2400" dirty="0"/>
              <a:t>	</a:t>
            </a:r>
            <a:r>
              <a:rPr lang="en-US" sz="2400" dirty="0" smtClean="0"/>
              <a:t>+ WG Last Call will be requested</a:t>
            </a:r>
          </a:p>
          <a:p>
            <a:pPr marL="0" indent="0">
              <a:buNone/>
            </a:pPr>
            <a:r>
              <a:rPr lang="en-US" sz="2400" dirty="0"/>
              <a:t>8</a:t>
            </a:r>
            <a:r>
              <a:rPr lang="en-US" sz="2400" dirty="0" smtClean="0"/>
              <a:t>) SCTP NDATA Chunk (Michael Tuexen)</a:t>
            </a:r>
          </a:p>
          <a:p>
            <a:pPr marL="0" indent="0">
              <a:buNone/>
            </a:pPr>
            <a:r>
              <a:rPr lang="en-US" sz="2400" dirty="0"/>
              <a:t>	</a:t>
            </a:r>
            <a:r>
              <a:rPr lang="en-US" sz="2400" dirty="0" smtClean="0"/>
              <a:t>+ WG </a:t>
            </a:r>
            <a:r>
              <a:rPr lang="en-US" sz="2400" dirty="0"/>
              <a:t>Last Call will be requested</a:t>
            </a:r>
          </a:p>
          <a:p>
            <a:pPr marL="0" indent="0">
              <a:buNone/>
            </a:pPr>
            <a:r>
              <a:rPr lang="en-US" sz="2400" dirty="0" smtClean="0"/>
              <a:t>9) </a:t>
            </a:r>
            <a:r>
              <a:rPr lang="en-US" sz="2400" dirty="0"/>
              <a:t>Quick Failover Algorithm in </a:t>
            </a:r>
            <a:r>
              <a:rPr lang="en-US" sz="2400" dirty="0" smtClean="0"/>
              <a:t>SCTP </a:t>
            </a:r>
            <a:r>
              <a:rPr lang="en-US" sz="2400" dirty="0"/>
              <a:t>(Karen Nielsen)</a:t>
            </a:r>
          </a:p>
          <a:p>
            <a:pPr marL="0" indent="0">
              <a:buNone/>
            </a:pPr>
            <a:r>
              <a:rPr lang="en-US" sz="2400" dirty="0" smtClean="0"/>
              <a:t>10</a:t>
            </a:r>
            <a:r>
              <a:rPr lang="en-US" sz="2400" dirty="0"/>
              <a:t>) </a:t>
            </a:r>
            <a:r>
              <a:rPr lang="en-US" sz="2400" dirty="0" smtClean="0"/>
              <a:t>DiffServ </a:t>
            </a:r>
            <a:r>
              <a:rPr lang="en-US" sz="2400" dirty="0"/>
              <a:t>interconnection classes </a:t>
            </a:r>
            <a:r>
              <a:rPr lang="en-US" sz="2400" dirty="0" smtClean="0"/>
              <a:t>(David Black)</a:t>
            </a:r>
          </a:p>
          <a:p>
            <a:pPr marL="0" indent="0">
              <a:buNone/>
            </a:pPr>
            <a:r>
              <a:rPr lang="en-US" sz="2400" dirty="0" smtClean="0"/>
              <a:t>11) </a:t>
            </a:r>
            <a:r>
              <a:rPr lang="en-US" sz="2400" dirty="0"/>
              <a:t>Network Transport Circuit </a:t>
            </a:r>
            <a:r>
              <a:rPr lang="en-US" sz="2400" dirty="0" smtClean="0"/>
              <a:t>Breakers (Gorry Fairhurst)</a:t>
            </a:r>
          </a:p>
          <a:p>
            <a:pPr marL="0" indent="0">
              <a:buNone/>
            </a:pPr>
            <a:r>
              <a:rPr lang="en-US" sz="2400" dirty="0" smtClean="0"/>
              <a:t>12) </a:t>
            </a:r>
            <a:r>
              <a:rPr lang="en-US" sz="2400" dirty="0"/>
              <a:t>Guidelines for Adding Congestion </a:t>
            </a:r>
            <a:r>
              <a:rPr lang="en-US" sz="2400" dirty="0" smtClean="0"/>
              <a:t>Notification (Bob Briscoe)</a:t>
            </a:r>
          </a:p>
          <a:p>
            <a:pPr marL="0" indent="0">
              <a:buNone/>
            </a:pPr>
            <a:r>
              <a:rPr lang="en-US" sz="2400" dirty="0" smtClean="0"/>
              <a:t>13) Tunnel </a:t>
            </a:r>
            <a:r>
              <a:rPr lang="en-US" sz="2400" dirty="0"/>
              <a:t>Congestion </a:t>
            </a:r>
            <a:r>
              <a:rPr lang="en-US" sz="2400" dirty="0" smtClean="0"/>
              <a:t>Feedback (</a:t>
            </a:r>
            <a:r>
              <a:rPr lang="en-US" sz="2400" dirty="0" err="1" smtClean="0"/>
              <a:t>Xinpeng</a:t>
            </a:r>
            <a:r>
              <a:rPr lang="en-US" sz="2400" dirty="0" smtClean="0"/>
              <a:t> Wei)</a:t>
            </a:r>
          </a:p>
          <a:p>
            <a:pPr marL="0" indent="0">
              <a:buNone/>
            </a:pPr>
            <a:r>
              <a:rPr lang="en-US" sz="2400" dirty="0"/>
              <a:t>	</a:t>
            </a:r>
            <a:r>
              <a:rPr lang="en-US" sz="2400" dirty="0" smtClean="0"/>
              <a:t>Individual Draft</a:t>
            </a:r>
          </a:p>
          <a:p>
            <a:pPr marL="0" indent="0">
              <a:buNone/>
            </a:pPr>
            <a:r>
              <a:rPr lang="en-US" sz="2400" dirty="0" smtClean="0"/>
              <a:t>If time permits: Proposed new SCTP work (Michael Tuexen)</a:t>
            </a:r>
            <a:endParaRPr lang="en-US" sz="2400" dirty="0"/>
          </a:p>
        </p:txBody>
      </p:sp>
      <p:sp>
        <p:nvSpPr>
          <p:cNvPr id="4" name="Slide Number Placeholder 3"/>
          <p:cNvSpPr>
            <a:spLocks noGrp="1"/>
          </p:cNvSpPr>
          <p:nvPr>
            <p:ph type="sldNum" sz="quarter" idx="12"/>
          </p:nvPr>
        </p:nvSpPr>
        <p:spPr/>
        <p:txBody>
          <a:bodyPr/>
          <a:lstStyle/>
          <a:p>
            <a:fld id="{E666670E-E3AC-4D59-A758-15147DB2D088}" type="slidenum">
              <a:rPr lang="en-US" smtClean="0"/>
              <a:pPr/>
              <a:t>3</a:t>
            </a:fld>
            <a:endParaRPr lang="en-US" dirty="0"/>
          </a:p>
        </p:txBody>
      </p:sp>
      <p:sp>
        <p:nvSpPr>
          <p:cNvPr id="5" name="Date Placeholder 4"/>
          <p:cNvSpPr>
            <a:spLocks noGrp="1"/>
          </p:cNvSpPr>
          <p:nvPr>
            <p:ph type="dt" sz="half" idx="10"/>
          </p:nvPr>
        </p:nvSpPr>
        <p:spPr/>
        <p:txBody>
          <a:bodyPr/>
          <a:lstStyle/>
          <a:p>
            <a:r>
              <a:rPr lang="en-US" smtClean="0"/>
              <a:t>March 24 &amp; 26, 2015</a:t>
            </a:r>
            <a:endParaRPr lang="en-US"/>
          </a:p>
        </p:txBody>
      </p:sp>
      <p:sp>
        <p:nvSpPr>
          <p:cNvPr id="6" name="Footer Placeholder 5"/>
          <p:cNvSpPr>
            <a:spLocks noGrp="1"/>
          </p:cNvSpPr>
          <p:nvPr>
            <p:ph type="ftr" sz="quarter" idx="11"/>
          </p:nvPr>
        </p:nvSpPr>
        <p:spPr/>
        <p:txBody>
          <a:bodyPr/>
          <a:lstStyle/>
          <a:p>
            <a:r>
              <a:rPr lang="sv-SE" smtClean="0"/>
              <a:t>TSVWG Agenda - IETF 92 (Dallas)</a:t>
            </a:r>
            <a:endParaRPr lang="en-US"/>
          </a:p>
        </p:txBody>
      </p:sp>
    </p:spTree>
    <p:extLst>
      <p:ext uri="{BB962C8B-B14F-4D97-AF65-F5344CB8AC3E}">
        <p14:creationId xmlns:p14="http://schemas.microsoft.com/office/powerpoint/2010/main" val="1045290147"/>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22035</TotalTime>
  <Words>281</Words>
  <Application>Microsoft Office PowerPoint</Application>
  <PresentationFormat>On-screen Show (4:3)</PresentationFormat>
  <Paragraphs>37</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Default Design</vt:lpstr>
      <vt:lpstr>TSVWG #2 IETF-92 (Dallas)</vt:lpstr>
      <vt:lpstr>Note Well</vt:lpstr>
      <vt:lpstr>Agenda for Thursday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James Polk (jmpolk)</dc:creator>
  <cp:lastModifiedBy>David L. Black</cp:lastModifiedBy>
  <cp:revision>288</cp:revision>
  <cp:lastPrinted>2014-07-21T23:19:17Z</cp:lastPrinted>
  <dcterms:created xsi:type="dcterms:W3CDTF">2010-03-20T12:47:32Z</dcterms:created>
  <dcterms:modified xsi:type="dcterms:W3CDTF">2015-03-25T13:29:07Z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