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3"/>
  </p:notesMasterIdLst>
  <p:sldIdLst>
    <p:sldId id="256" r:id="rId2"/>
    <p:sldId id="277" r:id="rId3"/>
    <p:sldId id="280" r:id="rId4"/>
    <p:sldId id="279" r:id="rId5"/>
    <p:sldId id="281" r:id="rId6"/>
    <p:sldId id="283" r:id="rId7"/>
    <p:sldId id="284" r:id="rId8"/>
    <p:sldId id="285" r:id="rId9"/>
    <p:sldId id="287" r:id="rId10"/>
    <p:sldId id="288"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9" autoAdjust="0"/>
    <p:restoredTop sz="94660"/>
  </p:normalViewPr>
  <p:slideViewPr>
    <p:cSldViewPr snapToGrid="0">
      <p:cViewPr varScale="1">
        <p:scale>
          <a:sx n="110" d="100"/>
          <a:sy n="110" d="100"/>
        </p:scale>
        <p:origin x="-128" y="-18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06301-8A5E-47E4-8267-A9159551E30B}" type="datetimeFigureOut">
              <a:rPr lang="en-GB" smtClean="0"/>
              <a:t>3/13/18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CF63B-AAD5-4DD5-BBCC-582C5E9B10DC}" type="slidenum">
              <a:rPr lang="en-GB" smtClean="0"/>
              <a:t>‹#›</a:t>
            </a:fld>
            <a:endParaRPr lang="en-GB"/>
          </a:p>
        </p:txBody>
      </p:sp>
    </p:spTree>
    <p:extLst>
      <p:ext uri="{BB962C8B-B14F-4D97-AF65-F5344CB8AC3E}">
        <p14:creationId xmlns:p14="http://schemas.microsoft.com/office/powerpoint/2010/main" val="1846910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367B2-AC47-441A-95F8-8722D4F732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D2A0C19A-552B-468C-937E-C27101DB12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613F5C71-5517-4376-85B6-AC982750A0BF}"/>
              </a:ext>
            </a:extLst>
          </p:cNvPr>
          <p:cNvSpPr>
            <a:spLocks noGrp="1"/>
          </p:cNvSpPr>
          <p:nvPr>
            <p:ph type="dt" sz="half" idx="10"/>
          </p:nvPr>
        </p:nvSpPr>
        <p:spPr/>
        <p:txBody>
          <a:bodyPr/>
          <a:lstStyle/>
          <a:p>
            <a:fld id="{EEE4006C-3727-4051-A61F-F6ABFF05FAF1}" type="datetime1">
              <a:rPr lang="en-GB" smtClean="0"/>
              <a:t>3/13/18</a:t>
            </a:fld>
            <a:endParaRPr lang="en-GB"/>
          </a:p>
        </p:txBody>
      </p:sp>
      <p:sp>
        <p:nvSpPr>
          <p:cNvPr id="5" name="Footer Placeholder 4">
            <a:extLst>
              <a:ext uri="{FF2B5EF4-FFF2-40B4-BE49-F238E27FC236}">
                <a16:creationId xmlns:a16="http://schemas.microsoft.com/office/drawing/2014/main" xmlns="" id="{52B26030-53BC-4123-9745-1E083D03E0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620CB1F5-D24F-4863-9967-7AB05491302E}"/>
              </a:ext>
            </a:extLst>
          </p:cNvPr>
          <p:cNvSpPr>
            <a:spLocks noGrp="1"/>
          </p:cNvSpPr>
          <p:nvPr>
            <p:ph type="sldNum" sz="quarter" idx="12"/>
          </p:nvPr>
        </p:nvSpPr>
        <p:spPr/>
        <p:txBody>
          <a:bodyPr/>
          <a:lstStyle/>
          <a:p>
            <a:fld id="{01DD6EFA-DE14-4E2C-A2D8-8F477F57AD46}" type="slidenum">
              <a:rPr lang="en-GB" smtClean="0"/>
              <a:t>‹#›</a:t>
            </a:fld>
            <a:endParaRPr lang="en-GB" dirty="0"/>
          </a:p>
        </p:txBody>
      </p:sp>
    </p:spTree>
    <p:extLst>
      <p:ext uri="{BB962C8B-B14F-4D97-AF65-F5344CB8AC3E}">
        <p14:creationId xmlns:p14="http://schemas.microsoft.com/office/powerpoint/2010/main" val="310448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8FD40D-E085-4611-A25B-176579BDFDF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898FE84-B121-464F-948A-F8DB9802F58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8E1A77C-644D-4A44-8D60-2ED7D5D3C9F2}"/>
              </a:ext>
            </a:extLst>
          </p:cNvPr>
          <p:cNvSpPr>
            <a:spLocks noGrp="1"/>
          </p:cNvSpPr>
          <p:nvPr>
            <p:ph type="dt" sz="half" idx="10"/>
          </p:nvPr>
        </p:nvSpPr>
        <p:spPr/>
        <p:txBody>
          <a:bodyPr/>
          <a:lstStyle/>
          <a:p>
            <a:fld id="{4CC4E2DB-5C0E-4F6A-BB1F-B69956C4554E}" type="datetime1">
              <a:rPr lang="en-GB" smtClean="0"/>
              <a:t>3/13/18</a:t>
            </a:fld>
            <a:endParaRPr lang="en-GB"/>
          </a:p>
        </p:txBody>
      </p:sp>
      <p:sp>
        <p:nvSpPr>
          <p:cNvPr id="5" name="Footer Placeholder 4">
            <a:extLst>
              <a:ext uri="{FF2B5EF4-FFF2-40B4-BE49-F238E27FC236}">
                <a16:creationId xmlns:a16="http://schemas.microsoft.com/office/drawing/2014/main" xmlns="" id="{C95CA20E-B810-4C35-9408-2056545A8F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6B52FE7-D9AC-4D8D-B12C-3DD048533D39}"/>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1483717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4BB05A7-7A76-4BC0-A2E5-2314D93FB0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3B1ABFF7-8635-4000-B029-5F2D82C6274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4318E46-6D47-47C6-93FA-69DA53D7B26C}"/>
              </a:ext>
            </a:extLst>
          </p:cNvPr>
          <p:cNvSpPr>
            <a:spLocks noGrp="1"/>
          </p:cNvSpPr>
          <p:nvPr>
            <p:ph type="dt" sz="half" idx="10"/>
          </p:nvPr>
        </p:nvSpPr>
        <p:spPr/>
        <p:txBody>
          <a:bodyPr/>
          <a:lstStyle/>
          <a:p>
            <a:fld id="{14C51662-2474-4D74-9973-D7994B5609EF}" type="datetime1">
              <a:rPr lang="en-GB" smtClean="0"/>
              <a:t>3/13/18</a:t>
            </a:fld>
            <a:endParaRPr lang="en-GB"/>
          </a:p>
        </p:txBody>
      </p:sp>
      <p:sp>
        <p:nvSpPr>
          <p:cNvPr id="5" name="Footer Placeholder 4">
            <a:extLst>
              <a:ext uri="{FF2B5EF4-FFF2-40B4-BE49-F238E27FC236}">
                <a16:creationId xmlns:a16="http://schemas.microsoft.com/office/drawing/2014/main" xmlns="" id="{73349003-CA9D-4298-9587-EB8F40B295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56FFB3FE-AF26-4CA3-8690-948E4B096FE4}"/>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548003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AA1FB3-806A-4E5C-8CC4-75C0C91740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C923149-6677-4F3F-ACF3-910AC98DC87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49C84FC9-1EDE-41EA-B816-EEB957F7DB3A}"/>
              </a:ext>
            </a:extLst>
          </p:cNvPr>
          <p:cNvSpPr>
            <a:spLocks noGrp="1"/>
          </p:cNvSpPr>
          <p:nvPr>
            <p:ph type="dt" sz="half" idx="10"/>
          </p:nvPr>
        </p:nvSpPr>
        <p:spPr/>
        <p:txBody>
          <a:bodyPr/>
          <a:lstStyle/>
          <a:p>
            <a:fld id="{A52E2F1F-B490-4008-891C-7708CD1C5C5B}" type="datetime1">
              <a:rPr lang="en-GB" smtClean="0"/>
              <a:t>3/13/18</a:t>
            </a:fld>
            <a:endParaRPr lang="en-GB"/>
          </a:p>
        </p:txBody>
      </p:sp>
      <p:sp>
        <p:nvSpPr>
          <p:cNvPr id="5" name="Footer Placeholder 4">
            <a:extLst>
              <a:ext uri="{FF2B5EF4-FFF2-40B4-BE49-F238E27FC236}">
                <a16:creationId xmlns:a16="http://schemas.microsoft.com/office/drawing/2014/main" xmlns="" id="{7DC4C6BC-6A9B-49E8-A9B0-390D23C5DB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0560D04-DBAB-4930-B5E6-0EF0F3BCEE12}"/>
              </a:ext>
            </a:extLst>
          </p:cNvPr>
          <p:cNvSpPr>
            <a:spLocks noGrp="1"/>
          </p:cNvSpPr>
          <p:nvPr>
            <p:ph type="sldNum" sz="quarter" idx="12"/>
          </p:nvPr>
        </p:nvSpPr>
        <p:spPr/>
        <p:txBody>
          <a:bodyPr/>
          <a:lstStyle>
            <a:lvl1pPr>
              <a:defRPr/>
            </a:lvl1pPr>
          </a:lstStyle>
          <a:p>
            <a:fld id="{01DD6EFA-DE14-4E2C-A2D8-8F477F57AD46}" type="slidenum">
              <a:rPr lang="en-GB" smtClean="0"/>
              <a:pPr/>
              <a:t>‹#›</a:t>
            </a:fld>
            <a:endParaRPr lang="en-GB" dirty="0"/>
          </a:p>
        </p:txBody>
      </p:sp>
    </p:spTree>
    <p:extLst>
      <p:ext uri="{BB962C8B-B14F-4D97-AF65-F5344CB8AC3E}">
        <p14:creationId xmlns:p14="http://schemas.microsoft.com/office/powerpoint/2010/main" val="1913867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5D4087-325D-4DC0-BBC8-51E3070917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875B093-AE9C-49AA-A2E2-CF8195491A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D70A96D2-E739-49B9-9BC6-8F28060B6E3A}"/>
              </a:ext>
            </a:extLst>
          </p:cNvPr>
          <p:cNvSpPr>
            <a:spLocks noGrp="1"/>
          </p:cNvSpPr>
          <p:nvPr>
            <p:ph type="dt" sz="half" idx="10"/>
          </p:nvPr>
        </p:nvSpPr>
        <p:spPr/>
        <p:txBody>
          <a:bodyPr/>
          <a:lstStyle/>
          <a:p>
            <a:fld id="{D0FCDFDB-3B82-48D3-AA67-8BFD2C081AFD}" type="datetime1">
              <a:rPr lang="en-GB" smtClean="0"/>
              <a:t>3/13/18</a:t>
            </a:fld>
            <a:endParaRPr lang="en-GB"/>
          </a:p>
        </p:txBody>
      </p:sp>
      <p:sp>
        <p:nvSpPr>
          <p:cNvPr id="5" name="Footer Placeholder 4">
            <a:extLst>
              <a:ext uri="{FF2B5EF4-FFF2-40B4-BE49-F238E27FC236}">
                <a16:creationId xmlns:a16="http://schemas.microsoft.com/office/drawing/2014/main" xmlns="" id="{283C492A-9A24-4857-8010-B0ACD13E61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8E09AC6-7BE3-444B-9B81-B14D75D35B11}"/>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3459483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E27CB2-F358-4507-BBDD-BAF0DD5D54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1A898205-EDF9-4072-B674-5A6964E5382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F5819A95-390B-4867-ADB3-74168965A48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975334CF-7D41-4A70-AC8F-200317A38024}"/>
              </a:ext>
            </a:extLst>
          </p:cNvPr>
          <p:cNvSpPr>
            <a:spLocks noGrp="1"/>
          </p:cNvSpPr>
          <p:nvPr>
            <p:ph type="dt" sz="half" idx="10"/>
          </p:nvPr>
        </p:nvSpPr>
        <p:spPr/>
        <p:txBody>
          <a:bodyPr/>
          <a:lstStyle/>
          <a:p>
            <a:fld id="{9205FB48-B491-4AA7-9587-9B333286C744}" type="datetime1">
              <a:rPr lang="en-GB" smtClean="0"/>
              <a:t>3/13/18</a:t>
            </a:fld>
            <a:endParaRPr lang="en-GB"/>
          </a:p>
        </p:txBody>
      </p:sp>
      <p:sp>
        <p:nvSpPr>
          <p:cNvPr id="6" name="Footer Placeholder 5">
            <a:extLst>
              <a:ext uri="{FF2B5EF4-FFF2-40B4-BE49-F238E27FC236}">
                <a16:creationId xmlns:a16="http://schemas.microsoft.com/office/drawing/2014/main" xmlns="" id="{E956744F-254C-412E-82BA-9C5D7B2D6C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D592F2AA-9C03-4B74-8665-4AEF526C5C38}"/>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403172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371297-2C15-48E6-BD5B-EFA65F8742F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ACDCD14-532F-4351-A8E4-3D302E21A7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D0C8C55-534E-44B9-A679-6A66C9BC7C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4CD39D5F-E222-4E5C-9357-CB8C98FE20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7C1D1052-BE8D-4EF1-8372-A086A04B503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99D86D6A-70C5-4CC2-8EFE-0C6B6926E3D4}"/>
              </a:ext>
            </a:extLst>
          </p:cNvPr>
          <p:cNvSpPr>
            <a:spLocks noGrp="1"/>
          </p:cNvSpPr>
          <p:nvPr>
            <p:ph type="dt" sz="half" idx="10"/>
          </p:nvPr>
        </p:nvSpPr>
        <p:spPr/>
        <p:txBody>
          <a:bodyPr/>
          <a:lstStyle/>
          <a:p>
            <a:fld id="{580E8BE0-7B83-4BD1-B706-B521D496FC22}" type="datetime1">
              <a:rPr lang="en-GB" smtClean="0"/>
              <a:t>3/13/18</a:t>
            </a:fld>
            <a:endParaRPr lang="en-GB"/>
          </a:p>
        </p:txBody>
      </p:sp>
      <p:sp>
        <p:nvSpPr>
          <p:cNvPr id="8" name="Footer Placeholder 7">
            <a:extLst>
              <a:ext uri="{FF2B5EF4-FFF2-40B4-BE49-F238E27FC236}">
                <a16:creationId xmlns:a16="http://schemas.microsoft.com/office/drawing/2014/main" xmlns="" id="{15F84247-1FA5-4D3D-8D3D-6FCC132DB82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2C2D1EBC-998C-4A4B-A7AD-F01C0C9B1E9F}"/>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3616240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B13EEB-5B2A-42FC-A576-760E2A452F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AAA3783D-3720-48F7-A04C-BA2A4A386873}"/>
              </a:ext>
            </a:extLst>
          </p:cNvPr>
          <p:cNvSpPr>
            <a:spLocks noGrp="1"/>
          </p:cNvSpPr>
          <p:nvPr>
            <p:ph type="dt" sz="half" idx="10"/>
          </p:nvPr>
        </p:nvSpPr>
        <p:spPr/>
        <p:txBody>
          <a:bodyPr/>
          <a:lstStyle/>
          <a:p>
            <a:fld id="{CA337F0B-5948-415A-86B3-778AC10CB80E}" type="datetime1">
              <a:rPr lang="en-GB" smtClean="0"/>
              <a:t>3/13/18</a:t>
            </a:fld>
            <a:endParaRPr lang="en-GB"/>
          </a:p>
        </p:txBody>
      </p:sp>
      <p:sp>
        <p:nvSpPr>
          <p:cNvPr id="4" name="Footer Placeholder 3">
            <a:extLst>
              <a:ext uri="{FF2B5EF4-FFF2-40B4-BE49-F238E27FC236}">
                <a16:creationId xmlns:a16="http://schemas.microsoft.com/office/drawing/2014/main" xmlns="" id="{9FF0E8D6-286E-4A13-B378-431AD9A4FAE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3DDD0FFA-7A16-48DD-94DC-23E8CC0F8482}"/>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2859815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8F05397-0EAB-4CBE-829E-D28189236BD4}"/>
              </a:ext>
            </a:extLst>
          </p:cNvPr>
          <p:cNvSpPr>
            <a:spLocks noGrp="1"/>
          </p:cNvSpPr>
          <p:nvPr>
            <p:ph type="dt" sz="half" idx="10"/>
          </p:nvPr>
        </p:nvSpPr>
        <p:spPr/>
        <p:txBody>
          <a:bodyPr/>
          <a:lstStyle/>
          <a:p>
            <a:fld id="{FB747FFE-2A95-4B48-852B-650E62CE01D7}" type="datetime1">
              <a:rPr lang="en-GB" smtClean="0"/>
              <a:t>3/13/18</a:t>
            </a:fld>
            <a:endParaRPr lang="en-GB"/>
          </a:p>
        </p:txBody>
      </p:sp>
      <p:sp>
        <p:nvSpPr>
          <p:cNvPr id="3" name="Footer Placeholder 2">
            <a:extLst>
              <a:ext uri="{FF2B5EF4-FFF2-40B4-BE49-F238E27FC236}">
                <a16:creationId xmlns:a16="http://schemas.microsoft.com/office/drawing/2014/main" xmlns="" id="{F5DA3D30-72C6-4CA2-967D-9AD5B51BBF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04609232-262E-42CF-9675-B4A37374CA99}"/>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3887437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80BD15-31B8-4FCA-907C-8FEE501D06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853272A4-9CC7-47DA-A0CE-DA2F3B328F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C439BC26-2266-40C1-A3EF-F51A705CDB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5948BADE-E4A5-47CB-BEAF-3997EEF3071A}"/>
              </a:ext>
            </a:extLst>
          </p:cNvPr>
          <p:cNvSpPr>
            <a:spLocks noGrp="1"/>
          </p:cNvSpPr>
          <p:nvPr>
            <p:ph type="dt" sz="half" idx="10"/>
          </p:nvPr>
        </p:nvSpPr>
        <p:spPr/>
        <p:txBody>
          <a:bodyPr/>
          <a:lstStyle/>
          <a:p>
            <a:fld id="{738391FE-7D8F-476A-83D8-12F99E5D5C75}" type="datetime1">
              <a:rPr lang="en-GB" smtClean="0"/>
              <a:t>3/13/18</a:t>
            </a:fld>
            <a:endParaRPr lang="en-GB"/>
          </a:p>
        </p:txBody>
      </p:sp>
      <p:sp>
        <p:nvSpPr>
          <p:cNvPr id="6" name="Footer Placeholder 5">
            <a:extLst>
              <a:ext uri="{FF2B5EF4-FFF2-40B4-BE49-F238E27FC236}">
                <a16:creationId xmlns:a16="http://schemas.microsoft.com/office/drawing/2014/main" xmlns="" id="{871D6359-9B2A-4658-9263-2AAB209202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05AF2D5-537C-47B1-8E5C-730E3437A8EC}"/>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332707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CBC9EB-8D5D-4F05-9BED-9E64C493CA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42162D08-3C66-4F87-B3F7-A192FE1DF9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7BB9CDC4-8BC5-4950-8BE8-45BA8FC6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8514C0D-2FC0-42A0-9176-0D7395191782}"/>
              </a:ext>
            </a:extLst>
          </p:cNvPr>
          <p:cNvSpPr>
            <a:spLocks noGrp="1"/>
          </p:cNvSpPr>
          <p:nvPr>
            <p:ph type="dt" sz="half" idx="10"/>
          </p:nvPr>
        </p:nvSpPr>
        <p:spPr/>
        <p:txBody>
          <a:bodyPr/>
          <a:lstStyle/>
          <a:p>
            <a:fld id="{F3C2493C-1812-40DC-85B7-FB1C1C2296AE}" type="datetime1">
              <a:rPr lang="en-GB" smtClean="0"/>
              <a:t>3/13/18</a:t>
            </a:fld>
            <a:endParaRPr lang="en-GB"/>
          </a:p>
        </p:txBody>
      </p:sp>
      <p:sp>
        <p:nvSpPr>
          <p:cNvPr id="6" name="Footer Placeholder 5">
            <a:extLst>
              <a:ext uri="{FF2B5EF4-FFF2-40B4-BE49-F238E27FC236}">
                <a16:creationId xmlns:a16="http://schemas.microsoft.com/office/drawing/2014/main" xmlns="" id="{201D0A9B-51AD-4BFB-8BF6-90183F8D86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5F12F228-BBD1-4480-8053-9C61397C4275}"/>
              </a:ext>
            </a:extLst>
          </p:cNvPr>
          <p:cNvSpPr>
            <a:spLocks noGrp="1"/>
          </p:cNvSpPr>
          <p:nvPr>
            <p:ph type="sldNum" sz="quarter" idx="12"/>
          </p:nvPr>
        </p:nvSpPr>
        <p:spPr/>
        <p:txBody>
          <a:bodyPr/>
          <a:lstStyle/>
          <a:p>
            <a:fld id="{01DD6EFA-DE14-4E2C-A2D8-8F477F57AD46}" type="slidenum">
              <a:rPr lang="en-GB" smtClean="0"/>
              <a:t>‹#›</a:t>
            </a:fld>
            <a:endParaRPr lang="en-GB"/>
          </a:p>
        </p:txBody>
      </p:sp>
    </p:spTree>
    <p:extLst>
      <p:ext uri="{BB962C8B-B14F-4D97-AF65-F5344CB8AC3E}">
        <p14:creationId xmlns:p14="http://schemas.microsoft.com/office/powerpoint/2010/main" val="7825425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40AB0B6-29BF-4D49-A6B4-F2CF9B4F72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509230E-098D-4D76-90E1-748D5E72A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2E4DD7F-5AB1-4906-B691-A8CD87E649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458B30-D186-4A47-9835-60DD7BCCAA3E}" type="datetime1">
              <a:rPr lang="en-GB" smtClean="0"/>
              <a:t>3/13/18</a:t>
            </a:fld>
            <a:endParaRPr lang="en-GB"/>
          </a:p>
        </p:txBody>
      </p:sp>
      <p:sp>
        <p:nvSpPr>
          <p:cNvPr id="5" name="Footer Placeholder 4">
            <a:extLst>
              <a:ext uri="{FF2B5EF4-FFF2-40B4-BE49-F238E27FC236}">
                <a16:creationId xmlns:a16="http://schemas.microsoft.com/office/drawing/2014/main" xmlns="" id="{93E89EB0-68B3-4A7D-95C0-6EF8EAE90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71DAF393-0D12-4BC2-B66C-94EE9B36C7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D6EFA-DE14-4E2C-A2D8-8F477F57AD46}" type="slidenum">
              <a:rPr lang="en-GB" smtClean="0"/>
              <a:t>‹#›</a:t>
            </a:fld>
            <a:endParaRPr lang="en-GB"/>
          </a:p>
        </p:txBody>
      </p:sp>
    </p:spTree>
    <p:extLst>
      <p:ext uri="{BB962C8B-B14F-4D97-AF65-F5344CB8AC3E}">
        <p14:creationId xmlns:p14="http://schemas.microsoft.com/office/powerpoint/2010/main" val="168739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79133D-D9F0-4E2E-8021-5BF09457B02A}"/>
              </a:ext>
            </a:extLst>
          </p:cNvPr>
          <p:cNvSpPr>
            <a:spLocks noGrp="1"/>
          </p:cNvSpPr>
          <p:nvPr>
            <p:ph type="ctrTitle"/>
          </p:nvPr>
        </p:nvSpPr>
        <p:spPr/>
        <p:txBody>
          <a:bodyPr>
            <a:normAutofit fontScale="90000"/>
          </a:bodyPr>
          <a:lstStyle/>
          <a:p>
            <a:r>
              <a:rPr lang="en-GB" dirty="0"/>
              <a:t>Use of Ethernet Control Word RECOMMENDED</a:t>
            </a:r>
            <a:br>
              <a:rPr lang="en-GB" dirty="0"/>
            </a:br>
            <a:endParaRPr lang="en-GB" dirty="0"/>
          </a:p>
        </p:txBody>
      </p:sp>
      <p:sp>
        <p:nvSpPr>
          <p:cNvPr id="3" name="Subtitle 2">
            <a:extLst>
              <a:ext uri="{FF2B5EF4-FFF2-40B4-BE49-F238E27FC236}">
                <a16:creationId xmlns:a16="http://schemas.microsoft.com/office/drawing/2014/main" xmlns="" id="{FD329900-850C-42E0-AAE6-7A52D2697175}"/>
              </a:ext>
            </a:extLst>
          </p:cNvPr>
          <p:cNvSpPr>
            <a:spLocks noGrp="1"/>
          </p:cNvSpPr>
          <p:nvPr>
            <p:ph type="subTitle" idx="1"/>
          </p:nvPr>
        </p:nvSpPr>
        <p:spPr/>
        <p:txBody>
          <a:bodyPr/>
          <a:lstStyle/>
          <a:p>
            <a:r>
              <a:rPr lang="en-GB" dirty="0"/>
              <a:t>draft-ietf-pals-ethernet-cw-03</a:t>
            </a:r>
          </a:p>
          <a:p>
            <a:r>
              <a:rPr lang="en-GB" dirty="0"/>
              <a:t>Stewart Bryant, Andy Malis &amp; </a:t>
            </a:r>
            <a:r>
              <a:rPr lang="en-GB" dirty="0" err="1"/>
              <a:t>Ingas</a:t>
            </a:r>
            <a:r>
              <a:rPr lang="en-GB" dirty="0"/>
              <a:t> Bagdonas</a:t>
            </a:r>
          </a:p>
          <a:p>
            <a:r>
              <a:rPr lang="en-GB" dirty="0"/>
              <a:t>IETF </a:t>
            </a:r>
            <a:r>
              <a:rPr lang="en-GB" smtClean="0"/>
              <a:t>101 March 2018</a:t>
            </a:r>
            <a:endParaRPr lang="en-GB" dirty="0"/>
          </a:p>
        </p:txBody>
      </p:sp>
    </p:spTree>
    <p:extLst>
      <p:ext uri="{BB962C8B-B14F-4D97-AF65-F5344CB8AC3E}">
        <p14:creationId xmlns:p14="http://schemas.microsoft.com/office/powerpoint/2010/main" val="4038820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10</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737419" y="1488257"/>
            <a:ext cx="10117394" cy="4893647"/>
          </a:xfrm>
          <a:prstGeom prst="rect">
            <a:avLst/>
          </a:prstGeom>
        </p:spPr>
        <p:txBody>
          <a:bodyPr wrap="square">
            <a:spAutoFit/>
          </a:bodyPr>
          <a:lstStyle/>
          <a:p>
            <a:pPr eaLnBrk="0" fontAlgn="base" hangingPunct="0">
              <a:spcBef>
                <a:spcPct val="0"/>
              </a:spcBef>
              <a:spcAft>
                <a:spcPct val="0"/>
              </a:spcAft>
            </a:pPr>
            <a:r>
              <a:rPr lang="en-GB" sz="2400" dirty="0">
                <a:latin typeface="Arial Unicode MS"/>
              </a:rPr>
              <a:t>Instead of including a payload type in the packet, MPLS relies on the control plane to signal the payload type that follows the bottom of the label stack.  Some LSRs attempt to deduce the packet type by MPLS payload inspection, in some cases looking past the PW CW.  If the payload appears to be IP or IP carried in an Ethernet header they perform an ECMP calculation based on what they assume to be the five  tuple fields.  However deduction of the payload type in this way is not an exact science, and where a packet that is not IP is mistaken for an IP packet the result can be packets delivered out of order. </a:t>
            </a:r>
            <a:r>
              <a:rPr lang="en-GB" sz="2400" dirty="0" err="1">
                <a:solidFill>
                  <a:srgbClr val="0070C0"/>
                </a:solidFill>
                <a:latin typeface="Arial Unicode MS"/>
              </a:rPr>
              <a:t>Misordering</a:t>
            </a:r>
            <a:r>
              <a:rPr lang="en-GB" sz="2400" dirty="0">
                <a:solidFill>
                  <a:srgbClr val="0070C0"/>
                </a:solidFill>
                <a:latin typeface="Arial Unicode MS"/>
              </a:rPr>
              <a:t> of this type can be difficult for an operator to diagnose.  Operators therefore need to careful when enabling capability that allows information gleaned from packet inspection past the PW CW to be used in any ECMP calculation.</a:t>
            </a:r>
          </a:p>
        </p:txBody>
      </p:sp>
    </p:spTree>
    <p:extLst>
      <p:ext uri="{BB962C8B-B14F-4D97-AF65-F5344CB8AC3E}">
        <p14:creationId xmlns:p14="http://schemas.microsoft.com/office/powerpoint/2010/main" val="2952170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93086D2-6643-4D2A-9C88-C9AC6C6607A0}"/>
              </a:ext>
            </a:extLst>
          </p:cNvPr>
          <p:cNvSpPr txBox="1"/>
          <p:nvPr/>
        </p:nvSpPr>
        <p:spPr>
          <a:xfrm>
            <a:off x="4209691" y="2717321"/>
            <a:ext cx="2454518" cy="923330"/>
          </a:xfrm>
          <a:prstGeom prst="rect">
            <a:avLst/>
          </a:prstGeom>
          <a:noFill/>
        </p:spPr>
        <p:txBody>
          <a:bodyPr wrap="none" rtlCol="0">
            <a:spAutoFit/>
          </a:bodyPr>
          <a:lstStyle/>
          <a:p>
            <a:r>
              <a:rPr lang="en-GB" sz="5400" dirty="0"/>
              <a:t>The End</a:t>
            </a:r>
          </a:p>
        </p:txBody>
      </p:sp>
      <p:sp>
        <p:nvSpPr>
          <p:cNvPr id="3" name="Slide Number Placeholder 2">
            <a:extLst>
              <a:ext uri="{FF2B5EF4-FFF2-40B4-BE49-F238E27FC236}">
                <a16:creationId xmlns:a16="http://schemas.microsoft.com/office/drawing/2014/main" xmlns="" id="{B87F38D6-3C49-46EF-AE05-1F7052000B28}"/>
              </a:ext>
            </a:extLst>
          </p:cNvPr>
          <p:cNvSpPr>
            <a:spLocks noGrp="1"/>
          </p:cNvSpPr>
          <p:nvPr>
            <p:ph type="sldNum" sz="quarter" idx="12"/>
          </p:nvPr>
        </p:nvSpPr>
        <p:spPr/>
        <p:txBody>
          <a:bodyPr/>
          <a:lstStyle/>
          <a:p>
            <a:fld id="{01DD6EFA-DE14-4E2C-A2D8-8F477F57AD46}" type="slidenum">
              <a:rPr lang="en-GB" smtClean="0"/>
              <a:t>11</a:t>
            </a:fld>
            <a:endParaRPr lang="en-GB"/>
          </a:p>
        </p:txBody>
      </p:sp>
    </p:spTree>
    <p:extLst>
      <p:ext uri="{BB962C8B-B14F-4D97-AF65-F5344CB8AC3E}">
        <p14:creationId xmlns:p14="http://schemas.microsoft.com/office/powerpoint/2010/main" val="4160985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AD39B2-77F8-4D53-88D1-020783BFEB0C}"/>
              </a:ext>
            </a:extLst>
          </p:cNvPr>
          <p:cNvSpPr>
            <a:spLocks noGrp="1"/>
          </p:cNvSpPr>
          <p:nvPr>
            <p:ph type="title"/>
          </p:nvPr>
        </p:nvSpPr>
        <p:spPr/>
        <p:txBody>
          <a:bodyPr/>
          <a:lstStyle/>
          <a:p>
            <a:r>
              <a:rPr lang="en-GB" dirty="0"/>
              <a:t>Status</a:t>
            </a:r>
          </a:p>
        </p:txBody>
      </p:sp>
      <p:sp>
        <p:nvSpPr>
          <p:cNvPr id="3" name="Content Placeholder 2">
            <a:extLst>
              <a:ext uri="{FF2B5EF4-FFF2-40B4-BE49-F238E27FC236}">
                <a16:creationId xmlns:a16="http://schemas.microsoft.com/office/drawing/2014/main" xmlns="" id="{E3F8E815-845F-4C5E-A85C-D91CCBF8A94B}"/>
              </a:ext>
            </a:extLst>
          </p:cNvPr>
          <p:cNvSpPr>
            <a:spLocks noGrp="1"/>
          </p:cNvSpPr>
          <p:nvPr>
            <p:ph idx="1"/>
          </p:nvPr>
        </p:nvSpPr>
        <p:spPr/>
        <p:txBody>
          <a:bodyPr/>
          <a:lstStyle/>
          <a:p>
            <a:r>
              <a:rPr lang="en-GB" dirty="0"/>
              <a:t>The authors took the feedback from IETF 100 and applied it to the text.</a:t>
            </a:r>
          </a:p>
          <a:p>
            <a:r>
              <a:rPr lang="en-GB" dirty="0"/>
              <a:t>We got some feedback.</a:t>
            </a:r>
          </a:p>
          <a:p>
            <a:r>
              <a:rPr lang="en-GB" dirty="0"/>
              <a:t>We want use this opportunity to get any other feedback the WG has on the new text, and assess whether this is now ready for WG Last Call.</a:t>
            </a:r>
          </a:p>
        </p:txBody>
      </p:sp>
      <p:sp>
        <p:nvSpPr>
          <p:cNvPr id="4" name="Slide Number Placeholder 3">
            <a:extLst>
              <a:ext uri="{FF2B5EF4-FFF2-40B4-BE49-F238E27FC236}">
                <a16:creationId xmlns:a16="http://schemas.microsoft.com/office/drawing/2014/main" xmlns="" id="{A27A73CC-4B52-45D8-BC6A-79CB08B83420}"/>
              </a:ext>
            </a:extLst>
          </p:cNvPr>
          <p:cNvSpPr>
            <a:spLocks noGrp="1"/>
          </p:cNvSpPr>
          <p:nvPr>
            <p:ph type="sldNum" sz="quarter" idx="12"/>
          </p:nvPr>
        </p:nvSpPr>
        <p:spPr/>
        <p:txBody>
          <a:bodyPr/>
          <a:lstStyle/>
          <a:p>
            <a:fld id="{01DD6EFA-DE14-4E2C-A2D8-8F477F57AD46}" type="slidenum">
              <a:rPr lang="en-GB" smtClean="0"/>
              <a:pPr/>
              <a:t>2</a:t>
            </a:fld>
            <a:endParaRPr lang="en-GB" dirty="0"/>
          </a:p>
        </p:txBody>
      </p:sp>
    </p:spTree>
    <p:extLst>
      <p:ext uri="{BB962C8B-B14F-4D97-AF65-F5344CB8AC3E}">
        <p14:creationId xmlns:p14="http://schemas.microsoft.com/office/powerpoint/2010/main" val="387872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A35F8D15-F803-4487-9236-52CB1D995EC5}"/>
              </a:ext>
            </a:extLst>
          </p:cNvPr>
          <p:cNvSpPr>
            <a:spLocks noGrp="1"/>
          </p:cNvSpPr>
          <p:nvPr>
            <p:ph type="title"/>
          </p:nvPr>
        </p:nvSpPr>
        <p:spPr/>
        <p:txBody>
          <a:bodyPr/>
          <a:lstStyle/>
          <a:p>
            <a:r>
              <a:rPr lang="en-GB" dirty="0"/>
              <a:t>Text Added to end of (4) Recommendation</a:t>
            </a:r>
          </a:p>
        </p:txBody>
      </p:sp>
      <p:sp>
        <p:nvSpPr>
          <p:cNvPr id="3" name="Slide Number Placeholder 2">
            <a:extLst>
              <a:ext uri="{FF2B5EF4-FFF2-40B4-BE49-F238E27FC236}">
                <a16:creationId xmlns:a16="http://schemas.microsoft.com/office/drawing/2014/main" xmlns="" id="{B0CDC6C3-CF10-4CF5-981B-FCF70171B360}"/>
              </a:ext>
            </a:extLst>
          </p:cNvPr>
          <p:cNvSpPr>
            <a:spLocks noGrp="1"/>
          </p:cNvSpPr>
          <p:nvPr>
            <p:ph type="sldNum" sz="quarter" idx="12"/>
          </p:nvPr>
        </p:nvSpPr>
        <p:spPr/>
        <p:txBody>
          <a:bodyPr/>
          <a:lstStyle/>
          <a:p>
            <a:fld id="{01DD6EFA-DE14-4E2C-A2D8-8F477F57AD46}" type="slidenum">
              <a:rPr lang="en-GB" smtClean="0"/>
              <a:t>3</a:t>
            </a:fld>
            <a:endParaRPr lang="en-GB"/>
          </a:p>
        </p:txBody>
      </p:sp>
      <p:sp>
        <p:nvSpPr>
          <p:cNvPr id="7" name="Rectangle 2">
            <a:extLst>
              <a:ext uri="{FF2B5EF4-FFF2-40B4-BE49-F238E27FC236}">
                <a16:creationId xmlns:a16="http://schemas.microsoft.com/office/drawing/2014/main" xmlns="" id="{DB6388DC-1158-48B4-9269-52A7A8A77489}"/>
              </a:ext>
            </a:extLst>
          </p:cNvPr>
          <p:cNvSpPr>
            <a:spLocks noGrp="1" noChangeArrowheads="1"/>
          </p:cNvSpPr>
          <p:nvPr>
            <p:ph idx="1"/>
          </p:nvPr>
        </p:nvSpPr>
        <p:spPr bwMode="auto">
          <a:xfrm>
            <a:off x="838200" y="1800693"/>
            <a:ext cx="1044061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dirty="0">
                <a:solidFill>
                  <a:srgbClr val="008000"/>
                </a:solidFill>
                <a:latin typeface="Arial Unicode MS"/>
              </a:rPr>
              <a:t>Where the application of ECMP to an Ethernet PW traffic is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required, and where both the ingress and the egress PEs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support RFC6790 [RFC6790] (ELI) or both the ingress and the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egress PEs support RFC6391 [RFC6391] (FAT PW), then either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method may be used. The use of both methods on the same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PW is not normally necessary and should be avoided unless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circumstances require it. In the case of multi- segment PWs, if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ELI/EL is used then it should be used on every segment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of the PW. The method by which usage of ELI/EL on every </a:t>
            </a:r>
          </a:p>
          <a:p>
            <a:pPr marL="0" indent="0" eaLnBrk="0" fontAlgn="base" hangingPunct="0">
              <a:lnSpc>
                <a:spcPct val="100000"/>
              </a:lnSpc>
              <a:spcBef>
                <a:spcPct val="0"/>
              </a:spcBef>
              <a:spcAft>
                <a:spcPct val="0"/>
              </a:spcAft>
              <a:buNone/>
            </a:pPr>
            <a:r>
              <a:rPr lang="en-US" altLang="en-US" dirty="0">
                <a:solidFill>
                  <a:srgbClr val="008000"/>
                </a:solidFill>
                <a:latin typeface="Arial Unicode MS"/>
              </a:rPr>
              <a:t>segment is guaranteed is out of scope of this document. </a:t>
            </a:r>
          </a:p>
        </p:txBody>
      </p:sp>
    </p:spTree>
    <p:extLst>
      <p:ext uri="{BB962C8B-B14F-4D97-AF65-F5344CB8AC3E}">
        <p14:creationId xmlns:p14="http://schemas.microsoft.com/office/powerpoint/2010/main" val="1830149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1EEA40-9D69-4356-A5D2-72F7C82D0D38}"/>
              </a:ext>
            </a:extLst>
          </p:cNvPr>
          <p:cNvSpPr>
            <a:spLocks noGrp="1"/>
          </p:cNvSpPr>
          <p:nvPr>
            <p:ph type="title"/>
          </p:nvPr>
        </p:nvSpPr>
        <p:spPr/>
        <p:txBody>
          <a:bodyPr/>
          <a:lstStyle/>
          <a:p>
            <a:r>
              <a:rPr lang="en-GB" dirty="0"/>
              <a:t>Added to the End of (5) ECMP</a:t>
            </a:r>
          </a:p>
        </p:txBody>
      </p:sp>
      <p:sp>
        <p:nvSpPr>
          <p:cNvPr id="4" name="Slide Number Placeholder 3">
            <a:extLst>
              <a:ext uri="{FF2B5EF4-FFF2-40B4-BE49-F238E27FC236}">
                <a16:creationId xmlns:a16="http://schemas.microsoft.com/office/drawing/2014/main" xmlns="" id="{6303B94A-4891-4C8E-8EA5-0B03D0D30537}"/>
              </a:ext>
            </a:extLst>
          </p:cNvPr>
          <p:cNvSpPr>
            <a:spLocks noGrp="1"/>
          </p:cNvSpPr>
          <p:nvPr>
            <p:ph type="sldNum" sz="quarter" idx="12"/>
          </p:nvPr>
        </p:nvSpPr>
        <p:spPr/>
        <p:txBody>
          <a:bodyPr/>
          <a:lstStyle/>
          <a:p>
            <a:fld id="{01DD6EFA-DE14-4E2C-A2D8-8F477F57AD46}" type="slidenum">
              <a:rPr lang="en-GB" smtClean="0"/>
              <a:pPr/>
              <a:t>4</a:t>
            </a:fld>
            <a:endParaRPr lang="en-GB" dirty="0"/>
          </a:p>
        </p:txBody>
      </p:sp>
      <p:sp>
        <p:nvSpPr>
          <p:cNvPr id="5" name="Rectangle 1">
            <a:extLst>
              <a:ext uri="{FF2B5EF4-FFF2-40B4-BE49-F238E27FC236}">
                <a16:creationId xmlns:a16="http://schemas.microsoft.com/office/drawing/2014/main" xmlns="" id="{A8D0D228-E738-406F-8AB5-D00E0651DC7E}"/>
              </a:ext>
            </a:extLst>
          </p:cNvPr>
          <p:cNvSpPr>
            <a:spLocks noGrp="1" noChangeArrowheads="1"/>
          </p:cNvSpPr>
          <p:nvPr>
            <p:ph idx="1"/>
          </p:nvPr>
        </p:nvSpPr>
        <p:spPr bwMode="auto">
          <a:xfrm>
            <a:off x="936522" y="1690688"/>
            <a:ext cx="9350573"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8000"/>
                </a:solidFill>
                <a:latin typeface="Arial Unicode MS"/>
              </a:rPr>
              <a:t>The PW label is pushed before the LSP label. As the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8000"/>
                </a:solidFill>
                <a:latin typeface="Arial Unicode MS"/>
              </a:rPr>
              <a:t>EL/ELI labels are part of the LSP layer rather than part of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8000"/>
                </a:solidFill>
                <a:latin typeface="Arial Unicode MS"/>
              </a:rPr>
              <a:t>the PW layer, they are pushed after the PW label has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8000"/>
                </a:solidFill>
                <a:latin typeface="Arial Unicode MS"/>
              </a:rPr>
              <a:t>been pushed. </a:t>
            </a:r>
          </a:p>
        </p:txBody>
      </p:sp>
      <p:grpSp>
        <p:nvGrpSpPr>
          <p:cNvPr id="14" name="Group 13">
            <a:extLst>
              <a:ext uri="{FF2B5EF4-FFF2-40B4-BE49-F238E27FC236}">
                <a16:creationId xmlns:a16="http://schemas.microsoft.com/office/drawing/2014/main" xmlns="" id="{1E92DE17-F270-4450-AE32-1492CC5721C1}"/>
              </a:ext>
            </a:extLst>
          </p:cNvPr>
          <p:cNvGrpSpPr/>
          <p:nvPr/>
        </p:nvGrpSpPr>
        <p:grpSpPr>
          <a:xfrm>
            <a:off x="4552336" y="3539471"/>
            <a:ext cx="2625213" cy="2585324"/>
            <a:chOff x="2998839" y="4029233"/>
            <a:chExt cx="2625213" cy="2585324"/>
          </a:xfrm>
        </p:grpSpPr>
        <p:sp>
          <p:nvSpPr>
            <p:cNvPr id="6" name="TextBox 5">
              <a:extLst>
                <a:ext uri="{FF2B5EF4-FFF2-40B4-BE49-F238E27FC236}">
                  <a16:creationId xmlns:a16="http://schemas.microsoft.com/office/drawing/2014/main" xmlns="" id="{CC537AF3-ECDF-434A-BAB6-E748C29BF29C}"/>
                </a:ext>
              </a:extLst>
            </p:cNvPr>
            <p:cNvSpPr txBox="1"/>
            <p:nvPr/>
          </p:nvSpPr>
          <p:spPr>
            <a:xfrm>
              <a:off x="2998839" y="4029233"/>
              <a:ext cx="2625213" cy="369332"/>
            </a:xfrm>
            <a:prstGeom prst="rect">
              <a:avLst/>
            </a:prstGeom>
            <a:noFill/>
            <a:ln>
              <a:solidFill>
                <a:schemeClr val="tx1"/>
              </a:solidFill>
            </a:ln>
          </p:spPr>
          <p:txBody>
            <a:bodyPr wrap="square" rtlCol="0">
              <a:spAutoFit/>
            </a:bodyPr>
            <a:lstStyle/>
            <a:p>
              <a:r>
                <a:rPr lang="en-GB" dirty="0"/>
                <a:t>MAC Header</a:t>
              </a:r>
            </a:p>
          </p:txBody>
        </p:sp>
        <p:sp>
          <p:nvSpPr>
            <p:cNvPr id="8" name="TextBox 7">
              <a:extLst>
                <a:ext uri="{FF2B5EF4-FFF2-40B4-BE49-F238E27FC236}">
                  <a16:creationId xmlns:a16="http://schemas.microsoft.com/office/drawing/2014/main" xmlns="" id="{EADE92CF-DFDD-4E2F-916E-5A6A485A3DB3}"/>
                </a:ext>
              </a:extLst>
            </p:cNvPr>
            <p:cNvSpPr txBox="1"/>
            <p:nvPr/>
          </p:nvSpPr>
          <p:spPr>
            <a:xfrm>
              <a:off x="2998839" y="4398565"/>
              <a:ext cx="2625213" cy="369332"/>
            </a:xfrm>
            <a:prstGeom prst="rect">
              <a:avLst/>
            </a:prstGeom>
            <a:noFill/>
            <a:ln>
              <a:solidFill>
                <a:schemeClr val="tx1"/>
              </a:solidFill>
            </a:ln>
          </p:spPr>
          <p:txBody>
            <a:bodyPr wrap="square" rtlCol="0">
              <a:spAutoFit/>
            </a:bodyPr>
            <a:lstStyle/>
            <a:p>
              <a:r>
                <a:rPr lang="en-GB" dirty="0"/>
                <a:t>LSP Label</a:t>
              </a:r>
            </a:p>
          </p:txBody>
        </p:sp>
        <p:sp>
          <p:nvSpPr>
            <p:cNvPr id="9" name="TextBox 8">
              <a:extLst>
                <a:ext uri="{FF2B5EF4-FFF2-40B4-BE49-F238E27FC236}">
                  <a16:creationId xmlns:a16="http://schemas.microsoft.com/office/drawing/2014/main" xmlns="" id="{65546D95-24A6-4844-ABE4-48D62956C366}"/>
                </a:ext>
              </a:extLst>
            </p:cNvPr>
            <p:cNvSpPr txBox="1"/>
            <p:nvPr/>
          </p:nvSpPr>
          <p:spPr>
            <a:xfrm>
              <a:off x="2998839" y="4767897"/>
              <a:ext cx="2625213" cy="369332"/>
            </a:xfrm>
            <a:prstGeom prst="rect">
              <a:avLst/>
            </a:prstGeom>
            <a:noFill/>
            <a:ln>
              <a:solidFill>
                <a:schemeClr val="tx1"/>
              </a:solidFill>
            </a:ln>
          </p:spPr>
          <p:txBody>
            <a:bodyPr wrap="square" rtlCol="0">
              <a:spAutoFit/>
            </a:bodyPr>
            <a:lstStyle/>
            <a:p>
              <a:r>
                <a:rPr lang="en-GB" dirty="0"/>
                <a:t>Entropy Label Indicator</a:t>
              </a:r>
            </a:p>
          </p:txBody>
        </p:sp>
        <p:sp>
          <p:nvSpPr>
            <p:cNvPr id="10" name="TextBox 9">
              <a:extLst>
                <a:ext uri="{FF2B5EF4-FFF2-40B4-BE49-F238E27FC236}">
                  <a16:creationId xmlns:a16="http://schemas.microsoft.com/office/drawing/2014/main" xmlns="" id="{0F30E93B-1470-42FD-8EDF-C14F05426ADF}"/>
                </a:ext>
              </a:extLst>
            </p:cNvPr>
            <p:cNvSpPr txBox="1"/>
            <p:nvPr/>
          </p:nvSpPr>
          <p:spPr>
            <a:xfrm>
              <a:off x="2998839" y="5137229"/>
              <a:ext cx="2625213" cy="369332"/>
            </a:xfrm>
            <a:prstGeom prst="rect">
              <a:avLst/>
            </a:prstGeom>
            <a:noFill/>
            <a:ln>
              <a:solidFill>
                <a:schemeClr val="tx1"/>
              </a:solidFill>
            </a:ln>
          </p:spPr>
          <p:txBody>
            <a:bodyPr wrap="square" rtlCol="0">
              <a:spAutoFit/>
            </a:bodyPr>
            <a:lstStyle/>
            <a:p>
              <a:r>
                <a:rPr lang="en-GB" dirty="0"/>
                <a:t>Entropy Label</a:t>
              </a:r>
            </a:p>
          </p:txBody>
        </p:sp>
        <p:sp>
          <p:nvSpPr>
            <p:cNvPr id="11" name="TextBox 10">
              <a:extLst>
                <a:ext uri="{FF2B5EF4-FFF2-40B4-BE49-F238E27FC236}">
                  <a16:creationId xmlns:a16="http://schemas.microsoft.com/office/drawing/2014/main" xmlns="" id="{12B2FAD7-E8FB-4713-B8F9-AE7A7DAB8811}"/>
                </a:ext>
              </a:extLst>
            </p:cNvPr>
            <p:cNvSpPr txBox="1"/>
            <p:nvPr/>
          </p:nvSpPr>
          <p:spPr>
            <a:xfrm>
              <a:off x="2998839" y="5506561"/>
              <a:ext cx="2625213" cy="369332"/>
            </a:xfrm>
            <a:prstGeom prst="rect">
              <a:avLst/>
            </a:prstGeom>
            <a:noFill/>
            <a:ln>
              <a:solidFill>
                <a:schemeClr val="tx1"/>
              </a:solidFill>
            </a:ln>
          </p:spPr>
          <p:txBody>
            <a:bodyPr wrap="square" rtlCol="0">
              <a:spAutoFit/>
            </a:bodyPr>
            <a:lstStyle/>
            <a:p>
              <a:r>
                <a:rPr lang="en-GB" dirty="0"/>
                <a:t>PW Label</a:t>
              </a:r>
            </a:p>
          </p:txBody>
        </p:sp>
        <p:sp>
          <p:nvSpPr>
            <p:cNvPr id="12" name="TextBox 11">
              <a:extLst>
                <a:ext uri="{FF2B5EF4-FFF2-40B4-BE49-F238E27FC236}">
                  <a16:creationId xmlns:a16="http://schemas.microsoft.com/office/drawing/2014/main" xmlns="" id="{4D9EAA42-C6AB-4FA8-AD70-93450F3908DF}"/>
                </a:ext>
              </a:extLst>
            </p:cNvPr>
            <p:cNvSpPr txBox="1"/>
            <p:nvPr/>
          </p:nvSpPr>
          <p:spPr>
            <a:xfrm>
              <a:off x="2998839" y="5875893"/>
              <a:ext cx="2625213" cy="369332"/>
            </a:xfrm>
            <a:prstGeom prst="rect">
              <a:avLst/>
            </a:prstGeom>
            <a:noFill/>
            <a:ln>
              <a:solidFill>
                <a:schemeClr val="tx1"/>
              </a:solidFill>
            </a:ln>
          </p:spPr>
          <p:txBody>
            <a:bodyPr wrap="square" rtlCol="0">
              <a:spAutoFit/>
            </a:bodyPr>
            <a:lstStyle/>
            <a:p>
              <a:r>
                <a:rPr lang="en-GB" dirty="0"/>
                <a:t>PW Control Word</a:t>
              </a:r>
            </a:p>
          </p:txBody>
        </p:sp>
        <p:sp>
          <p:nvSpPr>
            <p:cNvPr id="13" name="TextBox 12">
              <a:extLst>
                <a:ext uri="{FF2B5EF4-FFF2-40B4-BE49-F238E27FC236}">
                  <a16:creationId xmlns:a16="http://schemas.microsoft.com/office/drawing/2014/main" xmlns="" id="{F65205C5-5454-4BF2-B00A-207A896E0B03}"/>
                </a:ext>
              </a:extLst>
            </p:cNvPr>
            <p:cNvSpPr txBox="1"/>
            <p:nvPr/>
          </p:nvSpPr>
          <p:spPr>
            <a:xfrm>
              <a:off x="2998839" y="6245225"/>
              <a:ext cx="2625213" cy="369332"/>
            </a:xfrm>
            <a:prstGeom prst="rect">
              <a:avLst/>
            </a:prstGeom>
            <a:noFill/>
            <a:ln>
              <a:solidFill>
                <a:schemeClr val="tx1"/>
              </a:solidFill>
            </a:ln>
          </p:spPr>
          <p:txBody>
            <a:bodyPr wrap="square" rtlCol="0">
              <a:spAutoFit/>
            </a:bodyPr>
            <a:lstStyle/>
            <a:p>
              <a:r>
                <a:rPr lang="en-GB" dirty="0"/>
                <a:t>Payload</a:t>
              </a:r>
            </a:p>
          </p:txBody>
        </p:sp>
      </p:grpSp>
    </p:spTree>
    <p:extLst>
      <p:ext uri="{BB962C8B-B14F-4D97-AF65-F5344CB8AC3E}">
        <p14:creationId xmlns:p14="http://schemas.microsoft.com/office/powerpoint/2010/main" val="166315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5</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953729" y="2274838"/>
            <a:ext cx="10117394" cy="2954655"/>
          </a:xfrm>
          <a:prstGeom prst="rect">
            <a:avLst/>
          </a:prstGeom>
        </p:spPr>
        <p:txBody>
          <a:bodyPr wrap="square">
            <a:spAutoFit/>
          </a:bodyPr>
          <a:lstStyle/>
          <a:p>
            <a:pPr eaLnBrk="0" fontAlgn="base" hangingPunct="0">
              <a:spcBef>
                <a:spcPct val="0"/>
              </a:spcBef>
              <a:spcAft>
                <a:spcPct val="0"/>
              </a:spcAft>
            </a:pPr>
            <a:r>
              <a:rPr lang="en-GB" sz="2800" dirty="0">
                <a:solidFill>
                  <a:srgbClr val="FF0000"/>
                </a:solidFill>
                <a:latin typeface="Arial Unicode MS"/>
              </a:rPr>
              <a:t>OLD</a:t>
            </a:r>
          </a:p>
          <a:p>
            <a:endParaRPr lang="en-GB" dirty="0">
              <a:solidFill>
                <a:srgbClr val="FF0000"/>
              </a:solidFill>
            </a:endParaRPr>
          </a:p>
          <a:p>
            <a:pPr eaLnBrk="0" fontAlgn="base" hangingPunct="0">
              <a:spcBef>
                <a:spcPct val="0"/>
              </a:spcBef>
              <a:spcAft>
                <a:spcPct val="0"/>
              </a:spcAft>
            </a:pPr>
            <a:r>
              <a:rPr lang="en-GB" sz="2800" dirty="0">
                <a:solidFill>
                  <a:srgbClr val="FF0000"/>
                </a:solidFill>
                <a:latin typeface="Arial Unicode MS"/>
              </a:rPr>
              <a:t>To remove this problem in the long term, and hence to reduce the operational cost of investigating problems associated with the incorrect forwarding of Ethernet packets over PWs not using the CW, it is RECOMMENDED that equipment that does not support the CW be phased out of operational use.</a:t>
            </a:r>
          </a:p>
        </p:txBody>
      </p:sp>
    </p:spTree>
    <p:extLst>
      <p:ext uri="{BB962C8B-B14F-4D97-AF65-F5344CB8AC3E}">
        <p14:creationId xmlns:p14="http://schemas.microsoft.com/office/powerpoint/2010/main" val="3593948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6</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737419" y="1488257"/>
            <a:ext cx="10117394" cy="4893647"/>
          </a:xfrm>
          <a:prstGeom prst="rect">
            <a:avLst/>
          </a:prstGeom>
        </p:spPr>
        <p:txBody>
          <a:bodyPr wrap="square">
            <a:spAutoFit/>
          </a:bodyPr>
          <a:lstStyle/>
          <a:p>
            <a:pPr eaLnBrk="0" fontAlgn="base" hangingPunct="0">
              <a:spcBef>
                <a:spcPct val="0"/>
              </a:spcBef>
              <a:spcAft>
                <a:spcPct val="0"/>
              </a:spcAft>
            </a:pPr>
            <a:r>
              <a:rPr lang="en-GB" sz="2400" dirty="0">
                <a:solidFill>
                  <a:srgbClr val="0070C0"/>
                </a:solidFill>
                <a:latin typeface="Arial Unicode MS"/>
              </a:rPr>
              <a:t>Instead of including a payload type in the packet, MPLS relies on the control plane to signal the payload type that follows the bottom of the label stack.</a:t>
            </a:r>
            <a:r>
              <a:rPr lang="en-GB" sz="2400" dirty="0">
                <a:solidFill>
                  <a:srgbClr val="008000"/>
                </a:solidFill>
                <a:latin typeface="Arial Unicode MS"/>
              </a:rPr>
              <a:t>  </a:t>
            </a:r>
            <a:r>
              <a:rPr lang="en-GB" sz="2400" dirty="0">
                <a:latin typeface="Arial Unicode MS"/>
              </a:rPr>
              <a:t>Some LSRs attempt to deduce the packet type by MPLS payload inspection, in some cases looking past the PW CW.  If the payload appears to be IP or IP carried in an Ethernet header they perform an ECMP calculation based on what they assume to be the five  tuple fields.  However deduction of the payload type in this way is not an exact science, and where a packet that is not IP is mistaken for an IP packet the result can be packets delivered out of order. </a:t>
            </a:r>
            <a:r>
              <a:rPr lang="en-GB" sz="2400" dirty="0" err="1">
                <a:latin typeface="Arial Unicode MS"/>
              </a:rPr>
              <a:t>Misordering</a:t>
            </a:r>
            <a:r>
              <a:rPr lang="en-GB" sz="2400" dirty="0">
                <a:latin typeface="Arial Unicode MS"/>
              </a:rPr>
              <a:t> of this type can be difficult for an operator to diagnose.  Operators therefore need to careful when enabling capability that allows information gleaned from packet inspection past the PW CW to be used in any ECMP calculation.</a:t>
            </a:r>
          </a:p>
        </p:txBody>
      </p:sp>
    </p:spTree>
    <p:extLst>
      <p:ext uri="{BB962C8B-B14F-4D97-AF65-F5344CB8AC3E}">
        <p14:creationId xmlns:p14="http://schemas.microsoft.com/office/powerpoint/2010/main" val="2737307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7</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737419" y="1488257"/>
            <a:ext cx="10117394" cy="4893647"/>
          </a:xfrm>
          <a:prstGeom prst="rect">
            <a:avLst/>
          </a:prstGeom>
        </p:spPr>
        <p:txBody>
          <a:bodyPr wrap="square">
            <a:spAutoFit/>
          </a:bodyPr>
          <a:lstStyle/>
          <a:p>
            <a:pPr eaLnBrk="0" fontAlgn="base" hangingPunct="0">
              <a:spcBef>
                <a:spcPct val="0"/>
              </a:spcBef>
              <a:spcAft>
                <a:spcPct val="0"/>
              </a:spcAft>
            </a:pPr>
            <a:r>
              <a:rPr lang="en-GB" sz="2400" dirty="0">
                <a:latin typeface="Arial Unicode MS"/>
              </a:rPr>
              <a:t>Instead of including a payload type in the packet, MPLS relies on the control plane to signal the payload type that follows the bottom of the label stack.  </a:t>
            </a:r>
            <a:r>
              <a:rPr lang="en-GB" sz="2400" dirty="0">
                <a:solidFill>
                  <a:srgbClr val="0070C0"/>
                </a:solidFill>
                <a:latin typeface="Arial Unicode MS"/>
              </a:rPr>
              <a:t>Some LSRs attempt to deduce the packet type by MPLS payload inspection, in some cases looking past the PW CW.  </a:t>
            </a:r>
            <a:r>
              <a:rPr lang="en-GB" sz="2400" dirty="0">
                <a:latin typeface="Arial Unicode MS"/>
              </a:rPr>
              <a:t>If the payload appears to be IP or IP carried in an Ethernet header they perform an ECMP calculation based on what they assume to be the five  tuple fields.  However deduction of the payload type in this way is not an exact science, and where a packet that is not IP is mistaken for an IP packet the result can be packets delivered out of order. </a:t>
            </a:r>
            <a:r>
              <a:rPr lang="en-GB" sz="2400" dirty="0" err="1">
                <a:latin typeface="Arial Unicode MS"/>
              </a:rPr>
              <a:t>Misordering</a:t>
            </a:r>
            <a:r>
              <a:rPr lang="en-GB" sz="2400" dirty="0">
                <a:latin typeface="Arial Unicode MS"/>
              </a:rPr>
              <a:t> of this type can be difficult for an operator to diagnose.  Operators therefore need to careful when enabling capability that allows information gleaned from packet inspection past the PW CW to be used in any ECMP calculation.</a:t>
            </a:r>
          </a:p>
        </p:txBody>
      </p:sp>
    </p:spTree>
    <p:extLst>
      <p:ext uri="{BB962C8B-B14F-4D97-AF65-F5344CB8AC3E}">
        <p14:creationId xmlns:p14="http://schemas.microsoft.com/office/powerpoint/2010/main" val="3565582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8</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737419" y="1488257"/>
            <a:ext cx="10117394" cy="4893647"/>
          </a:xfrm>
          <a:prstGeom prst="rect">
            <a:avLst/>
          </a:prstGeom>
        </p:spPr>
        <p:txBody>
          <a:bodyPr wrap="square">
            <a:spAutoFit/>
          </a:bodyPr>
          <a:lstStyle/>
          <a:p>
            <a:pPr eaLnBrk="0" fontAlgn="base" hangingPunct="0">
              <a:spcBef>
                <a:spcPct val="0"/>
              </a:spcBef>
              <a:spcAft>
                <a:spcPct val="0"/>
              </a:spcAft>
            </a:pPr>
            <a:r>
              <a:rPr lang="en-GB" sz="2400" dirty="0">
                <a:latin typeface="Arial Unicode MS"/>
              </a:rPr>
              <a:t>Instead of including a payload type in the packet, MPLS relies on the control plane to signal the payload type that follows the bottom of the label stack.  Some LSRs attempt to deduce the packet type by MPLS payload inspection, in some cases looking past the PW CW.  </a:t>
            </a:r>
            <a:r>
              <a:rPr lang="en-GB" sz="2400" dirty="0">
                <a:solidFill>
                  <a:srgbClr val="0070C0"/>
                </a:solidFill>
                <a:latin typeface="Arial Unicode MS"/>
              </a:rPr>
              <a:t>If the payload appears to be IP or IP carried in an Ethernet header they perform an ECMP calculation based on what they assume to be the five  tuple fields.  </a:t>
            </a:r>
            <a:r>
              <a:rPr lang="en-GB" sz="2400" dirty="0">
                <a:latin typeface="Arial Unicode MS"/>
              </a:rPr>
              <a:t>However deduction of the payload type in this way is not an exact science, and where a packet that is not IP is mistaken for an IP packet the result can be packets delivered out of order. </a:t>
            </a:r>
            <a:r>
              <a:rPr lang="en-GB" sz="2400" dirty="0" err="1">
                <a:latin typeface="Arial Unicode MS"/>
              </a:rPr>
              <a:t>Misordering</a:t>
            </a:r>
            <a:r>
              <a:rPr lang="en-GB" sz="2400" dirty="0">
                <a:latin typeface="Arial Unicode MS"/>
              </a:rPr>
              <a:t> of this type can be difficult for an operator to diagnose.  Operators therefore need to careful when enabling capability that allows information gleaned from packet inspection past the PW CW to be used in any ECMP calculation.</a:t>
            </a:r>
          </a:p>
        </p:txBody>
      </p:sp>
    </p:spTree>
    <p:extLst>
      <p:ext uri="{BB962C8B-B14F-4D97-AF65-F5344CB8AC3E}">
        <p14:creationId xmlns:p14="http://schemas.microsoft.com/office/powerpoint/2010/main" val="3986225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68F79B-8C55-48F7-A8F6-17B868E67571}"/>
              </a:ext>
            </a:extLst>
          </p:cNvPr>
          <p:cNvSpPr>
            <a:spLocks noGrp="1"/>
          </p:cNvSpPr>
          <p:nvPr>
            <p:ph type="title"/>
          </p:nvPr>
        </p:nvSpPr>
        <p:spPr/>
        <p:txBody>
          <a:bodyPr/>
          <a:lstStyle/>
          <a:p>
            <a:r>
              <a:rPr lang="en-GB" dirty="0"/>
              <a:t>Changed Text at End of 7 (Operations)</a:t>
            </a:r>
          </a:p>
        </p:txBody>
      </p:sp>
      <p:sp>
        <p:nvSpPr>
          <p:cNvPr id="3" name="Slide Number Placeholder 2">
            <a:extLst>
              <a:ext uri="{FF2B5EF4-FFF2-40B4-BE49-F238E27FC236}">
                <a16:creationId xmlns:a16="http://schemas.microsoft.com/office/drawing/2014/main" xmlns="" id="{6982ACB0-E1AB-4314-8F27-7453E17C4E5A}"/>
              </a:ext>
            </a:extLst>
          </p:cNvPr>
          <p:cNvSpPr>
            <a:spLocks noGrp="1"/>
          </p:cNvSpPr>
          <p:nvPr>
            <p:ph type="sldNum" sz="quarter" idx="12"/>
          </p:nvPr>
        </p:nvSpPr>
        <p:spPr/>
        <p:txBody>
          <a:bodyPr/>
          <a:lstStyle/>
          <a:p>
            <a:fld id="{01DD6EFA-DE14-4E2C-A2D8-8F477F57AD46}" type="slidenum">
              <a:rPr lang="en-GB" smtClean="0"/>
              <a:t>9</a:t>
            </a:fld>
            <a:endParaRPr lang="en-GB"/>
          </a:p>
        </p:txBody>
      </p:sp>
      <p:sp>
        <p:nvSpPr>
          <p:cNvPr id="4" name="Rectangle 3">
            <a:extLst>
              <a:ext uri="{FF2B5EF4-FFF2-40B4-BE49-F238E27FC236}">
                <a16:creationId xmlns:a16="http://schemas.microsoft.com/office/drawing/2014/main" xmlns="" id="{7830897E-A041-40AC-9CE9-ADFBB01D6291}"/>
              </a:ext>
            </a:extLst>
          </p:cNvPr>
          <p:cNvSpPr/>
          <p:nvPr/>
        </p:nvSpPr>
        <p:spPr>
          <a:xfrm>
            <a:off x="737419" y="1488257"/>
            <a:ext cx="10117394" cy="4893647"/>
          </a:xfrm>
          <a:prstGeom prst="rect">
            <a:avLst/>
          </a:prstGeom>
        </p:spPr>
        <p:txBody>
          <a:bodyPr wrap="square">
            <a:spAutoFit/>
          </a:bodyPr>
          <a:lstStyle/>
          <a:p>
            <a:pPr eaLnBrk="0" fontAlgn="base" hangingPunct="0">
              <a:spcBef>
                <a:spcPct val="0"/>
              </a:spcBef>
              <a:spcAft>
                <a:spcPct val="0"/>
              </a:spcAft>
            </a:pPr>
            <a:r>
              <a:rPr lang="en-GB" sz="2400" dirty="0">
                <a:latin typeface="Arial Unicode MS"/>
              </a:rPr>
              <a:t>Instead of including a payload type in the packet, MPLS relies on the control plane to signal the payload type that follows the bottom of the label stack.  Some LSRs attempt to deduce the packet type by MPLS payload inspection, in some cases looking past the PW CW.  If the payload appears to be IP or IP carried in an Ethernet header they perform an ECMP calculation based on what they assume to be the five  tuple fields.  </a:t>
            </a:r>
            <a:r>
              <a:rPr lang="en-GB" sz="2400" dirty="0">
                <a:solidFill>
                  <a:srgbClr val="0070C0"/>
                </a:solidFill>
                <a:latin typeface="Arial Unicode MS"/>
              </a:rPr>
              <a:t>However deduction of the payload type in this way is not an exact science, and where a packet that is not IP is mistaken for an IP packet the result can be packets delivered out of order.</a:t>
            </a:r>
            <a:r>
              <a:rPr lang="en-GB" sz="2400" dirty="0">
                <a:latin typeface="Arial Unicode MS"/>
              </a:rPr>
              <a:t> </a:t>
            </a:r>
            <a:r>
              <a:rPr lang="en-GB" sz="2400" dirty="0" err="1">
                <a:latin typeface="Arial Unicode MS"/>
              </a:rPr>
              <a:t>Misordering</a:t>
            </a:r>
            <a:r>
              <a:rPr lang="en-GB" sz="2400" dirty="0">
                <a:latin typeface="Arial Unicode MS"/>
              </a:rPr>
              <a:t> of this type can be difficult for an operator to diagnose.  Operators therefore need to careful when enabling capability that allows information gleaned from packet inspection past the PW CW to be used in any ECMP calculation.</a:t>
            </a:r>
          </a:p>
        </p:txBody>
      </p:sp>
    </p:spTree>
    <p:extLst>
      <p:ext uri="{BB962C8B-B14F-4D97-AF65-F5344CB8AC3E}">
        <p14:creationId xmlns:p14="http://schemas.microsoft.com/office/powerpoint/2010/main" val="1991441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1073</TotalTime>
  <Words>1209</Words>
  <Application>Microsoft Macintosh PowerPoint</Application>
  <PresentationFormat>Custom</PresentationFormat>
  <Paragraphs>56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Use of Ethernet Control Word RECOMMENDED </vt:lpstr>
      <vt:lpstr>Status</vt:lpstr>
      <vt:lpstr>Text Added to end of (4) Recommendation</vt:lpstr>
      <vt:lpstr>Added to the End of (5) ECMP</vt:lpstr>
      <vt:lpstr>Changed Text at End of 7 (Operations)</vt:lpstr>
      <vt:lpstr>Changed Text at End of 7 (Operations)</vt:lpstr>
      <vt:lpstr>Changed Text at End of 7 (Operations)</vt:lpstr>
      <vt:lpstr>Changed Text at End of 7 (Operations)</vt:lpstr>
      <vt:lpstr>Changed Text at End of 7 (Operations)</vt:lpstr>
      <vt:lpstr>Changed Text at End of 7 (Operations)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Bryant</dc:creator>
  <cp:lastModifiedBy>Andrew Malis</cp:lastModifiedBy>
  <cp:revision>36</cp:revision>
  <dcterms:created xsi:type="dcterms:W3CDTF">2017-06-29T18:18:10Z</dcterms:created>
  <dcterms:modified xsi:type="dcterms:W3CDTF">2018-03-13T18:50:39Z</dcterms:modified>
</cp:coreProperties>
</file>