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GB"/>
    </a:defPPr>
    <a:lvl1pPr algn="l" defTabSz="457200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kern="1200">
        <a:solidFill>
          <a:schemeClr val="bg1"/>
        </a:solidFill>
        <a:latin typeface="Arial" charset="0"/>
        <a:ea typeface="+mn-ea"/>
        <a:cs typeface="+mn-cs"/>
      </a:defRPr>
    </a:lvl1pPr>
    <a:lvl2pPr marL="742950" indent="-285750" algn="l" defTabSz="457200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kern="1200">
        <a:solidFill>
          <a:schemeClr val="bg1"/>
        </a:solidFill>
        <a:latin typeface="Arial" charset="0"/>
        <a:ea typeface="+mn-ea"/>
        <a:cs typeface="+mn-cs"/>
      </a:defRPr>
    </a:lvl2pPr>
    <a:lvl3pPr marL="1143000" indent="-228600" algn="l" defTabSz="457200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kern="1200">
        <a:solidFill>
          <a:schemeClr val="bg1"/>
        </a:solidFill>
        <a:latin typeface="Arial" charset="0"/>
        <a:ea typeface="+mn-ea"/>
        <a:cs typeface="+mn-cs"/>
      </a:defRPr>
    </a:lvl3pPr>
    <a:lvl4pPr marL="1600200" indent="-228600" algn="l" defTabSz="457200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kern="1200">
        <a:solidFill>
          <a:schemeClr val="bg1"/>
        </a:solidFill>
        <a:latin typeface="Arial" charset="0"/>
        <a:ea typeface="+mn-ea"/>
        <a:cs typeface="+mn-cs"/>
      </a:defRPr>
    </a:lvl4pPr>
    <a:lvl5pPr marL="2057400" indent="-228600" algn="l" defTabSz="457200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kern="1200">
        <a:solidFill>
          <a:schemeClr val="bg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bg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bg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bg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bg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</p:showPr>
  <p:clrMru>
    <a:srgbClr val="006600"/>
    <a:srgbClr val="FF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414" y="-78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AutoShape 1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36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50" name="AutoShape 2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hdr"/>
          </p:nvPr>
        </p:nvSpPr>
        <p:spPr bwMode="auto">
          <a:xfrm>
            <a:off x="0" y="0"/>
            <a:ext cx="2968625" cy="4540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</a:defRPr>
            </a:lvl1pPr>
          </a:lstStyle>
          <a:p>
            <a:endParaRPr lang="en-US"/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dt"/>
          </p:nvPr>
        </p:nvSpPr>
        <p:spPr bwMode="auto">
          <a:xfrm>
            <a:off x="3884613" y="0"/>
            <a:ext cx="2968625" cy="4540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</a:defRPr>
            </a:lvl1pPr>
          </a:lstStyle>
          <a:p>
            <a:endParaRPr lang="en-US"/>
          </a:p>
        </p:txBody>
      </p:sp>
      <p:sp>
        <p:nvSpPr>
          <p:cNvPr id="2053" name="Rectangle 5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68825" cy="3425825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054" name="Rectangle 6"/>
          <p:cNvSpPr>
            <a:spLocks noGrp="1" noChangeArrowheads="1"/>
          </p:cNvSpPr>
          <p:nvPr>
            <p:ph type="body"/>
          </p:nvPr>
        </p:nvSpPr>
        <p:spPr bwMode="auto">
          <a:xfrm>
            <a:off x="685800" y="4343400"/>
            <a:ext cx="5483225" cy="41116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smtClean="0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ftr"/>
          </p:nvPr>
        </p:nvSpPr>
        <p:spPr bwMode="auto">
          <a:xfrm>
            <a:off x="0" y="8685213"/>
            <a:ext cx="2968625" cy="4540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</a:defRPr>
            </a:lvl1pPr>
          </a:lstStyle>
          <a:p>
            <a:endParaRPr lang="en-US"/>
          </a:p>
        </p:txBody>
      </p:sp>
      <p:sp>
        <p:nvSpPr>
          <p:cNvPr id="2056" name="Rectangle 8"/>
          <p:cNvSpPr>
            <a:spLocks noGrp="1" noChangeArrowheads="1"/>
          </p:cNvSpPr>
          <p:nvPr>
            <p:ph type="sldNum"/>
          </p:nvPr>
        </p:nvSpPr>
        <p:spPr bwMode="auto">
          <a:xfrm>
            <a:off x="3884613" y="8685213"/>
            <a:ext cx="2968625" cy="4540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</a:defRPr>
            </a:lvl1pPr>
          </a:lstStyle>
          <a:p>
            <a:fld id="{6DF559FF-E3B5-43D3-9A0C-D3A07E72013F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1pPr>
    <a:lvl2pPr marL="742950" indent="-28575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2pPr>
    <a:lvl3pPr marL="11430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3pPr>
    <a:lvl4pPr marL="16002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4pPr>
    <a:lvl5pPr marL="20574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8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F444A32D-E292-4C3B-B3B9-EAB095BD338D}" type="slidenum">
              <a:rPr lang="en-US"/>
              <a:pPr/>
              <a:t>1</a:t>
            </a:fld>
            <a:endParaRPr lang="en-US"/>
          </a:p>
        </p:txBody>
      </p:sp>
      <p:sp>
        <p:nvSpPr>
          <p:cNvPr id="10241" name="Text Box 1"/>
          <p:cNvSpPr txBox="1">
            <a:spLocks noChangeArrowheads="1"/>
          </p:cNvSpPr>
          <p:nvPr/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242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685800" y="4343400"/>
            <a:ext cx="5484813" cy="411480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L3VPN WG 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2010-03-22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25D58B61-61DA-4386-9352-7EE747485C3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L3VPN WG 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2010-03-22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8373323B-2C71-44D8-B604-50B2C6E29ED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7813" y="274638"/>
            <a:ext cx="2055812" cy="58483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8213" cy="58483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L3VPN WG 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2010-03-22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89B7DD3F-FCAC-4258-BDB0-858E8A19FDF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L3VPN WG 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2010-03-22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BC574CD5-5407-47BA-A384-6E7607257A0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L3VPN WG 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2010-03-22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52A5F379-4486-4749-8A85-1C1893127B5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7013" cy="45227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6613" y="1600200"/>
            <a:ext cx="4037012" cy="45227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L3VPN WG 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2010-03-22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5764632F-5CB9-49C2-A1C5-E01E98A44D5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L3VPN WG 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2010-03-22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A2AF476A-30C3-412B-8332-791D0773096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L3VPN WG 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2010-03-22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BF9C7B9D-6DC4-41F7-A462-6EA95B7D97B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L3VPN WG 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2010-03-22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A36CDFFE-FC25-49B0-B5B0-731629DAD62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L3VPN WG 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2010-03-22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54A068A9-DDAC-47F9-83AF-EF7E13DB24E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L3VPN WG 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2010-03-22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F74CE3BD-C04B-4FB0-8D62-44DA55C8D11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6425" cy="11398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title text format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6425" cy="45227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outline text format</a:t>
            </a:r>
          </a:p>
          <a:p>
            <a:pPr lvl="1"/>
            <a:r>
              <a:rPr lang="en-GB" smtClean="0"/>
              <a:t>Second Outline Level</a:t>
            </a:r>
          </a:p>
          <a:p>
            <a:pPr lvl="2"/>
            <a:r>
              <a:rPr lang="en-GB" smtClean="0"/>
              <a:t>Third Outline Level</a:t>
            </a:r>
          </a:p>
          <a:p>
            <a:pPr lvl="3"/>
            <a:r>
              <a:rPr lang="en-GB" smtClean="0"/>
              <a:t>Fourth Outline Level</a:t>
            </a:r>
          </a:p>
          <a:p>
            <a:pPr lvl="4"/>
            <a:r>
              <a:rPr lang="en-GB" smtClean="0"/>
              <a:t>Fifth Outline Level</a:t>
            </a:r>
          </a:p>
          <a:p>
            <a:pPr lvl="4"/>
            <a:r>
              <a:rPr lang="en-GB" smtClean="0"/>
              <a:t>Sixth Outline Level</a:t>
            </a:r>
          </a:p>
          <a:p>
            <a:pPr lvl="4"/>
            <a:r>
              <a:rPr lang="en-GB" smtClean="0"/>
              <a:t>Seventh Outline Level</a:t>
            </a:r>
          </a:p>
          <a:p>
            <a:pPr lvl="4"/>
            <a:r>
              <a:rPr lang="en-GB" smtClean="0"/>
              <a:t>Eighth Outline Level</a:t>
            </a:r>
          </a:p>
          <a:p>
            <a:pPr lvl="4"/>
            <a:r>
              <a:rPr lang="en-GB" smtClean="0"/>
              <a:t>Ninth Outline Level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457200" y="6245225"/>
            <a:ext cx="2130425" cy="5191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000000"/>
                </a:solidFill>
              </a:defRPr>
            </a:lvl1pPr>
          </a:lstStyle>
          <a:p>
            <a:r>
              <a:rPr lang="en-US" smtClean="0"/>
              <a:t>L3VPN WG </a:t>
            </a:r>
            <a:endParaRPr lang="en-US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3124200" y="6245225"/>
            <a:ext cx="2892425" cy="4730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ctr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000000"/>
                </a:solidFill>
              </a:defRPr>
            </a:lvl1pPr>
          </a:lstStyle>
          <a:p>
            <a:r>
              <a:rPr lang="en-US" smtClean="0"/>
              <a:t>2010-03-22</a:t>
            </a: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6553200" y="6245225"/>
            <a:ext cx="2130425" cy="4730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000000"/>
                </a:solidFill>
              </a:defRPr>
            </a:lvl1pPr>
          </a:lstStyle>
          <a:p>
            <a:fld id="{173EBCEB-EF4D-48DE-A2C0-A83194CF8E47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457200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57200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</a:defRPr>
      </a:lvl2pPr>
      <a:lvl3pPr marL="1143000" indent="-228600" algn="ctr" defTabSz="457200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</a:defRPr>
      </a:lvl3pPr>
      <a:lvl4pPr marL="1600200" indent="-228600" algn="ctr" defTabSz="457200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</a:defRPr>
      </a:lvl4pPr>
      <a:lvl5pPr marL="2057400" indent="-228600" algn="ctr" defTabSz="457200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</a:defRPr>
      </a:lvl5pPr>
      <a:lvl6pPr marL="2514600" indent="-228600" algn="ctr" defTabSz="457200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</a:defRPr>
      </a:lvl6pPr>
      <a:lvl7pPr marL="2971800" indent="-228600" algn="ctr" defTabSz="457200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</a:defRPr>
      </a:lvl7pPr>
      <a:lvl8pPr marL="3429000" indent="-228600" algn="ctr" defTabSz="457200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</a:defRPr>
      </a:lvl8pPr>
      <a:lvl9pPr marL="3886200" indent="-228600" algn="ctr" defTabSz="457200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</a:defRPr>
      </a:lvl9pPr>
    </p:titleStyle>
    <p:bodyStyle>
      <a:lvl1pPr marL="342900" indent="-342900" algn="l" defTabSz="457200" rtl="0" fontAlgn="base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57200" rtl="0" fontAlgn="base"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800">
          <a:solidFill>
            <a:srgbClr val="000000"/>
          </a:solidFill>
          <a:latin typeface="+mn-lt"/>
        </a:defRPr>
      </a:lvl2pPr>
      <a:lvl3pPr marL="1143000" indent="-228600" algn="l" defTabSz="457200" rtl="0" fontAlgn="base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000000"/>
          </a:solidFill>
          <a:latin typeface="+mn-lt"/>
        </a:defRPr>
      </a:lvl3pPr>
      <a:lvl4pPr marL="1600200" indent="-228600" algn="l" defTabSz="457200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</a:defRPr>
      </a:lvl4pPr>
      <a:lvl5pPr marL="2057400" indent="-228600" algn="l" defTabSz="457200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</a:defRPr>
      </a:lvl5pPr>
      <a:lvl6pPr marL="2514600" indent="-228600" algn="l" defTabSz="457200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</a:defRPr>
      </a:lvl6pPr>
      <a:lvl7pPr marL="2971800" indent="-228600" algn="l" defTabSz="457200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</a:defRPr>
      </a:lvl7pPr>
      <a:lvl8pPr marL="3429000" indent="-228600" algn="l" defTabSz="457200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</a:defRPr>
      </a:lvl8pPr>
      <a:lvl9pPr marL="3886200" indent="-228600" algn="l" defTabSz="457200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smtClean="0"/>
              <a:t>L3VPN WG 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US" smtClean="0"/>
              <a:t>2010-03-22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A05535AF-AE78-409D-9BCD-2C50A74C3CE6}" type="slidenum">
              <a:rPr lang="en-US"/>
              <a:pPr/>
              <a:t>1</a:t>
            </a:fld>
            <a:endParaRPr lang="en-US"/>
          </a:p>
        </p:txBody>
      </p:sp>
      <p:sp>
        <p:nvSpPr>
          <p:cNvPr id="3073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319088"/>
            <a:ext cx="8229600" cy="1054100"/>
          </a:xfrm>
          <a:ln/>
        </p:spPr>
        <p:txBody>
          <a:bodyPr lIns="0" tIns="0" rIns="0" bIns="0"/>
          <a:lstStyle/>
          <a:p>
            <a: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dirty="0" smtClean="0"/>
              <a:t>Old MVPN Draft</a:t>
            </a:r>
            <a:endParaRPr lang="en-US" dirty="0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4437063"/>
          </a:xfrm>
          <a:ln/>
        </p:spPr>
        <p:txBody>
          <a:bodyPr lIns="0" tIns="0" rIns="0" bIns="0"/>
          <a:lstStyle/>
          <a:p>
            <a:pPr marL="339725" indent="-339725">
              <a:buFont typeface="Arial" pitchFamily="34" charset="0"/>
              <a:buChar char="•"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US" dirty="0"/>
              <a:t>d</a:t>
            </a:r>
            <a:r>
              <a:rPr lang="en-US" dirty="0" smtClean="0"/>
              <a:t>raft-rosen-vpn-mcast-00: November, 2000</a:t>
            </a:r>
          </a:p>
          <a:p>
            <a:pPr marL="739775" lvl="1" indent="-339725">
              <a:buFont typeface="Courier New" pitchFamily="49" charset="0"/>
              <a:buChar char="o"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US" dirty="0" smtClean="0"/>
              <a:t>First MVPN specification</a:t>
            </a:r>
          </a:p>
          <a:p>
            <a:pPr marL="739775" lvl="1" indent="-339725">
              <a:buFont typeface="Courier New" pitchFamily="49" charset="0"/>
              <a:buChar char="o"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US" dirty="0" smtClean="0"/>
              <a:t>Contained number of proposals, including the one that was to be implemented and deployed</a:t>
            </a:r>
          </a:p>
          <a:p>
            <a:pPr marL="339725" indent="-339725">
              <a:buFont typeface="Arial" charset="0"/>
              <a:buChar char="•"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US" dirty="0"/>
              <a:t>d</a:t>
            </a:r>
            <a:r>
              <a:rPr lang="en-US" dirty="0" smtClean="0"/>
              <a:t>raft-rosen-vpn-mcast-07: May, 2004</a:t>
            </a:r>
          </a:p>
          <a:p>
            <a:pPr marL="739775" lvl="1" indent="-339725">
              <a:buFont typeface="Courier New" pitchFamily="49" charset="0"/>
              <a:buChar char="o"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US" dirty="0" smtClean="0"/>
              <a:t>First major update</a:t>
            </a:r>
          </a:p>
          <a:p>
            <a:pPr marL="739775" lvl="1" indent="-339725">
              <a:buFont typeface="Courier New" pitchFamily="49" charset="0"/>
              <a:buChar char="o"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US" dirty="0" smtClean="0"/>
              <a:t>Eliminated description of non-implemented proposals</a:t>
            </a:r>
          </a:p>
          <a:p>
            <a:pPr marL="739775" lvl="1" indent="-339725">
              <a:buFont typeface="Courier New" pitchFamily="49" charset="0"/>
              <a:buChar char="o"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US" dirty="0" smtClean="0"/>
              <a:t>Brought up-to-date with implementation </a:t>
            </a:r>
            <a:endParaRPr lang="en-US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Old MVPN Draft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US" sz="2800" dirty="0" smtClean="0"/>
              <a:t>draft-rosen-vpn-mcast-09, July 2008</a:t>
            </a:r>
          </a:p>
          <a:p>
            <a:pPr lvl="1">
              <a:buFont typeface="Courier New" pitchFamily="49" charset="0"/>
              <a:buChar char="o"/>
            </a:pPr>
            <a:r>
              <a:rPr lang="en-US" sz="2400" dirty="0" smtClean="0"/>
              <a:t>After remaining unchanged for several years, revised to bring up to date with </a:t>
            </a:r>
            <a:r>
              <a:rPr lang="en-US" sz="2400" dirty="0" smtClean="0"/>
              <a:t>Cisco’s deployment</a:t>
            </a:r>
          </a:p>
          <a:p>
            <a:pPr lvl="1">
              <a:buFont typeface="Courier New" pitchFamily="49" charset="0"/>
              <a:buChar char="o"/>
            </a:pPr>
            <a:r>
              <a:rPr lang="en-US" sz="2400" dirty="0" smtClean="0"/>
              <a:t>Many parts of it implemented by multiple vendors</a:t>
            </a:r>
            <a:endParaRPr lang="en-US" sz="2400" dirty="0" smtClean="0"/>
          </a:p>
          <a:p>
            <a:pPr>
              <a:buFont typeface="Courier New" pitchFamily="49" charset="0"/>
              <a:buChar char="o"/>
            </a:pPr>
            <a:r>
              <a:rPr lang="en-US" sz="2800" dirty="0" smtClean="0"/>
              <a:t>Now at revision 13</a:t>
            </a:r>
          </a:p>
          <a:p>
            <a:pPr lvl="1">
              <a:buFont typeface="Courier New" pitchFamily="49" charset="0"/>
              <a:buChar char="o"/>
            </a:pPr>
            <a:r>
              <a:rPr lang="en-US" sz="2400" dirty="0" smtClean="0"/>
              <a:t>Still describes most deployments</a:t>
            </a:r>
          </a:p>
          <a:p>
            <a:pPr lvl="1">
              <a:buFont typeface="Courier New" pitchFamily="49" charset="0"/>
              <a:buChar char="o"/>
            </a:pPr>
            <a:r>
              <a:rPr lang="en-US" sz="2400" dirty="0" smtClean="0"/>
              <a:t>With luck, future deployments will be standards-based, won’t need to keep modifying this draft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smtClean="0"/>
              <a:t>L3VPN WG 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US" smtClean="0"/>
              <a:t>2010-03-22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BC574CD5-5407-47BA-A384-6E7607257A0F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Should be Published as Historical RFC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Worth archiving:</a:t>
            </a:r>
          </a:p>
          <a:p>
            <a:pPr lvl="1">
              <a:buFont typeface="Courier New" pitchFamily="49" charset="0"/>
              <a:buChar char="o"/>
            </a:pPr>
            <a:r>
              <a:rPr lang="en-US" dirty="0" smtClean="0"/>
              <a:t>Still describes numerous deployments</a:t>
            </a:r>
          </a:p>
          <a:p>
            <a:pPr lvl="1">
              <a:buFont typeface="Courier New" pitchFamily="49" charset="0"/>
              <a:buChar char="o"/>
            </a:pPr>
            <a:r>
              <a:rPr lang="en-US" dirty="0" smtClean="0"/>
              <a:t>Has historical importance</a:t>
            </a:r>
          </a:p>
          <a:p>
            <a:pPr lvl="1">
              <a:buFont typeface="Courier New" pitchFamily="49" charset="0"/>
              <a:buChar char="o"/>
            </a:pPr>
            <a:r>
              <a:rPr lang="en-US" dirty="0" smtClean="0"/>
              <a:t>I don’t want to have to keep issuing it every six months (with new boilerplate) </a:t>
            </a:r>
            <a:r>
              <a:rPr lang="en-US" dirty="0" smtClean="0">
                <a:sym typeface="Wingdings"/>
              </a:rPr>
              <a:t></a:t>
            </a:r>
          </a:p>
          <a:p>
            <a:pPr lvl="1">
              <a:buFont typeface="Courier New" pitchFamily="49" charset="0"/>
              <a:buChar char="o"/>
            </a:pPr>
            <a:r>
              <a:rPr lang="en-US" dirty="0" smtClean="0">
                <a:sym typeface="Wingdings"/>
              </a:rPr>
              <a:t>Needs to be called RFC ___ instead of its current informal name</a:t>
            </a:r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MVPN standards from WG now available</a:t>
            </a:r>
          </a:p>
          <a:p>
            <a:pPr lvl="1">
              <a:buFont typeface="Courier New" pitchFamily="49" charset="0"/>
              <a:buChar char="o"/>
            </a:pPr>
            <a:r>
              <a:rPr lang="en-US" dirty="0" smtClean="0"/>
              <a:t>Old draft is not “end run” around WG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smtClean="0"/>
              <a:t>L3VPN WG 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US" smtClean="0"/>
              <a:t>2010-03-22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BC574CD5-5407-47BA-A384-6E7607257A0F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Individual vs. WG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Can be submitted as Individual Submission</a:t>
            </a:r>
          </a:p>
          <a:p>
            <a:pPr lvl="1">
              <a:buFont typeface="Courier New" pitchFamily="49" charset="0"/>
              <a:buChar char="o"/>
            </a:pPr>
            <a:r>
              <a:rPr lang="en-US" dirty="0" smtClean="0"/>
              <a:t>RFC editor then asks IESG if it’s okay,</a:t>
            </a:r>
          </a:p>
          <a:p>
            <a:pPr lvl="1">
              <a:buFont typeface="Courier New" pitchFamily="49" charset="0"/>
              <a:buChar char="o"/>
            </a:pPr>
            <a:r>
              <a:rPr lang="en-US" dirty="0" smtClean="0"/>
              <a:t>IESG asks WG, etc.</a:t>
            </a:r>
            <a:endParaRPr lang="en-US" smtClean="0"/>
          </a:p>
          <a:p>
            <a:pPr>
              <a:buFont typeface="Arial" pitchFamily="34" charset="0"/>
              <a:buChar char="•"/>
            </a:pPr>
            <a:r>
              <a:rPr lang="en-US" smtClean="0"/>
              <a:t>Saves </a:t>
            </a:r>
            <a:r>
              <a:rPr lang="en-US" dirty="0" smtClean="0"/>
              <a:t>time and work if WG approves in advance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smtClean="0"/>
              <a:t>L3VPN WG 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US" smtClean="0"/>
              <a:t>2010-03-22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BC574CD5-5407-47BA-A384-6E7607257A0F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259</TotalTime>
  <Words>211</Words>
  <Application>Microsoft Office PowerPoint</Application>
  <PresentationFormat>On-screen Show (4:3)</PresentationFormat>
  <Paragraphs>41</Paragraphs>
  <Slides>4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Default Design</vt:lpstr>
      <vt:lpstr>Old MVPN Draft</vt:lpstr>
      <vt:lpstr>Old MVPN Draft</vt:lpstr>
      <vt:lpstr>Should be Published as Historical RFC</vt:lpstr>
      <vt:lpstr>Individual vs. WG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Eric C. Rosen</dc:creator>
  <cp:lastModifiedBy>erosen</cp:lastModifiedBy>
  <cp:revision>34</cp:revision>
  <cp:lastPrinted>1601-01-01T00:00:00Z</cp:lastPrinted>
  <dcterms:created xsi:type="dcterms:W3CDTF">1601-01-01T00:00:00Z</dcterms:created>
  <dcterms:modified xsi:type="dcterms:W3CDTF">2010-03-18T17:14:21Z</dcterms:modified>
</cp:coreProperties>
</file>