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9"/>
  </p:notesMasterIdLst>
  <p:sldIdLst>
    <p:sldId id="313" r:id="rId2"/>
    <p:sldId id="325" r:id="rId3"/>
    <p:sldId id="326" r:id="rId4"/>
    <p:sldId id="327" r:id="rId5"/>
    <p:sldId id="328" r:id="rId6"/>
    <p:sldId id="329" r:id="rId7"/>
    <p:sldId id="32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1E3F55DB-0EAC-49BD-84E1-E78A8614A5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9D20D-E99B-4BD1-BE6C-465F51BD66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6CA63-6295-48FE-B8A3-74D85A03E0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AB2C7-8908-4BA0-946C-8AE7ED8379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00E9-8B5A-472B-BDA3-BF47CACC20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D0EC7-322C-48C4-B22E-12514040E3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A82B1-4932-4D7C-8D24-37AB405DA4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1FC62-9B42-4DF2-AB13-DADA65109A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AEF34-72E6-4B83-AA0F-016B1AF59C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DE8CD-4FA5-482C-ACF1-BA0928426A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F3B5F-CE4A-4DBD-8C0F-5DD5AADE71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C2825-BDDD-40FE-8F63-A71AAAF42A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1D696-840E-47D4-BA5D-97B5C9DDFB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0F837-B12B-4B4C-8E6F-B133D09641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pPr>
              <a:defRPr/>
            </a:pPr>
            <a:fld id="{8F1EA4BB-77AB-4EE9-B79E-B7EDFDBCF7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MS PGothic" pitchFamily="34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zuniga-multimob-smspmip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  <a:t>Juan Carlos Zúñiga</a:t>
            </a:r>
            <a:b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  <a:t>Akbar Rahman</a:t>
            </a:r>
            <a:b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  <a:t>Luis M. Contreras</a:t>
            </a:r>
            <a:b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  <a:t>Carlos J. Bernardos</a:t>
            </a:r>
            <a:b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  <a:t>Ignacio Soto</a:t>
            </a:r>
            <a:br>
              <a:rPr lang="en-US" sz="2400" b="0" dirty="0" smtClean="0">
                <a:solidFill>
                  <a:srgbClr val="00B0F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0000"/>
                </a:solidFill>
                <a:latin typeface="Tahoma"/>
                <a:ea typeface="+mn-ea"/>
                <a:cs typeface="+mn-cs"/>
              </a:rPr>
              <a:t/>
            </a:r>
            <a:br>
              <a:rPr lang="en-US" sz="2400" b="0" dirty="0" smtClean="0">
                <a:solidFill>
                  <a:srgbClr val="000000"/>
                </a:solidFill>
                <a:latin typeface="Tahoma"/>
                <a:ea typeface="+mn-ea"/>
                <a:cs typeface="+mn-cs"/>
              </a:rPr>
            </a:br>
            <a:r>
              <a:rPr lang="en-US" sz="2400" b="0" dirty="0" smtClean="0">
                <a:solidFill>
                  <a:srgbClr val="000000"/>
                </a:solidFill>
                <a:latin typeface="Tahoma"/>
                <a:ea typeface="+mn-ea"/>
                <a:cs typeface="+mn-cs"/>
              </a:rPr>
              <a:t>IETF 79, November 2010</a:t>
            </a:r>
            <a:r>
              <a:rPr lang="en-US" sz="3200" b="0" dirty="0" smtClean="0">
                <a:solidFill>
                  <a:srgbClr val="000000"/>
                </a:solidFill>
                <a:latin typeface="Tahoma"/>
                <a:ea typeface="+mn-ea"/>
                <a:cs typeface="+mn-cs"/>
              </a:rPr>
              <a:t/>
            </a:r>
            <a:br>
              <a:rPr lang="en-US" sz="3200" b="0" dirty="0" smtClean="0">
                <a:solidFill>
                  <a:srgbClr val="000000"/>
                </a:solidFill>
                <a:latin typeface="Tahoma"/>
                <a:ea typeface="+mn-ea"/>
                <a:cs typeface="+mn-cs"/>
              </a:rPr>
            </a:br>
            <a:endParaRPr lang="en-US" sz="3200" b="0" u="sng" dirty="0" smtClean="0">
              <a:solidFill>
                <a:srgbClr val="FF0000"/>
              </a:solidFill>
              <a:latin typeface="Tahoma"/>
              <a:ea typeface="+mn-ea"/>
              <a:cs typeface="+mn-cs"/>
            </a:endParaRPr>
          </a:p>
        </p:txBody>
      </p:sp>
      <p:sp>
        <p:nvSpPr>
          <p:cNvPr id="3075" name="DtsShapeName" descr="C4750CDB1B@753@9@@8C6@C85GEGG@720968AL96D@PY35403[!!!!!BIHO@]y35403!!!!!!!!!!1110G2B369G71110G2B369G71!!!!!!!!!!!!!!!!!!!!!!!!!!!!!!!!!!!!!!!!!!!!!!!!!!!!869;e8:48aR62745!!!!!!BIHO@]R62745!!!11111111110G2BC705D2`fdoe`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P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4400" dirty="0" smtClean="0">
                <a:solidFill>
                  <a:srgbClr val="00B0F0"/>
                </a:solidFill>
              </a:rPr>
              <a:t>Dedicated </a:t>
            </a:r>
          </a:p>
          <a:p>
            <a:pPr algn="r"/>
            <a:r>
              <a:rPr lang="en-US" sz="4400" dirty="0" smtClean="0">
                <a:solidFill>
                  <a:srgbClr val="00B0F0"/>
                </a:solidFill>
              </a:rPr>
              <a:t>Multicast LMA </a:t>
            </a:r>
            <a:endParaRPr lang="en-US" altLang="zh-CN" sz="4400" b="1" dirty="0">
              <a:solidFill>
                <a:srgbClr val="00B0F0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Dedicated Multicast LMA (1/2)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000000"/>
                </a:solidFill>
                <a:latin typeface="Tahoma"/>
              </a:rPr>
              <a:t>Joint draft = </a:t>
            </a:r>
            <a:r>
              <a:rPr lang="en-US" sz="2400" dirty="0" smtClean="0">
                <a:solidFill>
                  <a:srgbClr val="000000"/>
                </a:solidFill>
                <a:latin typeface="Tahoma"/>
              </a:rPr>
              <a:t>draft-zuniga + draft-</a:t>
            </a:r>
            <a:r>
              <a:rPr lang="en-US" sz="2400" dirty="0" err="1" smtClean="0">
                <a:solidFill>
                  <a:srgbClr val="000000"/>
                </a:solidFill>
                <a:latin typeface="Tahoma"/>
              </a:rPr>
              <a:t>contreras</a:t>
            </a:r>
            <a:r>
              <a:rPr lang="en-US" sz="2400" dirty="0" smtClean="0">
                <a:solidFill>
                  <a:srgbClr val="000000"/>
                </a:solidFill>
                <a:latin typeface="Tahoma"/>
              </a:rPr>
              <a:t>-</a:t>
            </a:r>
            <a:r>
              <a:rPr lang="en-US" sz="2400" dirty="0" err="1" smtClean="0">
                <a:solidFill>
                  <a:srgbClr val="000000"/>
                </a:solidFill>
                <a:latin typeface="Tahoma"/>
              </a:rPr>
              <a:t>msd</a:t>
            </a:r>
            <a:endParaRPr lang="en-US" sz="2400" dirty="0" smtClean="0">
              <a:solidFill>
                <a:srgbClr val="000000"/>
              </a:solidFill>
              <a:latin typeface="Tahoma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000000"/>
                </a:solidFill>
                <a:latin typeface="Tahoma"/>
              </a:rPr>
              <a:t>Basic concept discussed since IETF 76 (Hiroshima)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rgbClr val="000000"/>
                </a:solidFill>
                <a:latin typeface="Tahoma"/>
              </a:rPr>
              <a:t>All concepts and comments addressed now in this draft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u="sng" dirty="0" smtClean="0">
                <a:solidFill>
                  <a:srgbClr val="0070C0"/>
                </a:solidFill>
                <a:latin typeface="Tahoma"/>
                <a:hlinkClick r:id="rId2"/>
              </a:rPr>
              <a:t>https://datatracker.ietf.org/doc/draft-zuniga-multimob-smspmip/</a:t>
            </a:r>
            <a:endParaRPr lang="en-US" sz="2000" u="sng" dirty="0" smtClean="0">
              <a:solidFill>
                <a:srgbClr val="0070C0"/>
              </a:solidFill>
              <a:latin typeface="Tahoma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rgbClr val="000000"/>
                </a:solidFill>
                <a:latin typeface="Tahoma"/>
              </a:rPr>
              <a:t>Scope of Changes: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000000"/>
                </a:solidFill>
                <a:latin typeface="Tahoma"/>
              </a:rPr>
              <a:t>New sections on deployment scenarios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000000"/>
                </a:solidFill>
                <a:latin typeface="Tahoma"/>
              </a:rPr>
              <a:t>Multicast LMA definitions and terminology updated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000000"/>
                </a:solidFill>
                <a:latin typeface="Tahoma"/>
              </a:rPr>
              <a:t>PMIP enhancements: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  <a:latin typeface="Tahoma"/>
              </a:rPr>
              <a:t>Binding Update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  <a:latin typeface="Tahoma"/>
              </a:rPr>
              <a:t>Policy Profile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1600" dirty="0" smtClean="0">
                <a:solidFill>
                  <a:srgbClr val="000000"/>
                </a:solidFill>
                <a:latin typeface="Tahoma"/>
              </a:rPr>
              <a:t>MAG to LMA attach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Dedicated Multicast LMA (2/2)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686800" cy="4411662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3200" dirty="0" smtClean="0">
                <a:latin typeface="Tahoma"/>
              </a:rPr>
              <a:t>Advantages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ahoma"/>
              </a:rPr>
              <a:t>Not all LMAs need to support multicast capability and connectivity </a:t>
            </a:r>
          </a:p>
          <a:p>
            <a:pPr marL="1038225" lvl="2" indent="-285750">
              <a:buClr>
                <a:srgbClr val="FF0000"/>
              </a:buClr>
              <a:buSzPct val="55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/>
              </a:rPr>
              <a:t>Reduces total resources and states at LMAs</a:t>
            </a:r>
          </a:p>
          <a:p>
            <a:pPr marL="638175" lvl="2" indent="-342900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ahoma"/>
              </a:rPr>
              <a:t>Reduces tunnel convergence issue at the MAG</a:t>
            </a:r>
          </a:p>
          <a:p>
            <a:pPr marL="1038225" lvl="2" indent="-285750">
              <a:buClr>
                <a:srgbClr val="FF0000"/>
              </a:buClr>
              <a:buSzPct val="55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/>
              </a:rPr>
              <a:t>Minimizes the replication of multicast traffic when MNs with different LMAs join the same multicast group </a:t>
            </a:r>
            <a:endParaRPr lang="en-US" sz="2400" dirty="0" smtClean="0">
              <a:latin typeface="Tahoma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ahoma"/>
              </a:rPr>
              <a:t>Simplifies the multicast tree topology</a:t>
            </a:r>
          </a:p>
          <a:p>
            <a:pPr lvl="2">
              <a:buClr>
                <a:srgbClr val="C00000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/>
              </a:rPr>
              <a:t>allows a PMIPv6 domain to closely follow a simple multicast tree topology for Proxy MLD forwarding</a:t>
            </a:r>
            <a:endParaRPr lang="en-US" sz="2100" dirty="0" smtClean="0">
              <a:latin typeface="Tahoma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ahoma"/>
              </a:rPr>
              <a:t>Allows the implementation of a single MLD proxy instance per MAG to support the multicast service</a:t>
            </a:r>
          </a:p>
          <a:p>
            <a:pPr lvl="2">
              <a:buClr>
                <a:srgbClr val="C00000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100" dirty="0" smtClean="0">
                <a:latin typeface="Tahoma"/>
              </a:rPr>
              <a:t>Reduces the complexity of the MAG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ahoma"/>
              </a:rPr>
              <a:t>Permits different PMIPv6 deployment scenarios</a:t>
            </a:r>
          </a:p>
          <a:p>
            <a:pPr marL="1038225" lvl="2" indent="-285750">
              <a:buClr>
                <a:srgbClr val="FF0000"/>
              </a:buClr>
              <a:buSzPct val="55000"/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Tahoma"/>
              </a:rPr>
              <a:t>Deployment strategies can be tailored for expected traffic scenarios</a:t>
            </a:r>
            <a:endParaRPr lang="en-US" sz="2700" dirty="0" smtClean="0">
              <a:latin typeface="Tahoma"/>
            </a:endParaRPr>
          </a:p>
          <a:p>
            <a:pPr lvl="2">
              <a:buClr>
                <a:srgbClr val="C00000"/>
              </a:buClr>
              <a:buSzPct val="60000"/>
              <a:buFont typeface="Wingdings" pitchFamily="2" charset="2"/>
              <a:buChar char="§"/>
              <a:defRPr/>
            </a:pPr>
            <a:endParaRPr lang="en-US" sz="2100" dirty="0" smtClean="0">
              <a:latin typeface="Tahoma"/>
            </a:endParaRPr>
          </a:p>
          <a:p>
            <a:pPr marL="1038225" lvl="2" indent="-285750">
              <a:buClr>
                <a:srgbClr val="FF0000"/>
              </a:buClr>
              <a:buSzPct val="55000"/>
              <a:buFont typeface="Wingdings" pitchFamily="2" charset="2"/>
              <a:buChar char="§"/>
              <a:defRPr/>
            </a:pPr>
            <a:endParaRPr lang="en-US" sz="2000" dirty="0" smtClean="0">
              <a:latin typeface="Tahoma"/>
            </a:endParaRPr>
          </a:p>
          <a:p>
            <a:pPr marL="393700" indent="-285750">
              <a:buClr>
                <a:srgbClr val="FF0000"/>
              </a:buClr>
              <a:buSzPct val="55000"/>
              <a:buNone/>
              <a:defRPr/>
            </a:pPr>
            <a:endParaRPr lang="en-US" sz="2500" dirty="0" smtClean="0">
              <a:solidFill>
                <a:srgbClr val="000000"/>
              </a:solid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200" smtClean="0"/>
              <a:t>Several unicast PMIPv6 domains served by one Multicast LMA (relationship N:1)</a:t>
            </a:r>
            <a:endParaRPr lang="es-ES" sz="3200" smtClean="0"/>
          </a:p>
        </p:txBody>
      </p:sp>
      <p:sp>
        <p:nvSpPr>
          <p:cNvPr id="8196" name="Text Box 13"/>
          <p:cNvSpPr txBox="1">
            <a:spLocks noChangeArrowheads="1"/>
          </p:cNvSpPr>
          <p:nvPr/>
        </p:nvSpPr>
        <p:spPr bwMode="auto">
          <a:xfrm>
            <a:off x="457200" y="1371600"/>
            <a:ext cx="84740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Suited for / Potential benefits: </a:t>
            </a:r>
          </a:p>
          <a:p>
            <a:pPr>
              <a:buFont typeface="Arial" charset="0"/>
              <a:buChar char="•"/>
            </a:pPr>
            <a:r>
              <a:rPr lang="en-US" sz="1600"/>
              <a:t> Initial scenario for network deployment (scalable approach)</a:t>
            </a:r>
          </a:p>
          <a:p>
            <a:pPr>
              <a:buFont typeface="Arial" charset="0"/>
              <a:buChar char="•"/>
            </a:pPr>
            <a:r>
              <a:rPr lang="en-US" sz="1600"/>
              <a:t> Reduced multicast tree size in core network and/or centralized content distribution</a:t>
            </a:r>
          </a:p>
          <a:p>
            <a:pPr>
              <a:buFont typeface="Arial" charset="0"/>
              <a:buChar char="•"/>
            </a:pPr>
            <a:r>
              <a:rPr lang="en-US" sz="1600"/>
              <a:t> Adapted to low multicast-MN customer base (multicast equipment synergy, shared for high number of customers)</a:t>
            </a:r>
          </a:p>
        </p:txBody>
      </p: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533400" y="2463800"/>
            <a:ext cx="8077200" cy="4165600"/>
            <a:chOff x="336" y="1456"/>
            <a:chExt cx="5088" cy="2624"/>
          </a:xfrm>
        </p:grpSpPr>
        <p:sp>
          <p:nvSpPr>
            <p:cNvPr id="17" name="16 Elipse"/>
            <p:cNvSpPr/>
            <p:nvPr/>
          </p:nvSpPr>
          <p:spPr>
            <a:xfrm>
              <a:off x="336" y="2016"/>
              <a:ext cx="5088" cy="206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15 Elipse"/>
            <p:cNvSpPr/>
            <p:nvPr/>
          </p:nvSpPr>
          <p:spPr>
            <a:xfrm>
              <a:off x="3552" y="2496"/>
              <a:ext cx="1872" cy="1152"/>
            </a:xfrm>
            <a:prstGeom prst="ellipse">
              <a:avLst/>
            </a:prstGeom>
            <a:noFill/>
            <a:ln>
              <a:solidFill>
                <a:srgbClr val="96969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5" name="14 Elipse"/>
            <p:cNvSpPr/>
            <p:nvPr/>
          </p:nvSpPr>
          <p:spPr>
            <a:xfrm>
              <a:off x="384" y="2496"/>
              <a:ext cx="1872" cy="1152"/>
            </a:xfrm>
            <a:prstGeom prst="ellipse">
              <a:avLst/>
            </a:prstGeom>
            <a:noFill/>
            <a:ln>
              <a:solidFill>
                <a:srgbClr val="96969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" name="2 Elipse"/>
            <p:cNvSpPr/>
            <p:nvPr/>
          </p:nvSpPr>
          <p:spPr>
            <a:xfrm>
              <a:off x="1152" y="2352"/>
              <a:ext cx="384" cy="38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4" name="3 Elipse"/>
            <p:cNvSpPr/>
            <p:nvPr/>
          </p:nvSpPr>
          <p:spPr>
            <a:xfrm>
              <a:off x="1152" y="3408"/>
              <a:ext cx="384" cy="38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5" name="4 Elipse"/>
            <p:cNvSpPr/>
            <p:nvPr/>
          </p:nvSpPr>
          <p:spPr>
            <a:xfrm>
              <a:off x="2688" y="1776"/>
              <a:ext cx="384" cy="38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" name="5 Elipse"/>
            <p:cNvSpPr/>
            <p:nvPr/>
          </p:nvSpPr>
          <p:spPr>
            <a:xfrm>
              <a:off x="1824" y="3408"/>
              <a:ext cx="384" cy="38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6 Elipse"/>
            <p:cNvSpPr/>
            <p:nvPr/>
          </p:nvSpPr>
          <p:spPr>
            <a:xfrm>
              <a:off x="4272" y="2352"/>
              <a:ext cx="384" cy="38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" name="7 Elipse"/>
            <p:cNvSpPr/>
            <p:nvPr/>
          </p:nvSpPr>
          <p:spPr>
            <a:xfrm>
              <a:off x="3936" y="3408"/>
              <a:ext cx="384" cy="38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" name="8 Elipse"/>
            <p:cNvSpPr/>
            <p:nvPr/>
          </p:nvSpPr>
          <p:spPr>
            <a:xfrm>
              <a:off x="4752" y="3408"/>
              <a:ext cx="384" cy="38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9 Elipse"/>
            <p:cNvSpPr/>
            <p:nvPr/>
          </p:nvSpPr>
          <p:spPr>
            <a:xfrm>
              <a:off x="432" y="3408"/>
              <a:ext cx="384" cy="38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cxnSp>
          <p:nvCxnSpPr>
            <p:cNvPr id="19" name="18 Conector recto"/>
            <p:cNvCxnSpPr/>
            <p:nvPr/>
          </p:nvCxnSpPr>
          <p:spPr>
            <a:xfrm rot="5400000" flipH="1" flipV="1">
              <a:off x="624" y="2832"/>
              <a:ext cx="624" cy="432"/>
            </a:xfrm>
            <a:prstGeom prst="line">
              <a:avLst/>
            </a:prstGeom>
            <a:ln w="25400" cmpd="sng">
              <a:solidFill>
                <a:srgbClr val="96969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5400000" flipH="1" flipV="1">
              <a:off x="4008" y="2952"/>
              <a:ext cx="576" cy="240"/>
            </a:xfrm>
            <a:prstGeom prst="line">
              <a:avLst/>
            </a:prstGeom>
            <a:ln w="25400" cmpd="sng">
              <a:solidFill>
                <a:srgbClr val="96969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rot="16200000" flipV="1">
              <a:off x="1104" y="3072"/>
              <a:ext cx="528" cy="48"/>
            </a:xfrm>
            <a:prstGeom prst="line">
              <a:avLst/>
            </a:prstGeom>
            <a:ln w="25400" cmpd="sng">
              <a:solidFill>
                <a:srgbClr val="96969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 flipV="1">
              <a:off x="816" y="2112"/>
              <a:ext cx="1872" cy="1296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rot="16200000" flipV="1">
              <a:off x="2952" y="2280"/>
              <a:ext cx="1200" cy="960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3" name="32 CuadroTexto"/>
            <p:cNvSpPr txBox="1">
              <a:spLocks noChangeArrowheads="1"/>
            </p:cNvSpPr>
            <p:nvPr/>
          </p:nvSpPr>
          <p:spPr bwMode="auto">
            <a:xfrm>
              <a:off x="1471" y="2274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 dirty="0" smtClean="0"/>
                <a:t>U-LMA</a:t>
              </a:r>
              <a:endParaRPr lang="es-ES" sz="1200" dirty="0"/>
            </a:p>
          </p:txBody>
        </p:sp>
        <p:sp>
          <p:nvSpPr>
            <p:cNvPr id="8214" name="33 CuadroTexto"/>
            <p:cNvSpPr txBox="1">
              <a:spLocks noChangeArrowheads="1"/>
            </p:cNvSpPr>
            <p:nvPr/>
          </p:nvSpPr>
          <p:spPr bwMode="auto">
            <a:xfrm>
              <a:off x="3936" y="2274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 dirty="0" smtClean="0"/>
                <a:t>U-LMA</a:t>
              </a:r>
              <a:endParaRPr lang="es-ES" sz="1200" dirty="0"/>
            </a:p>
          </p:txBody>
        </p:sp>
        <p:sp>
          <p:nvSpPr>
            <p:cNvPr id="8215" name="34 CuadroTexto"/>
            <p:cNvSpPr txBox="1">
              <a:spLocks noChangeArrowheads="1"/>
            </p:cNvSpPr>
            <p:nvPr/>
          </p:nvSpPr>
          <p:spPr bwMode="auto">
            <a:xfrm>
              <a:off x="2671" y="1602"/>
              <a:ext cx="42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 dirty="0" smtClean="0"/>
                <a:t>M-LMA</a:t>
              </a:r>
              <a:endParaRPr lang="es-ES" sz="1200" dirty="0"/>
            </a:p>
          </p:txBody>
        </p:sp>
        <p:sp>
          <p:nvSpPr>
            <p:cNvPr id="8216" name="35 CuadroTexto"/>
            <p:cNvSpPr txBox="1">
              <a:spLocks noChangeArrowheads="1"/>
            </p:cNvSpPr>
            <p:nvPr/>
          </p:nvSpPr>
          <p:spPr bwMode="auto">
            <a:xfrm>
              <a:off x="428" y="3792"/>
              <a:ext cx="3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MAG1</a:t>
              </a:r>
            </a:p>
          </p:txBody>
        </p:sp>
        <p:sp>
          <p:nvSpPr>
            <p:cNvPr id="8217" name="36 CuadroTexto"/>
            <p:cNvSpPr txBox="1">
              <a:spLocks noChangeArrowheads="1"/>
            </p:cNvSpPr>
            <p:nvPr/>
          </p:nvSpPr>
          <p:spPr bwMode="auto">
            <a:xfrm>
              <a:off x="1152" y="3792"/>
              <a:ext cx="3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MAG2</a:t>
              </a:r>
            </a:p>
          </p:txBody>
        </p:sp>
        <p:sp>
          <p:nvSpPr>
            <p:cNvPr id="8218" name="37 CuadroTexto"/>
            <p:cNvSpPr txBox="1">
              <a:spLocks noChangeArrowheads="1"/>
            </p:cNvSpPr>
            <p:nvPr/>
          </p:nvSpPr>
          <p:spPr bwMode="auto">
            <a:xfrm>
              <a:off x="1824" y="3792"/>
              <a:ext cx="3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MAG3</a:t>
              </a:r>
            </a:p>
          </p:txBody>
        </p:sp>
        <p:sp>
          <p:nvSpPr>
            <p:cNvPr id="8219" name="38 CuadroTexto"/>
            <p:cNvSpPr txBox="1">
              <a:spLocks noChangeArrowheads="1"/>
            </p:cNvSpPr>
            <p:nvPr/>
          </p:nvSpPr>
          <p:spPr bwMode="auto">
            <a:xfrm>
              <a:off x="3936" y="3792"/>
              <a:ext cx="3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MAG4</a:t>
              </a:r>
            </a:p>
          </p:txBody>
        </p:sp>
        <p:sp>
          <p:nvSpPr>
            <p:cNvPr id="8220" name="39 CuadroTexto"/>
            <p:cNvSpPr txBox="1">
              <a:spLocks noChangeArrowheads="1"/>
            </p:cNvSpPr>
            <p:nvPr/>
          </p:nvSpPr>
          <p:spPr bwMode="auto">
            <a:xfrm>
              <a:off x="4752" y="3792"/>
              <a:ext cx="3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MAG5</a:t>
              </a:r>
            </a:p>
          </p:txBody>
        </p:sp>
        <p:sp>
          <p:nvSpPr>
            <p:cNvPr id="8221" name="40 CuadroTexto"/>
            <p:cNvSpPr txBox="1">
              <a:spLocks noChangeArrowheads="1"/>
            </p:cNvSpPr>
            <p:nvPr/>
          </p:nvSpPr>
          <p:spPr bwMode="auto">
            <a:xfrm>
              <a:off x="1665" y="2880"/>
              <a:ext cx="43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200" dirty="0" err="1" smtClean="0"/>
                <a:t>Unicast</a:t>
              </a:r>
              <a:endParaRPr lang="es-ES" sz="1200" dirty="0" smtClean="0"/>
            </a:p>
            <a:p>
              <a:pPr algn="ctr"/>
              <a:r>
                <a:rPr lang="es-ES" sz="1200" dirty="0" err="1" smtClean="0"/>
                <a:t>area</a:t>
              </a:r>
              <a:endParaRPr lang="es-ES" sz="1200" dirty="0"/>
            </a:p>
          </p:txBody>
        </p:sp>
        <p:sp>
          <p:nvSpPr>
            <p:cNvPr id="8222" name="41 CuadroTexto"/>
            <p:cNvSpPr txBox="1">
              <a:spLocks noChangeArrowheads="1"/>
            </p:cNvSpPr>
            <p:nvPr/>
          </p:nvSpPr>
          <p:spPr bwMode="auto">
            <a:xfrm>
              <a:off x="4881" y="2880"/>
              <a:ext cx="43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200" dirty="0" err="1" smtClean="0"/>
                <a:t>Unicast</a:t>
              </a:r>
              <a:endParaRPr lang="es-ES" sz="1200" dirty="0"/>
            </a:p>
            <a:p>
              <a:pPr algn="ctr"/>
              <a:r>
                <a:rPr lang="es-ES" sz="1200" dirty="0" err="1" smtClean="0"/>
                <a:t>area</a:t>
              </a:r>
              <a:endParaRPr lang="es-ES" sz="1200" dirty="0"/>
            </a:p>
          </p:txBody>
        </p:sp>
        <p:sp>
          <p:nvSpPr>
            <p:cNvPr id="8223" name="42 CuadroTexto"/>
            <p:cNvSpPr txBox="1">
              <a:spLocks noChangeArrowheads="1"/>
            </p:cNvSpPr>
            <p:nvPr/>
          </p:nvSpPr>
          <p:spPr bwMode="auto">
            <a:xfrm>
              <a:off x="2595" y="2400"/>
              <a:ext cx="49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200" dirty="0" err="1" smtClean="0"/>
                <a:t>Multicast</a:t>
              </a:r>
              <a:endParaRPr lang="es-ES" sz="1200" dirty="0"/>
            </a:p>
            <a:p>
              <a:pPr algn="ctr"/>
              <a:r>
                <a:rPr lang="es-ES" sz="1200" dirty="0" err="1" smtClean="0"/>
                <a:t>area</a:t>
              </a:r>
              <a:endParaRPr lang="es-ES" sz="1200" dirty="0"/>
            </a:p>
          </p:txBody>
        </p:sp>
        <p:grpSp>
          <p:nvGrpSpPr>
            <p:cNvPr id="12" name="50 Grupo"/>
            <p:cNvGrpSpPr>
              <a:grpSpLocks/>
            </p:cNvGrpSpPr>
            <p:nvPr/>
          </p:nvGrpSpPr>
          <p:grpSpPr bwMode="auto">
            <a:xfrm>
              <a:off x="4512" y="1890"/>
              <a:ext cx="883" cy="250"/>
              <a:chOff x="609600" y="6153090"/>
              <a:chExt cx="1401767" cy="396935"/>
            </a:xfrm>
          </p:grpSpPr>
          <p:sp>
            <p:nvSpPr>
              <p:cNvPr id="8225" name="43 CuadroTexto"/>
              <p:cNvSpPr txBox="1">
                <a:spLocks noChangeArrowheads="1"/>
              </p:cNvSpPr>
              <p:nvPr/>
            </p:nvSpPr>
            <p:spPr bwMode="auto">
              <a:xfrm>
                <a:off x="1066802" y="6153090"/>
                <a:ext cx="944565" cy="396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000"/>
                  <a:t>Unicast flow</a:t>
                </a:r>
              </a:p>
              <a:p>
                <a:r>
                  <a:rPr lang="es-ES" sz="1000"/>
                  <a:t>Multicast flow</a:t>
                </a:r>
              </a:p>
            </p:txBody>
          </p:sp>
          <p:cxnSp>
            <p:nvCxnSpPr>
              <p:cNvPr id="45" name="44 Conector recto"/>
              <p:cNvCxnSpPr/>
              <p:nvPr/>
            </p:nvCxnSpPr>
            <p:spPr>
              <a:xfrm>
                <a:off x="609600" y="6324566"/>
                <a:ext cx="533402" cy="0"/>
              </a:xfrm>
              <a:prstGeom prst="line">
                <a:avLst/>
              </a:prstGeom>
              <a:ln w="25400" cmpd="sng">
                <a:solidFill>
                  <a:srgbClr val="969696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47 Conector recto"/>
              <p:cNvCxnSpPr/>
              <p:nvPr/>
            </p:nvCxnSpPr>
            <p:spPr>
              <a:xfrm>
                <a:off x="609600" y="6476989"/>
                <a:ext cx="533402" cy="0"/>
              </a:xfrm>
              <a:prstGeom prst="line">
                <a:avLst/>
              </a:prstGeom>
              <a:ln w="25400" cmpd="sng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37"/>
            <p:cNvGrpSpPr>
              <a:grpSpLocks noChangeAspect="1"/>
            </p:cNvGrpSpPr>
            <p:nvPr/>
          </p:nvGrpSpPr>
          <p:grpSpPr bwMode="auto">
            <a:xfrm>
              <a:off x="1920" y="1456"/>
              <a:ext cx="401" cy="560"/>
              <a:chOff x="4656" y="1776"/>
              <a:chExt cx="480" cy="672"/>
            </a:xfrm>
          </p:grpSpPr>
          <p:sp>
            <p:nvSpPr>
              <p:cNvPr id="8230" name="Line 33"/>
              <p:cNvSpPr>
                <a:spLocks noChangeAspect="1" noChangeShapeType="1"/>
              </p:cNvSpPr>
              <p:nvPr/>
            </p:nvSpPr>
            <p:spPr bwMode="auto">
              <a:xfrm>
                <a:off x="4896" y="182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1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4704" y="2064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2" name="Line 35"/>
              <p:cNvSpPr>
                <a:spLocks noChangeAspect="1" noChangeShapeType="1"/>
              </p:cNvSpPr>
              <p:nvPr/>
            </p:nvSpPr>
            <p:spPr bwMode="auto">
              <a:xfrm>
                <a:off x="4896" y="2064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Line 36"/>
              <p:cNvSpPr>
                <a:spLocks noChangeAspect="1" noChangeShapeType="1"/>
              </p:cNvSpPr>
              <p:nvPr/>
            </p:nvSpPr>
            <p:spPr bwMode="auto">
              <a:xfrm>
                <a:off x="4704" y="220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4" name="Oval 37"/>
              <p:cNvSpPr>
                <a:spLocks noChangeAspect="1" noChangeArrowheads="1"/>
              </p:cNvSpPr>
              <p:nvPr/>
            </p:nvSpPr>
            <p:spPr bwMode="auto">
              <a:xfrm>
                <a:off x="4656" y="23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5" name="Oval 38"/>
              <p:cNvSpPr>
                <a:spLocks noChangeAspect="1" noChangeArrowheads="1"/>
              </p:cNvSpPr>
              <p:nvPr/>
            </p:nvSpPr>
            <p:spPr bwMode="auto">
              <a:xfrm>
                <a:off x="4656" y="2160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6" name="Oval 39"/>
              <p:cNvSpPr>
                <a:spLocks noChangeAspect="1" noChangeArrowheads="1"/>
              </p:cNvSpPr>
              <p:nvPr/>
            </p:nvSpPr>
            <p:spPr bwMode="auto">
              <a:xfrm>
                <a:off x="5040" y="2160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7" name="Oval 40"/>
              <p:cNvSpPr>
                <a:spLocks noChangeAspect="1" noChangeArrowheads="1"/>
              </p:cNvSpPr>
              <p:nvPr/>
            </p:nvSpPr>
            <p:spPr bwMode="auto">
              <a:xfrm>
                <a:off x="4848" y="177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38" name="Oval 41"/>
              <p:cNvSpPr>
                <a:spLocks noChangeAspect="1" noChangeArrowheads="1"/>
              </p:cNvSpPr>
              <p:nvPr/>
            </p:nvSpPr>
            <p:spPr bwMode="auto">
              <a:xfrm>
                <a:off x="4848" y="19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8239" name="Text Box 32"/>
            <p:cNvSpPr txBox="1">
              <a:spLocks noChangeArrowheads="1"/>
            </p:cNvSpPr>
            <p:nvPr/>
          </p:nvSpPr>
          <p:spPr bwMode="auto">
            <a:xfrm>
              <a:off x="1378" y="1536"/>
              <a:ext cx="6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/>
                <a:t>Multicast tree</a:t>
              </a:r>
            </a:p>
          </p:txBody>
        </p:sp>
        <p:sp>
          <p:nvSpPr>
            <p:cNvPr id="8240" name="Line 48"/>
            <p:cNvSpPr>
              <a:spLocks noChangeShapeType="1"/>
            </p:cNvSpPr>
            <p:nvPr/>
          </p:nvSpPr>
          <p:spPr bwMode="auto">
            <a:xfrm>
              <a:off x="2304" y="1824"/>
              <a:ext cx="384" cy="9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0" name="Freeform 54"/>
          <p:cNvSpPr>
            <a:spLocks/>
          </p:cNvSpPr>
          <p:nvPr/>
        </p:nvSpPr>
        <p:spPr bwMode="auto">
          <a:xfrm>
            <a:off x="793750" y="4111625"/>
            <a:ext cx="5822950" cy="1917700"/>
          </a:xfrm>
          <a:custGeom>
            <a:avLst/>
            <a:gdLst/>
            <a:ahLst/>
            <a:cxnLst>
              <a:cxn ang="0">
                <a:pos x="49" y="1205"/>
              </a:cxn>
              <a:cxn ang="0">
                <a:pos x="3647" y="1196"/>
              </a:cxn>
              <a:cxn ang="0">
                <a:pos x="3603" y="1152"/>
              </a:cxn>
              <a:cxn ang="0">
                <a:pos x="3532" y="1081"/>
              </a:cxn>
              <a:cxn ang="0">
                <a:pos x="3461" y="1010"/>
              </a:cxn>
              <a:cxn ang="0">
                <a:pos x="3328" y="895"/>
              </a:cxn>
              <a:cxn ang="0">
                <a:pos x="3266" y="850"/>
              </a:cxn>
              <a:cxn ang="0">
                <a:pos x="3213" y="806"/>
              </a:cxn>
              <a:cxn ang="0">
                <a:pos x="3142" y="780"/>
              </a:cxn>
              <a:cxn ang="0">
                <a:pos x="2876" y="656"/>
              </a:cxn>
              <a:cxn ang="0">
                <a:pos x="2602" y="567"/>
              </a:cxn>
              <a:cxn ang="0">
                <a:pos x="2540" y="540"/>
              </a:cxn>
              <a:cxn ang="0">
                <a:pos x="2433" y="505"/>
              </a:cxn>
              <a:cxn ang="0">
                <a:pos x="2327" y="443"/>
              </a:cxn>
              <a:cxn ang="0">
                <a:pos x="2061" y="337"/>
              </a:cxn>
              <a:cxn ang="0">
                <a:pos x="1972" y="301"/>
              </a:cxn>
              <a:cxn ang="0">
                <a:pos x="1946" y="283"/>
              </a:cxn>
              <a:cxn ang="0">
                <a:pos x="1866" y="257"/>
              </a:cxn>
              <a:cxn ang="0">
                <a:pos x="1804" y="221"/>
              </a:cxn>
              <a:cxn ang="0">
                <a:pos x="1733" y="204"/>
              </a:cxn>
              <a:cxn ang="0">
                <a:pos x="1308" y="62"/>
              </a:cxn>
              <a:cxn ang="0">
                <a:pos x="1148" y="18"/>
              </a:cxn>
              <a:cxn ang="0">
                <a:pos x="1104" y="9"/>
              </a:cxn>
              <a:cxn ang="0">
                <a:pos x="1060" y="0"/>
              </a:cxn>
              <a:cxn ang="0">
                <a:pos x="838" y="9"/>
              </a:cxn>
              <a:cxn ang="0">
                <a:pos x="741" y="115"/>
              </a:cxn>
              <a:cxn ang="0">
                <a:pos x="687" y="168"/>
              </a:cxn>
              <a:cxn ang="0">
                <a:pos x="652" y="221"/>
              </a:cxn>
              <a:cxn ang="0">
                <a:pos x="528" y="301"/>
              </a:cxn>
              <a:cxn ang="0">
                <a:pos x="484" y="345"/>
              </a:cxn>
              <a:cxn ang="0">
                <a:pos x="448" y="407"/>
              </a:cxn>
              <a:cxn ang="0">
                <a:pos x="395" y="461"/>
              </a:cxn>
              <a:cxn ang="0">
                <a:pos x="253" y="664"/>
              </a:cxn>
              <a:cxn ang="0">
                <a:pos x="156" y="806"/>
              </a:cxn>
              <a:cxn ang="0">
                <a:pos x="120" y="868"/>
              </a:cxn>
              <a:cxn ang="0">
                <a:pos x="14" y="1081"/>
              </a:cxn>
              <a:cxn ang="0">
                <a:pos x="49" y="1205"/>
              </a:cxn>
            </a:cxnLst>
            <a:rect l="0" t="0" r="r" b="b"/>
            <a:pathLst>
              <a:path w="3668" h="1208">
                <a:moveTo>
                  <a:pt x="49" y="1205"/>
                </a:moveTo>
                <a:cubicBezTo>
                  <a:pt x="1248" y="1202"/>
                  <a:pt x="2448" y="1208"/>
                  <a:pt x="3647" y="1196"/>
                </a:cubicBezTo>
                <a:cubicBezTo>
                  <a:pt x="3668" y="1196"/>
                  <a:pt x="3619" y="1165"/>
                  <a:pt x="3603" y="1152"/>
                </a:cubicBezTo>
                <a:cubicBezTo>
                  <a:pt x="3575" y="1128"/>
                  <a:pt x="3563" y="1102"/>
                  <a:pt x="3532" y="1081"/>
                </a:cubicBezTo>
                <a:cubicBezTo>
                  <a:pt x="3511" y="1050"/>
                  <a:pt x="3492" y="1031"/>
                  <a:pt x="3461" y="1010"/>
                </a:cubicBezTo>
                <a:cubicBezTo>
                  <a:pt x="3428" y="961"/>
                  <a:pt x="3385" y="914"/>
                  <a:pt x="3328" y="895"/>
                </a:cubicBezTo>
                <a:cubicBezTo>
                  <a:pt x="3265" y="829"/>
                  <a:pt x="3343" y="905"/>
                  <a:pt x="3266" y="850"/>
                </a:cubicBezTo>
                <a:cubicBezTo>
                  <a:pt x="3232" y="826"/>
                  <a:pt x="3250" y="822"/>
                  <a:pt x="3213" y="806"/>
                </a:cubicBezTo>
                <a:cubicBezTo>
                  <a:pt x="3153" y="780"/>
                  <a:pt x="3202" y="817"/>
                  <a:pt x="3142" y="780"/>
                </a:cubicBezTo>
                <a:cubicBezTo>
                  <a:pt x="3059" y="728"/>
                  <a:pt x="2969" y="690"/>
                  <a:pt x="2876" y="656"/>
                </a:cubicBezTo>
                <a:cubicBezTo>
                  <a:pt x="2782" y="622"/>
                  <a:pt x="2702" y="582"/>
                  <a:pt x="2602" y="567"/>
                </a:cubicBezTo>
                <a:cubicBezTo>
                  <a:pt x="2538" y="546"/>
                  <a:pt x="2617" y="574"/>
                  <a:pt x="2540" y="540"/>
                </a:cubicBezTo>
                <a:cubicBezTo>
                  <a:pt x="2506" y="525"/>
                  <a:pt x="2467" y="522"/>
                  <a:pt x="2433" y="505"/>
                </a:cubicBezTo>
                <a:cubicBezTo>
                  <a:pt x="2397" y="486"/>
                  <a:pt x="2363" y="462"/>
                  <a:pt x="2327" y="443"/>
                </a:cubicBezTo>
                <a:cubicBezTo>
                  <a:pt x="2243" y="400"/>
                  <a:pt x="2152" y="364"/>
                  <a:pt x="2061" y="337"/>
                </a:cubicBezTo>
                <a:cubicBezTo>
                  <a:pt x="1999" y="296"/>
                  <a:pt x="2078" y="344"/>
                  <a:pt x="1972" y="301"/>
                </a:cubicBezTo>
                <a:cubicBezTo>
                  <a:pt x="1962" y="297"/>
                  <a:pt x="1955" y="288"/>
                  <a:pt x="1946" y="283"/>
                </a:cubicBezTo>
                <a:cubicBezTo>
                  <a:pt x="1870" y="245"/>
                  <a:pt x="1932" y="282"/>
                  <a:pt x="1866" y="257"/>
                </a:cubicBezTo>
                <a:cubicBezTo>
                  <a:pt x="1844" y="248"/>
                  <a:pt x="1826" y="229"/>
                  <a:pt x="1804" y="221"/>
                </a:cubicBezTo>
                <a:cubicBezTo>
                  <a:pt x="1781" y="212"/>
                  <a:pt x="1756" y="211"/>
                  <a:pt x="1733" y="204"/>
                </a:cubicBezTo>
                <a:cubicBezTo>
                  <a:pt x="1608" y="119"/>
                  <a:pt x="1455" y="87"/>
                  <a:pt x="1308" y="62"/>
                </a:cubicBezTo>
                <a:cubicBezTo>
                  <a:pt x="1253" y="53"/>
                  <a:pt x="1202" y="29"/>
                  <a:pt x="1148" y="18"/>
                </a:cubicBezTo>
                <a:cubicBezTo>
                  <a:pt x="1133" y="15"/>
                  <a:pt x="1119" y="12"/>
                  <a:pt x="1104" y="9"/>
                </a:cubicBezTo>
                <a:cubicBezTo>
                  <a:pt x="1089" y="6"/>
                  <a:pt x="1060" y="0"/>
                  <a:pt x="1060" y="0"/>
                </a:cubicBezTo>
                <a:cubicBezTo>
                  <a:pt x="986" y="3"/>
                  <a:pt x="912" y="1"/>
                  <a:pt x="838" y="9"/>
                </a:cubicBezTo>
                <a:cubicBezTo>
                  <a:pt x="814" y="12"/>
                  <a:pt x="757" y="97"/>
                  <a:pt x="741" y="115"/>
                </a:cubicBezTo>
                <a:cubicBezTo>
                  <a:pt x="724" y="134"/>
                  <a:pt x="705" y="150"/>
                  <a:pt x="687" y="168"/>
                </a:cubicBezTo>
                <a:cubicBezTo>
                  <a:pt x="672" y="183"/>
                  <a:pt x="671" y="211"/>
                  <a:pt x="652" y="221"/>
                </a:cubicBezTo>
                <a:cubicBezTo>
                  <a:pt x="607" y="244"/>
                  <a:pt x="570" y="273"/>
                  <a:pt x="528" y="301"/>
                </a:cubicBezTo>
                <a:cubicBezTo>
                  <a:pt x="479" y="375"/>
                  <a:pt x="543" y="286"/>
                  <a:pt x="484" y="345"/>
                </a:cubicBezTo>
                <a:cubicBezTo>
                  <a:pt x="457" y="372"/>
                  <a:pt x="473" y="376"/>
                  <a:pt x="448" y="407"/>
                </a:cubicBezTo>
                <a:cubicBezTo>
                  <a:pt x="432" y="427"/>
                  <a:pt x="406" y="438"/>
                  <a:pt x="395" y="461"/>
                </a:cubicBezTo>
                <a:cubicBezTo>
                  <a:pt x="362" y="528"/>
                  <a:pt x="317" y="624"/>
                  <a:pt x="253" y="664"/>
                </a:cubicBezTo>
                <a:cubicBezTo>
                  <a:pt x="232" y="727"/>
                  <a:pt x="204" y="758"/>
                  <a:pt x="156" y="806"/>
                </a:cubicBezTo>
                <a:cubicBezTo>
                  <a:pt x="139" y="823"/>
                  <a:pt x="134" y="848"/>
                  <a:pt x="120" y="868"/>
                </a:cubicBezTo>
                <a:cubicBezTo>
                  <a:pt x="95" y="946"/>
                  <a:pt x="40" y="1003"/>
                  <a:pt x="14" y="1081"/>
                </a:cubicBezTo>
                <a:cubicBezTo>
                  <a:pt x="0" y="1122"/>
                  <a:pt x="37" y="1164"/>
                  <a:pt x="49" y="1205"/>
                </a:cubicBezTo>
                <a:close/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200" smtClean="0"/>
              <a:t>One unicast PMIPv6 domain served by several Multicast LMAs (relationship 1:N)</a:t>
            </a:r>
            <a:endParaRPr lang="es-ES" sz="3200" smtClean="0"/>
          </a:p>
        </p:txBody>
      </p:sp>
      <p:sp>
        <p:nvSpPr>
          <p:cNvPr id="17" name="16 Elipse"/>
          <p:cNvSpPr/>
          <p:nvPr/>
        </p:nvSpPr>
        <p:spPr>
          <a:xfrm>
            <a:off x="457200" y="3429000"/>
            <a:ext cx="8077200" cy="3276600"/>
          </a:xfrm>
          <a:prstGeom prst="ellipse">
            <a:avLst/>
          </a:prstGeom>
          <a:noFill/>
          <a:ln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5562600" y="4191000"/>
            <a:ext cx="2971800" cy="18288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1752600" y="3962400"/>
            <a:ext cx="609600" cy="6096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4" name="3 Elipse"/>
          <p:cNvSpPr/>
          <p:nvPr/>
        </p:nvSpPr>
        <p:spPr>
          <a:xfrm>
            <a:off x="1752600" y="563880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191000" y="3048000"/>
            <a:ext cx="609600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2819400" y="563880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6705600" y="3962400"/>
            <a:ext cx="609600" cy="6096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6172200" y="563880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7467600" y="563880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09600" y="563880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9" name="18 Conector recto"/>
          <p:cNvCxnSpPr/>
          <p:nvPr/>
        </p:nvCxnSpPr>
        <p:spPr>
          <a:xfrm rot="5400000" flipH="1" flipV="1">
            <a:off x="914400" y="4724400"/>
            <a:ext cx="990600" cy="685800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 flipH="1" flipV="1">
            <a:off x="6286500" y="4914900"/>
            <a:ext cx="914400" cy="381000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rot="16200000" flipV="1">
            <a:off x="1676400" y="5105400"/>
            <a:ext cx="838200" cy="76200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1219200" y="3581400"/>
            <a:ext cx="2971800" cy="2057400"/>
          </a:xfrm>
          <a:prstGeom prst="line">
            <a:avLst/>
          </a:prstGeom>
          <a:ln w="25400" cmpd="sng">
            <a:solidFill>
              <a:srgbClr val="9696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rot="16200000" flipV="1">
            <a:off x="4610100" y="3848100"/>
            <a:ext cx="1905000" cy="1524000"/>
          </a:xfrm>
          <a:prstGeom prst="line">
            <a:avLst/>
          </a:prstGeom>
          <a:ln w="25400" cmpd="sng">
            <a:solidFill>
              <a:srgbClr val="9696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6" name="32 CuadroTexto"/>
          <p:cNvSpPr txBox="1">
            <a:spLocks noChangeArrowheads="1"/>
          </p:cNvSpPr>
          <p:nvPr/>
        </p:nvSpPr>
        <p:spPr bwMode="auto">
          <a:xfrm>
            <a:off x="2259013" y="3838575"/>
            <a:ext cx="6799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dirty="0" smtClean="0"/>
              <a:t>M-LMA</a:t>
            </a:r>
            <a:endParaRPr lang="es-ES" sz="1200" dirty="0"/>
          </a:p>
        </p:txBody>
      </p:sp>
      <p:sp>
        <p:nvSpPr>
          <p:cNvPr id="9237" name="33 CuadroTexto"/>
          <p:cNvSpPr txBox="1">
            <a:spLocks noChangeArrowheads="1"/>
          </p:cNvSpPr>
          <p:nvPr/>
        </p:nvSpPr>
        <p:spPr bwMode="auto">
          <a:xfrm>
            <a:off x="6172200" y="3838575"/>
            <a:ext cx="6799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dirty="0" smtClean="0"/>
              <a:t>M-LMA</a:t>
            </a:r>
            <a:endParaRPr lang="es-ES" sz="1200" dirty="0"/>
          </a:p>
        </p:txBody>
      </p:sp>
      <p:sp>
        <p:nvSpPr>
          <p:cNvPr id="9238" name="34 CuadroTexto"/>
          <p:cNvSpPr txBox="1">
            <a:spLocks noChangeArrowheads="1"/>
          </p:cNvSpPr>
          <p:nvPr/>
        </p:nvSpPr>
        <p:spPr bwMode="auto">
          <a:xfrm>
            <a:off x="3581400" y="3076575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dirty="0" smtClean="0"/>
              <a:t>U-LMA</a:t>
            </a:r>
            <a:endParaRPr lang="es-ES" sz="1200" dirty="0"/>
          </a:p>
        </p:txBody>
      </p:sp>
      <p:sp>
        <p:nvSpPr>
          <p:cNvPr id="9239" name="35 CuadroTexto"/>
          <p:cNvSpPr txBox="1">
            <a:spLocks noChangeArrowheads="1"/>
          </p:cNvSpPr>
          <p:nvPr/>
        </p:nvSpPr>
        <p:spPr bwMode="auto">
          <a:xfrm>
            <a:off x="603250" y="624840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MAG1</a:t>
            </a:r>
          </a:p>
        </p:txBody>
      </p:sp>
      <p:sp>
        <p:nvSpPr>
          <p:cNvPr id="9240" name="36 CuadroTexto"/>
          <p:cNvSpPr txBox="1">
            <a:spLocks noChangeArrowheads="1"/>
          </p:cNvSpPr>
          <p:nvPr/>
        </p:nvSpPr>
        <p:spPr bwMode="auto">
          <a:xfrm>
            <a:off x="1752600" y="624840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MAG2</a:t>
            </a:r>
          </a:p>
        </p:txBody>
      </p:sp>
      <p:sp>
        <p:nvSpPr>
          <p:cNvPr id="9241" name="37 CuadroTexto"/>
          <p:cNvSpPr txBox="1">
            <a:spLocks noChangeArrowheads="1"/>
          </p:cNvSpPr>
          <p:nvPr/>
        </p:nvSpPr>
        <p:spPr bwMode="auto">
          <a:xfrm>
            <a:off x="2819400" y="624840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MAG3</a:t>
            </a:r>
          </a:p>
        </p:txBody>
      </p:sp>
      <p:sp>
        <p:nvSpPr>
          <p:cNvPr id="9242" name="38 CuadroTexto"/>
          <p:cNvSpPr txBox="1">
            <a:spLocks noChangeArrowheads="1"/>
          </p:cNvSpPr>
          <p:nvPr/>
        </p:nvSpPr>
        <p:spPr bwMode="auto">
          <a:xfrm>
            <a:off x="6172200" y="624840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MAG4</a:t>
            </a:r>
          </a:p>
        </p:txBody>
      </p:sp>
      <p:sp>
        <p:nvSpPr>
          <p:cNvPr id="9243" name="39 CuadroTexto"/>
          <p:cNvSpPr txBox="1">
            <a:spLocks noChangeArrowheads="1"/>
          </p:cNvSpPr>
          <p:nvPr/>
        </p:nvSpPr>
        <p:spPr bwMode="auto">
          <a:xfrm>
            <a:off x="7467600" y="624840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MAG5</a:t>
            </a:r>
          </a:p>
        </p:txBody>
      </p:sp>
      <p:sp>
        <p:nvSpPr>
          <p:cNvPr id="9244" name="40 CuadroTexto"/>
          <p:cNvSpPr txBox="1">
            <a:spLocks noChangeArrowheads="1"/>
          </p:cNvSpPr>
          <p:nvPr/>
        </p:nvSpPr>
        <p:spPr bwMode="auto">
          <a:xfrm>
            <a:off x="2519350" y="4800600"/>
            <a:ext cx="790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 smtClean="0"/>
              <a:t>Multicast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sp>
        <p:nvSpPr>
          <p:cNvPr id="9245" name="41 CuadroTexto"/>
          <p:cNvSpPr txBox="1">
            <a:spLocks noChangeArrowheads="1"/>
          </p:cNvSpPr>
          <p:nvPr/>
        </p:nvSpPr>
        <p:spPr bwMode="auto">
          <a:xfrm>
            <a:off x="7624750" y="4800600"/>
            <a:ext cx="790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 smtClean="0"/>
              <a:t>Multicast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sp>
        <p:nvSpPr>
          <p:cNvPr id="9246" name="42 CuadroTexto"/>
          <p:cNvSpPr txBox="1">
            <a:spLocks noChangeArrowheads="1"/>
          </p:cNvSpPr>
          <p:nvPr/>
        </p:nvSpPr>
        <p:spPr bwMode="auto">
          <a:xfrm>
            <a:off x="4166838" y="6059488"/>
            <a:ext cx="696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 smtClean="0"/>
              <a:t>Unicast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grpSp>
        <p:nvGrpSpPr>
          <p:cNvPr id="11" name="50 Grupo"/>
          <p:cNvGrpSpPr>
            <a:grpSpLocks/>
          </p:cNvGrpSpPr>
          <p:nvPr/>
        </p:nvGrpSpPr>
        <p:grpSpPr bwMode="auto">
          <a:xfrm>
            <a:off x="7086600" y="3228975"/>
            <a:ext cx="1401763" cy="396875"/>
            <a:chOff x="609600" y="6153090"/>
            <a:chExt cx="1401767" cy="396935"/>
          </a:xfrm>
        </p:grpSpPr>
        <p:sp>
          <p:nvSpPr>
            <p:cNvPr id="9254" name="43 CuadroTexto"/>
            <p:cNvSpPr txBox="1">
              <a:spLocks noChangeArrowheads="1"/>
            </p:cNvSpPr>
            <p:nvPr/>
          </p:nvSpPr>
          <p:spPr bwMode="auto">
            <a:xfrm>
              <a:off x="1066802" y="6153090"/>
              <a:ext cx="944565" cy="39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/>
                <a:t>Unicast flow</a:t>
              </a:r>
            </a:p>
            <a:p>
              <a:r>
                <a:rPr lang="es-ES" sz="1000"/>
                <a:t>Multicast flow</a:t>
              </a:r>
            </a:p>
          </p:txBody>
        </p:sp>
        <p:cxnSp>
          <p:nvCxnSpPr>
            <p:cNvPr id="45" name="44 Conector recto"/>
            <p:cNvCxnSpPr/>
            <p:nvPr/>
          </p:nvCxnSpPr>
          <p:spPr>
            <a:xfrm>
              <a:off x="609600" y="6324566"/>
              <a:ext cx="533402" cy="0"/>
            </a:xfrm>
            <a:prstGeom prst="line">
              <a:avLst/>
            </a:prstGeom>
            <a:ln w="25400" cmpd="sng">
              <a:solidFill>
                <a:srgbClr val="96969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>
              <a:off x="609600" y="6476989"/>
              <a:ext cx="533402" cy="0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48" name="Text Box 13"/>
          <p:cNvSpPr txBox="1">
            <a:spLocks noChangeArrowheads="1"/>
          </p:cNvSpPr>
          <p:nvPr/>
        </p:nvSpPr>
        <p:spPr bwMode="auto">
          <a:xfrm>
            <a:off x="381000" y="1447800"/>
            <a:ext cx="85502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Suited for / Potential benefits: </a:t>
            </a:r>
          </a:p>
          <a:p>
            <a:pPr>
              <a:buFont typeface="Arial" charset="0"/>
              <a:buChar char="•"/>
            </a:pPr>
            <a:r>
              <a:rPr lang="en-US" sz="1400" dirty="0"/>
              <a:t> Service differentiation: distinct content providers, transport technology (IPv4/v6), content type (premium </a:t>
            </a:r>
            <a:r>
              <a:rPr lang="en-US" sz="1400" dirty="0" err="1"/>
              <a:t>vs</a:t>
            </a:r>
            <a:r>
              <a:rPr lang="en-US" sz="1400" dirty="0"/>
              <a:t> non-premium), etc </a:t>
            </a:r>
          </a:p>
          <a:p>
            <a:pPr>
              <a:buFont typeface="Arial" charset="0"/>
              <a:buChar char="•"/>
            </a:pPr>
            <a:r>
              <a:rPr lang="en-US" sz="1400" dirty="0"/>
              <a:t> Load balance, redundancy</a:t>
            </a:r>
          </a:p>
          <a:p>
            <a:pPr>
              <a:buFont typeface="Arial" charset="0"/>
              <a:buChar char="•"/>
            </a:pPr>
            <a:r>
              <a:rPr lang="en-US" sz="1400" dirty="0"/>
              <a:t> Topological efficiency (best route to content source) [only if MAG </a:t>
            </a:r>
            <a:r>
              <a:rPr lang="en-US" sz="1400" dirty="0" smtClean="0"/>
              <a:t>implements </a:t>
            </a:r>
            <a:r>
              <a:rPr lang="en-US" sz="1400" dirty="0"/>
              <a:t>multicast </a:t>
            </a:r>
            <a:r>
              <a:rPr lang="en-US" sz="1400" dirty="0" smtClean="0"/>
              <a:t>router capabilities]</a:t>
            </a: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sz="1400" dirty="0"/>
              <a:t> Adaptability to multicast tree dynamics in core network</a:t>
            </a:r>
          </a:p>
          <a:p>
            <a:pPr>
              <a:buFont typeface="Arial" charset="0"/>
              <a:buChar char="•"/>
            </a:pPr>
            <a:r>
              <a:rPr lang="en-US" sz="1400" dirty="0"/>
              <a:t> (very) High multicast MN customer base [no overlapping </a:t>
            </a:r>
            <a:r>
              <a:rPr lang="en-US" sz="1400" dirty="0" smtClean="0"/>
              <a:t>areas]</a:t>
            </a:r>
            <a:endParaRPr lang="en-US" sz="1400" dirty="0"/>
          </a:p>
        </p:txBody>
      </p:sp>
      <p:cxnSp>
        <p:nvCxnSpPr>
          <p:cNvPr id="51" name="50 Conector recto"/>
          <p:cNvCxnSpPr/>
          <p:nvPr/>
        </p:nvCxnSpPr>
        <p:spPr>
          <a:xfrm rot="10800000">
            <a:off x="2438400" y="4419600"/>
            <a:ext cx="3733800" cy="1295400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Rectángulo"/>
          <p:cNvSpPr/>
          <p:nvPr/>
        </p:nvSpPr>
        <p:spPr>
          <a:xfrm>
            <a:off x="6477000" y="5562600"/>
            <a:ext cx="228600" cy="152400"/>
          </a:xfrm>
          <a:prstGeom prst="rect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62" name="61 Rectángulo"/>
          <p:cNvSpPr/>
          <p:nvPr/>
        </p:nvSpPr>
        <p:spPr>
          <a:xfrm>
            <a:off x="6096000" y="5638800"/>
            <a:ext cx="228600" cy="152400"/>
          </a:xfrm>
          <a:prstGeom prst="rect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9252" name="62 CuadroTexto"/>
          <p:cNvSpPr txBox="1">
            <a:spLocks noChangeArrowheads="1"/>
          </p:cNvSpPr>
          <p:nvPr/>
        </p:nvSpPr>
        <p:spPr bwMode="auto">
          <a:xfrm>
            <a:off x="6705600" y="5314950"/>
            <a:ext cx="83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000"/>
              <a:t>MLD proxy</a:t>
            </a:r>
          </a:p>
          <a:p>
            <a:pPr algn="ctr"/>
            <a:r>
              <a:rPr lang="es-ES" sz="1000"/>
              <a:t>Instance #2</a:t>
            </a:r>
          </a:p>
        </p:txBody>
      </p:sp>
      <p:sp>
        <p:nvSpPr>
          <p:cNvPr id="9253" name="63 CuadroTexto"/>
          <p:cNvSpPr txBox="1">
            <a:spLocks noChangeArrowheads="1"/>
          </p:cNvSpPr>
          <p:nvPr/>
        </p:nvSpPr>
        <p:spPr bwMode="auto">
          <a:xfrm>
            <a:off x="5429250" y="5791200"/>
            <a:ext cx="83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000"/>
              <a:t>MLD proxy</a:t>
            </a:r>
          </a:p>
          <a:p>
            <a:pPr algn="ctr"/>
            <a:r>
              <a:rPr lang="es-ES" sz="1000"/>
              <a:t>Instance #1</a:t>
            </a:r>
          </a:p>
        </p:txBody>
      </p:sp>
      <p:sp>
        <p:nvSpPr>
          <p:cNvPr id="9271" name="Line 55"/>
          <p:cNvSpPr>
            <a:spLocks noChangeShapeType="1"/>
          </p:cNvSpPr>
          <p:nvPr/>
        </p:nvSpPr>
        <p:spPr bwMode="auto">
          <a:xfrm>
            <a:off x="6781800" y="3429000"/>
            <a:ext cx="22860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72" name="Line 56"/>
          <p:cNvSpPr>
            <a:spLocks noChangeShapeType="1"/>
          </p:cNvSpPr>
          <p:nvPr/>
        </p:nvSpPr>
        <p:spPr bwMode="auto">
          <a:xfrm flipH="1">
            <a:off x="2362200" y="3657600"/>
            <a:ext cx="388620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" name="Group 57"/>
          <p:cNvGrpSpPr>
            <a:grpSpLocks noChangeAspect="1"/>
          </p:cNvGrpSpPr>
          <p:nvPr/>
        </p:nvGrpSpPr>
        <p:grpSpPr bwMode="auto">
          <a:xfrm>
            <a:off x="6172200" y="2819400"/>
            <a:ext cx="636588" cy="889000"/>
            <a:chOff x="4656" y="1776"/>
            <a:chExt cx="480" cy="672"/>
          </a:xfrm>
        </p:grpSpPr>
        <p:sp>
          <p:nvSpPr>
            <p:cNvPr id="9274" name="Line 33"/>
            <p:cNvSpPr>
              <a:spLocks noChangeAspect="1" noChangeShapeType="1"/>
            </p:cNvSpPr>
            <p:nvPr/>
          </p:nvSpPr>
          <p:spPr bwMode="auto">
            <a:xfrm>
              <a:off x="4896" y="18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75" name="Line 34"/>
            <p:cNvSpPr>
              <a:spLocks noChangeAspect="1" noChangeShapeType="1"/>
            </p:cNvSpPr>
            <p:nvPr/>
          </p:nvSpPr>
          <p:spPr bwMode="auto">
            <a:xfrm flipV="1">
              <a:off x="4704" y="206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76" name="Line 35"/>
            <p:cNvSpPr>
              <a:spLocks noChangeAspect="1" noChangeShapeType="1"/>
            </p:cNvSpPr>
            <p:nvPr/>
          </p:nvSpPr>
          <p:spPr bwMode="auto">
            <a:xfrm>
              <a:off x="4896" y="206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77" name="Line 36"/>
            <p:cNvSpPr>
              <a:spLocks noChangeAspect="1" noChangeShapeType="1"/>
            </p:cNvSpPr>
            <p:nvPr/>
          </p:nvSpPr>
          <p:spPr bwMode="auto">
            <a:xfrm>
              <a:off x="4704" y="22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78" name="Oval 37"/>
            <p:cNvSpPr>
              <a:spLocks noChangeAspect="1" noChangeArrowheads="1"/>
            </p:cNvSpPr>
            <p:nvPr/>
          </p:nvSpPr>
          <p:spPr bwMode="auto">
            <a:xfrm>
              <a:off x="4656" y="235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79" name="Oval 38"/>
            <p:cNvSpPr>
              <a:spLocks noChangeAspect="1" noChangeArrowheads="1"/>
            </p:cNvSpPr>
            <p:nvPr/>
          </p:nvSpPr>
          <p:spPr bwMode="auto">
            <a:xfrm>
              <a:off x="4656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80" name="Oval 39"/>
            <p:cNvSpPr>
              <a:spLocks noChangeAspect="1" noChangeArrowheads="1"/>
            </p:cNvSpPr>
            <p:nvPr/>
          </p:nvSpPr>
          <p:spPr bwMode="auto">
            <a:xfrm>
              <a:off x="504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81" name="Oval 40"/>
            <p:cNvSpPr>
              <a:spLocks noChangeAspect="1" noChangeArrowheads="1"/>
            </p:cNvSpPr>
            <p:nvPr/>
          </p:nvSpPr>
          <p:spPr bwMode="auto">
            <a:xfrm>
              <a:off x="4848" y="17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82" name="Oval 41"/>
            <p:cNvSpPr>
              <a:spLocks noChangeAspect="1" noChangeArrowheads="1"/>
            </p:cNvSpPr>
            <p:nvPr/>
          </p:nvSpPr>
          <p:spPr bwMode="auto">
            <a:xfrm>
              <a:off x="4848" y="19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283" name="Text Box 32"/>
          <p:cNvSpPr txBox="1">
            <a:spLocks noChangeArrowheads="1"/>
          </p:cNvSpPr>
          <p:nvPr/>
        </p:nvSpPr>
        <p:spPr bwMode="auto">
          <a:xfrm>
            <a:off x="6553200" y="2819400"/>
            <a:ext cx="1089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Multicast tree</a:t>
            </a:r>
          </a:p>
        </p:txBody>
      </p:sp>
      <p:grpSp>
        <p:nvGrpSpPr>
          <p:cNvPr id="13" name="Group 80"/>
          <p:cNvGrpSpPr>
            <a:grpSpLocks/>
          </p:cNvGrpSpPr>
          <p:nvPr/>
        </p:nvGrpSpPr>
        <p:grpSpPr bwMode="auto">
          <a:xfrm>
            <a:off x="914400" y="3124200"/>
            <a:ext cx="914400" cy="914400"/>
            <a:chOff x="576" y="1824"/>
            <a:chExt cx="576" cy="576"/>
          </a:xfrm>
        </p:grpSpPr>
        <p:sp>
          <p:nvSpPr>
            <p:cNvPr id="9285" name="Line 33"/>
            <p:cNvSpPr>
              <a:spLocks noChangeAspect="1" noChangeShapeType="1"/>
            </p:cNvSpPr>
            <p:nvPr/>
          </p:nvSpPr>
          <p:spPr bwMode="auto">
            <a:xfrm>
              <a:off x="777" y="1864"/>
              <a:ext cx="0" cy="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86" name="Line 34"/>
            <p:cNvSpPr>
              <a:spLocks noChangeAspect="1" noChangeShapeType="1"/>
            </p:cNvSpPr>
            <p:nvPr/>
          </p:nvSpPr>
          <p:spPr bwMode="auto">
            <a:xfrm flipV="1">
              <a:off x="616" y="2064"/>
              <a:ext cx="161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87" name="Line 35"/>
            <p:cNvSpPr>
              <a:spLocks noChangeAspect="1" noChangeShapeType="1"/>
            </p:cNvSpPr>
            <p:nvPr/>
          </p:nvSpPr>
          <p:spPr bwMode="auto">
            <a:xfrm>
              <a:off x="777" y="2064"/>
              <a:ext cx="16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88" name="Line 36"/>
            <p:cNvSpPr>
              <a:spLocks noChangeAspect="1" noChangeShapeType="1"/>
            </p:cNvSpPr>
            <p:nvPr/>
          </p:nvSpPr>
          <p:spPr bwMode="auto">
            <a:xfrm>
              <a:off x="616" y="2184"/>
              <a:ext cx="0" cy="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89" name="Oval 37"/>
            <p:cNvSpPr>
              <a:spLocks noChangeAspect="1" noChangeArrowheads="1"/>
            </p:cNvSpPr>
            <p:nvPr/>
          </p:nvSpPr>
          <p:spPr bwMode="auto">
            <a:xfrm>
              <a:off x="576" y="2304"/>
              <a:ext cx="80" cy="8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0" name="Oval 38"/>
            <p:cNvSpPr>
              <a:spLocks noChangeAspect="1" noChangeArrowheads="1"/>
            </p:cNvSpPr>
            <p:nvPr/>
          </p:nvSpPr>
          <p:spPr bwMode="auto">
            <a:xfrm>
              <a:off x="576" y="2144"/>
              <a:ext cx="80" cy="8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1" name="Oval 39"/>
            <p:cNvSpPr>
              <a:spLocks noChangeAspect="1" noChangeArrowheads="1"/>
            </p:cNvSpPr>
            <p:nvPr/>
          </p:nvSpPr>
          <p:spPr bwMode="auto">
            <a:xfrm>
              <a:off x="897" y="2144"/>
              <a:ext cx="80" cy="8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2" name="Oval 40"/>
            <p:cNvSpPr>
              <a:spLocks noChangeAspect="1" noChangeArrowheads="1"/>
            </p:cNvSpPr>
            <p:nvPr/>
          </p:nvSpPr>
          <p:spPr bwMode="auto">
            <a:xfrm>
              <a:off x="736" y="1824"/>
              <a:ext cx="81" cy="8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3" name="Oval 41"/>
            <p:cNvSpPr>
              <a:spLocks noChangeAspect="1" noChangeArrowheads="1"/>
            </p:cNvSpPr>
            <p:nvPr/>
          </p:nvSpPr>
          <p:spPr bwMode="auto">
            <a:xfrm>
              <a:off x="736" y="1984"/>
              <a:ext cx="81" cy="8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4" name="Line 78"/>
            <p:cNvSpPr>
              <a:spLocks noChangeShapeType="1"/>
            </p:cNvSpPr>
            <p:nvPr/>
          </p:nvSpPr>
          <p:spPr bwMode="auto">
            <a:xfrm>
              <a:off x="960" y="2208"/>
              <a:ext cx="192" cy="19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95" name="Text Box 32"/>
          <p:cNvSpPr txBox="1">
            <a:spLocks noChangeArrowheads="1"/>
          </p:cNvSpPr>
          <p:nvPr/>
        </p:nvSpPr>
        <p:spPr bwMode="auto">
          <a:xfrm>
            <a:off x="76200" y="3276600"/>
            <a:ext cx="1089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Multicast tree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US" sz="2800"/>
              <a:t>Several unicast PMIPv6 domains served by one Multicast LMA (relationship N:1) with Hybrid LMA</a:t>
            </a:r>
            <a:endParaRPr lang="es-ES" sz="2800"/>
          </a:p>
        </p:txBody>
      </p:sp>
      <p:sp>
        <p:nvSpPr>
          <p:cNvPr id="17" name="16 Elipse"/>
          <p:cNvSpPr/>
          <p:nvPr/>
        </p:nvSpPr>
        <p:spPr>
          <a:xfrm>
            <a:off x="533400" y="2457450"/>
            <a:ext cx="8077200" cy="32766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5638800" y="3219450"/>
            <a:ext cx="2971800" cy="1828800"/>
          </a:xfrm>
          <a:prstGeom prst="ellipse">
            <a:avLst/>
          </a:prstGeom>
          <a:noFill/>
          <a:ln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609600" y="3219450"/>
            <a:ext cx="2971800" cy="1828800"/>
          </a:xfrm>
          <a:prstGeom prst="ellipse">
            <a:avLst/>
          </a:prstGeom>
          <a:noFill/>
          <a:ln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" name="2 Elipse"/>
          <p:cNvSpPr>
            <a:spLocks noChangeArrowheads="1"/>
          </p:cNvSpPr>
          <p:nvPr/>
        </p:nvSpPr>
        <p:spPr bwMode="auto">
          <a:xfrm>
            <a:off x="1828800" y="2990850"/>
            <a:ext cx="609600" cy="609600"/>
          </a:xfrm>
          <a:prstGeom prst="ellipse">
            <a:avLst/>
          </a:prstGeom>
          <a:gradFill rotWithShape="1">
            <a:gsLst>
              <a:gs pos="0">
                <a:srgbClr val="0070C0"/>
              </a:gs>
              <a:gs pos="100000">
                <a:schemeClr val="accent1"/>
              </a:gs>
            </a:gsLst>
            <a:lin ang="5400000" scaled="1"/>
          </a:gradFill>
          <a:ln w="25400" algn="ctr">
            <a:solidFill>
              <a:srgbClr val="6699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1828800" y="466725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895600" y="466725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6781800" y="2990850"/>
            <a:ext cx="609600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6248400" y="466725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7543800" y="466725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85800" y="4667250"/>
            <a:ext cx="609600" cy="609600"/>
          </a:xfrm>
          <a:prstGeom prst="ellipse">
            <a:avLst/>
          </a:prstGeom>
          <a:solidFill>
            <a:srgbClr val="FF99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9" name="18 Conector recto"/>
          <p:cNvCxnSpPr/>
          <p:nvPr/>
        </p:nvCxnSpPr>
        <p:spPr>
          <a:xfrm rot="5400000" flipH="1" flipV="1">
            <a:off x="990600" y="3752850"/>
            <a:ext cx="990600" cy="685800"/>
          </a:xfrm>
          <a:prstGeom prst="line">
            <a:avLst/>
          </a:prstGeom>
          <a:ln w="25400" cmpd="sng">
            <a:solidFill>
              <a:srgbClr val="9696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 flipH="1" flipV="1">
            <a:off x="6362700" y="3943350"/>
            <a:ext cx="914400" cy="381000"/>
          </a:xfrm>
          <a:prstGeom prst="line">
            <a:avLst/>
          </a:prstGeom>
          <a:ln w="25400" cmpd="sng">
            <a:solidFill>
              <a:srgbClr val="9696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rot="16200000" flipV="1">
            <a:off x="1752600" y="4133850"/>
            <a:ext cx="838200" cy="76200"/>
          </a:xfrm>
          <a:prstGeom prst="line">
            <a:avLst/>
          </a:prstGeom>
          <a:ln w="25400" cmpd="sng">
            <a:solidFill>
              <a:srgbClr val="96969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1295400" y="3716338"/>
            <a:ext cx="612775" cy="950912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rot="16200000" flipV="1">
            <a:off x="3671887" y="2384426"/>
            <a:ext cx="1368425" cy="3600450"/>
          </a:xfrm>
          <a:prstGeom prst="line">
            <a:avLst/>
          </a:prstGeom>
          <a:ln w="2540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1" name="32 CuadroTexto"/>
          <p:cNvSpPr txBox="1">
            <a:spLocks noChangeArrowheads="1"/>
          </p:cNvSpPr>
          <p:nvPr/>
        </p:nvSpPr>
        <p:spPr bwMode="auto">
          <a:xfrm>
            <a:off x="2335213" y="2867025"/>
            <a:ext cx="9861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dirty="0" err="1"/>
              <a:t>Hybrid</a:t>
            </a:r>
            <a:r>
              <a:rPr lang="es-ES" sz="1200" dirty="0"/>
              <a:t> </a:t>
            </a:r>
            <a:r>
              <a:rPr lang="es-ES" sz="1200" dirty="0" smtClean="0"/>
              <a:t>LMA</a:t>
            </a:r>
            <a:endParaRPr lang="es-ES" sz="1200" dirty="0"/>
          </a:p>
        </p:txBody>
      </p:sp>
      <p:sp>
        <p:nvSpPr>
          <p:cNvPr id="10262" name="33 CuadroTexto"/>
          <p:cNvSpPr txBox="1">
            <a:spLocks noChangeArrowheads="1"/>
          </p:cNvSpPr>
          <p:nvPr/>
        </p:nvSpPr>
        <p:spPr bwMode="auto">
          <a:xfrm>
            <a:off x="6248400" y="2867025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dirty="0" smtClean="0"/>
              <a:t>U-LMA</a:t>
            </a:r>
            <a:endParaRPr lang="es-ES" sz="1200" dirty="0"/>
          </a:p>
        </p:txBody>
      </p:sp>
      <p:sp>
        <p:nvSpPr>
          <p:cNvPr id="10264" name="35 CuadroTexto"/>
          <p:cNvSpPr txBox="1">
            <a:spLocks noChangeArrowheads="1"/>
          </p:cNvSpPr>
          <p:nvPr/>
        </p:nvSpPr>
        <p:spPr bwMode="auto">
          <a:xfrm>
            <a:off x="679450" y="527685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MAG1</a:t>
            </a:r>
          </a:p>
        </p:txBody>
      </p:sp>
      <p:sp>
        <p:nvSpPr>
          <p:cNvPr id="10265" name="36 CuadroTexto"/>
          <p:cNvSpPr txBox="1">
            <a:spLocks noChangeArrowheads="1"/>
          </p:cNvSpPr>
          <p:nvPr/>
        </p:nvSpPr>
        <p:spPr bwMode="auto">
          <a:xfrm>
            <a:off x="1828800" y="527685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MAG2</a:t>
            </a:r>
          </a:p>
        </p:txBody>
      </p:sp>
      <p:sp>
        <p:nvSpPr>
          <p:cNvPr id="10266" name="37 CuadroTexto"/>
          <p:cNvSpPr txBox="1">
            <a:spLocks noChangeArrowheads="1"/>
          </p:cNvSpPr>
          <p:nvPr/>
        </p:nvSpPr>
        <p:spPr bwMode="auto">
          <a:xfrm>
            <a:off x="2895600" y="527685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MAG3</a:t>
            </a:r>
          </a:p>
        </p:txBody>
      </p:sp>
      <p:sp>
        <p:nvSpPr>
          <p:cNvPr id="10267" name="38 CuadroTexto"/>
          <p:cNvSpPr txBox="1">
            <a:spLocks noChangeArrowheads="1"/>
          </p:cNvSpPr>
          <p:nvPr/>
        </p:nvSpPr>
        <p:spPr bwMode="auto">
          <a:xfrm>
            <a:off x="6248400" y="527685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MAG4</a:t>
            </a:r>
          </a:p>
        </p:txBody>
      </p:sp>
      <p:sp>
        <p:nvSpPr>
          <p:cNvPr id="10268" name="39 CuadroTexto"/>
          <p:cNvSpPr txBox="1">
            <a:spLocks noChangeArrowheads="1"/>
          </p:cNvSpPr>
          <p:nvPr/>
        </p:nvSpPr>
        <p:spPr bwMode="auto">
          <a:xfrm>
            <a:off x="7543800" y="5276850"/>
            <a:ext cx="615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MAG5</a:t>
            </a:r>
          </a:p>
        </p:txBody>
      </p:sp>
      <p:sp>
        <p:nvSpPr>
          <p:cNvPr id="10269" name="40 CuadroTexto"/>
          <p:cNvSpPr txBox="1">
            <a:spLocks noChangeArrowheads="1"/>
          </p:cNvSpPr>
          <p:nvPr/>
        </p:nvSpPr>
        <p:spPr bwMode="auto">
          <a:xfrm>
            <a:off x="2644775" y="3829050"/>
            <a:ext cx="69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/>
              <a:t>Unicast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sp>
        <p:nvSpPr>
          <p:cNvPr id="10270" name="41 CuadroTexto"/>
          <p:cNvSpPr txBox="1">
            <a:spLocks noChangeArrowheads="1"/>
          </p:cNvSpPr>
          <p:nvPr/>
        </p:nvSpPr>
        <p:spPr bwMode="auto">
          <a:xfrm>
            <a:off x="7750175" y="3829050"/>
            <a:ext cx="69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/>
              <a:t>Unicast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sp>
        <p:nvSpPr>
          <p:cNvPr id="10271" name="42 CuadroTexto"/>
          <p:cNvSpPr txBox="1">
            <a:spLocks noChangeArrowheads="1"/>
          </p:cNvSpPr>
          <p:nvPr/>
        </p:nvSpPr>
        <p:spPr bwMode="auto">
          <a:xfrm>
            <a:off x="4122738" y="3067050"/>
            <a:ext cx="784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dirty="0" err="1"/>
              <a:t>Multicast</a:t>
            </a:r>
            <a:endParaRPr lang="es-ES" sz="1200" dirty="0"/>
          </a:p>
          <a:p>
            <a:pPr algn="ctr"/>
            <a:r>
              <a:rPr lang="es-ES" sz="1200" dirty="0" err="1" smtClean="0"/>
              <a:t>area</a:t>
            </a:r>
            <a:endParaRPr lang="es-ES" sz="1200" dirty="0"/>
          </a:p>
        </p:txBody>
      </p:sp>
      <p:grpSp>
        <p:nvGrpSpPr>
          <p:cNvPr id="5" name="50 Grupo"/>
          <p:cNvGrpSpPr>
            <a:grpSpLocks/>
          </p:cNvGrpSpPr>
          <p:nvPr/>
        </p:nvGrpSpPr>
        <p:grpSpPr bwMode="auto">
          <a:xfrm>
            <a:off x="7162800" y="2257425"/>
            <a:ext cx="1401763" cy="396875"/>
            <a:chOff x="609600" y="6153090"/>
            <a:chExt cx="1401767" cy="396935"/>
          </a:xfrm>
        </p:grpSpPr>
        <p:sp>
          <p:nvSpPr>
            <p:cNvPr id="10273" name="43 CuadroTexto"/>
            <p:cNvSpPr txBox="1">
              <a:spLocks noChangeArrowheads="1"/>
            </p:cNvSpPr>
            <p:nvPr/>
          </p:nvSpPr>
          <p:spPr bwMode="auto">
            <a:xfrm>
              <a:off x="1066802" y="6153090"/>
              <a:ext cx="944565" cy="396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/>
                <a:t>Unicast flow</a:t>
              </a:r>
            </a:p>
            <a:p>
              <a:r>
                <a:rPr lang="es-ES" sz="1000"/>
                <a:t>Multicast flow</a:t>
              </a:r>
            </a:p>
          </p:txBody>
        </p:sp>
        <p:cxnSp>
          <p:nvCxnSpPr>
            <p:cNvPr id="45" name="44 Conector recto"/>
            <p:cNvCxnSpPr/>
            <p:nvPr/>
          </p:nvCxnSpPr>
          <p:spPr>
            <a:xfrm>
              <a:off x="609600" y="6324566"/>
              <a:ext cx="533402" cy="0"/>
            </a:xfrm>
            <a:prstGeom prst="line">
              <a:avLst/>
            </a:prstGeom>
            <a:ln w="25400" cmpd="sng">
              <a:solidFill>
                <a:srgbClr val="96969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>
              <a:off x="609600" y="6476989"/>
              <a:ext cx="533402" cy="0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36"/>
          <p:cNvGrpSpPr>
            <a:grpSpLocks noChangeAspect="1"/>
          </p:cNvGrpSpPr>
          <p:nvPr/>
        </p:nvGrpSpPr>
        <p:grpSpPr bwMode="auto">
          <a:xfrm>
            <a:off x="3048000" y="1568450"/>
            <a:ext cx="636588" cy="889000"/>
            <a:chOff x="4656" y="1776"/>
            <a:chExt cx="480" cy="672"/>
          </a:xfrm>
        </p:grpSpPr>
        <p:sp>
          <p:nvSpPr>
            <p:cNvPr id="10277" name="Line 33"/>
            <p:cNvSpPr>
              <a:spLocks noChangeAspect="1" noChangeShapeType="1"/>
            </p:cNvSpPr>
            <p:nvPr/>
          </p:nvSpPr>
          <p:spPr bwMode="auto">
            <a:xfrm>
              <a:off x="4896" y="18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8" name="Line 34"/>
            <p:cNvSpPr>
              <a:spLocks noChangeAspect="1" noChangeShapeType="1"/>
            </p:cNvSpPr>
            <p:nvPr/>
          </p:nvSpPr>
          <p:spPr bwMode="auto">
            <a:xfrm flipV="1">
              <a:off x="4704" y="206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9" name="Line 35"/>
            <p:cNvSpPr>
              <a:spLocks noChangeAspect="1" noChangeShapeType="1"/>
            </p:cNvSpPr>
            <p:nvPr/>
          </p:nvSpPr>
          <p:spPr bwMode="auto">
            <a:xfrm>
              <a:off x="4896" y="206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0" name="Line 36"/>
            <p:cNvSpPr>
              <a:spLocks noChangeAspect="1" noChangeShapeType="1"/>
            </p:cNvSpPr>
            <p:nvPr/>
          </p:nvSpPr>
          <p:spPr bwMode="auto">
            <a:xfrm>
              <a:off x="4704" y="22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1" name="Oval 37"/>
            <p:cNvSpPr>
              <a:spLocks noChangeAspect="1" noChangeArrowheads="1"/>
            </p:cNvSpPr>
            <p:nvPr/>
          </p:nvSpPr>
          <p:spPr bwMode="auto">
            <a:xfrm>
              <a:off x="4656" y="235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2" name="Oval 38"/>
            <p:cNvSpPr>
              <a:spLocks noChangeAspect="1" noChangeArrowheads="1"/>
            </p:cNvSpPr>
            <p:nvPr/>
          </p:nvSpPr>
          <p:spPr bwMode="auto">
            <a:xfrm>
              <a:off x="4656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3" name="Oval 39"/>
            <p:cNvSpPr>
              <a:spLocks noChangeAspect="1" noChangeArrowheads="1"/>
            </p:cNvSpPr>
            <p:nvPr/>
          </p:nvSpPr>
          <p:spPr bwMode="auto">
            <a:xfrm>
              <a:off x="504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Oval 40"/>
            <p:cNvSpPr>
              <a:spLocks noChangeAspect="1" noChangeArrowheads="1"/>
            </p:cNvSpPr>
            <p:nvPr/>
          </p:nvSpPr>
          <p:spPr bwMode="auto">
            <a:xfrm>
              <a:off x="4848" y="17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Oval 41"/>
            <p:cNvSpPr>
              <a:spLocks noChangeAspect="1" noChangeArrowheads="1"/>
            </p:cNvSpPr>
            <p:nvPr/>
          </p:nvSpPr>
          <p:spPr bwMode="auto">
            <a:xfrm>
              <a:off x="4848" y="19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86" name="Text Box 32"/>
          <p:cNvSpPr txBox="1">
            <a:spLocks noChangeArrowheads="1"/>
          </p:cNvSpPr>
          <p:nvPr/>
        </p:nvSpPr>
        <p:spPr bwMode="auto">
          <a:xfrm>
            <a:off x="2187575" y="1695450"/>
            <a:ext cx="1089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/>
              <a:t>Multicast tree</a:t>
            </a:r>
          </a:p>
        </p:txBody>
      </p:sp>
      <p:sp>
        <p:nvSpPr>
          <p:cNvPr id="10287" name="Line 47"/>
          <p:cNvSpPr>
            <a:spLocks noChangeShapeType="1"/>
          </p:cNvSpPr>
          <p:nvPr/>
        </p:nvSpPr>
        <p:spPr bwMode="auto">
          <a:xfrm flipH="1">
            <a:off x="2195513" y="2420938"/>
            <a:ext cx="936625" cy="57626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43200" y="2895600"/>
            <a:ext cx="42672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00B0F0"/>
                </a:solidFill>
                <a:latin typeface="+mj-lt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4297</TotalTime>
  <Words>408</Words>
  <Application>Microsoft Office PowerPoint</Application>
  <PresentationFormat>On-screen Show (4:3)</PresentationFormat>
  <Paragraphs>97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IETF</vt:lpstr>
      <vt:lpstr>Juan Carlos Zúñiga Akbar Rahman Luis M. Contreras Carlos J. Bernardos Ignacio Soto  IETF 79, November 2010 </vt:lpstr>
      <vt:lpstr>Dedicated Multicast LMA (1/2)</vt:lpstr>
      <vt:lpstr>Dedicated Multicast LMA (2/2)</vt:lpstr>
      <vt:lpstr>Several unicast PMIPv6 domains served by one Multicast LMA (relationship N:1)</vt:lpstr>
      <vt:lpstr>One unicast PMIPv6 domain served by several Multicast LMAs (relationship 1:N)</vt:lpstr>
      <vt:lpstr>Several unicast PMIPv6 domains served by one Multicast LMA (relationship N:1) with Hybrid LMA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CORE 78</dc:title>
  <dc:creator>Yolanda</dc:creator>
  <cp:lastModifiedBy>SarikayaBehcet 73654</cp:lastModifiedBy>
  <cp:revision>521</cp:revision>
  <dcterms:created xsi:type="dcterms:W3CDTF">2004-08-03T02:41:14Z</dcterms:created>
  <dcterms:modified xsi:type="dcterms:W3CDTF">2010-11-05T02:12:44Z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1288923112</vt:lpwstr>
  </property>
</Properties>
</file>