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65" r:id="rId3"/>
    <p:sldId id="259" r:id="rId4"/>
    <p:sldId id="260" r:id="rId5"/>
    <p:sldId id="262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E1DBBE-76A3-4E67-AE1B-94D67B6897E1}" type="datetimeFigureOut">
              <a:rPr lang="en-US" smtClean="0"/>
              <a:t>11/5/2010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68EF9C-5317-4318-A385-6ECC7698A29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8EF9C-5317-4318-A385-6ECC7698A293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336CC-8861-4CB8-B8AC-1AD41A6AE35C}" type="datetimeFigureOut">
              <a:rPr lang="es-ES"/>
              <a:pPr>
                <a:defRPr/>
              </a:pPr>
              <a:t>05/11/2010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9755C-4DB9-459C-8783-D7E327858C6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8AEF56-03FB-42A5-A0DB-4AE971E7FBBB}" type="datetimeFigureOut">
              <a:rPr lang="es-ES"/>
              <a:pPr>
                <a:defRPr/>
              </a:pPr>
              <a:t>05/11/2010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0D61B-2AF0-41BB-947E-6F70B881536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4C121-4B68-4C83-BF6D-D4580B4B829E}" type="datetimeFigureOut">
              <a:rPr lang="es-ES"/>
              <a:pPr>
                <a:defRPr/>
              </a:pPr>
              <a:t>05/11/2010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DC8D6-BCDE-4D61-9562-62C3D04DC3C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AB280-EF93-4482-9FAD-0ED99E692744}" type="datetimeFigureOut">
              <a:rPr lang="es-ES"/>
              <a:pPr>
                <a:defRPr/>
              </a:pPr>
              <a:t>05/11/2010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AEE6E-3470-41B2-BD8C-C20E3C6CD44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272A5-6E71-40D7-839F-7E17B45FD148}" type="datetimeFigureOut">
              <a:rPr lang="es-ES"/>
              <a:pPr>
                <a:defRPr/>
              </a:pPr>
              <a:t>05/11/2010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1BE61-5DB1-4E81-ACDE-475598FF1B3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3B387-E6CF-49EC-9728-48243A5DCC1B}" type="datetimeFigureOut">
              <a:rPr lang="es-ES"/>
              <a:pPr>
                <a:defRPr/>
              </a:pPr>
              <a:t>05/11/2010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C1A35-1984-4623-B01B-6F5AAE49A06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2D382-D4B2-4EF3-BFBF-8DDFA648CEEB}" type="datetimeFigureOut">
              <a:rPr lang="es-ES"/>
              <a:pPr>
                <a:defRPr/>
              </a:pPr>
              <a:t>05/11/2010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B7AE8-42A4-4922-9795-5C36B8B4549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BD744-DABD-4BA0-92F9-5C2EDC6B25A3}" type="datetimeFigureOut">
              <a:rPr lang="es-ES"/>
              <a:pPr>
                <a:defRPr/>
              </a:pPr>
              <a:t>05/11/2010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23322-ABE2-4212-8B9C-0A75B740F9E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5EBCA-0335-46D6-935F-3DABD4C14EC6}" type="datetimeFigureOut">
              <a:rPr lang="es-ES"/>
              <a:pPr>
                <a:defRPr/>
              </a:pPr>
              <a:t>05/11/2010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0FD01-F24E-49A3-8E9B-4F574072453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EF73C-EAF7-4F4C-9F4E-342972FA3231}" type="datetimeFigureOut">
              <a:rPr lang="es-ES"/>
              <a:pPr>
                <a:defRPr/>
              </a:pPr>
              <a:t>05/11/2010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30BBB-3984-4B76-ADA1-F521489A072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00F5F-7B46-44DC-A890-BF7A271BE683}" type="datetimeFigureOut">
              <a:rPr lang="es-ES"/>
              <a:pPr>
                <a:defRPr/>
              </a:pPr>
              <a:t>05/11/2010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011D9-60E3-4962-A2D2-FCC10DA1D89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CF264A5-18DB-4B7B-9D68-B47DDFFD84FE}" type="datetimeFigureOut">
              <a:rPr lang="es-ES"/>
              <a:pPr>
                <a:defRPr/>
              </a:pPr>
              <a:t>05/11/2010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2FF420B-8DF5-4142-B3D8-744C81FEC2F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fecha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s-ES" dirty="0"/>
              <a:t>79th IETF, Beijing</a:t>
            </a: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dirty="0"/>
              <a:t>draft-contreras-multimob-rams-00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58591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Rapid acquisition of the MN multicast subscription after handover</a:t>
            </a:r>
            <a:br>
              <a:rPr lang="en-US" sz="4000" dirty="0" smtClean="0"/>
            </a:br>
            <a:r>
              <a:rPr lang="en-US" sz="4000" dirty="0" smtClean="0"/>
              <a:t>&lt;</a:t>
            </a:r>
            <a:r>
              <a:rPr lang="es-ES" sz="3600" dirty="0" smtClean="0"/>
              <a:t>draft-contreras-multimob-rams-00&gt;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750" y="3933825"/>
            <a:ext cx="7777163" cy="2374900"/>
          </a:xfrm>
        </p:spPr>
        <p:txBody>
          <a:bodyPr rtlCol="0">
            <a:normAutofit fontScale="92500" lnSpcReduction="10000"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_tradnl" sz="2800" dirty="0" smtClean="0"/>
              <a:t>Luis M. Contreras, Carlos J. </a:t>
            </a:r>
            <a:r>
              <a:rPr lang="es-ES_tradnl" sz="2800" dirty="0" err="1" smtClean="0"/>
              <a:t>Bernardos</a:t>
            </a:r>
            <a:r>
              <a:rPr lang="es-ES_tradnl" sz="2800" dirty="0" smtClean="0"/>
              <a:t> 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_tradnl" sz="2800" i="1" dirty="0" smtClean="0"/>
              <a:t>Universidad Carlos III de Madrid (UC3M)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s-ES_tradnl" sz="12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_tradnl" sz="2800" dirty="0" smtClean="0"/>
              <a:t>Ignacio Soto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_tradnl" sz="2800" i="1" dirty="0" smtClean="0"/>
              <a:t>Universidad Politécnica de Madrid (UPM)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s-ES_tradnl" sz="14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s-ES_tradnl" sz="13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_tradnl" sz="2800" dirty="0" smtClean="0"/>
              <a:t>Beijing, MULTIMOB WG, 2010-11-09</a:t>
            </a:r>
            <a:endParaRPr lang="es-ES" sz="2800" dirty="0" smtClean="0"/>
          </a:p>
        </p:txBody>
      </p:sp>
      <p:pic>
        <p:nvPicPr>
          <p:cNvPr id="2054" name="Picture 4" descr="ietflogotra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575" y="425450"/>
            <a:ext cx="26670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3 Marcador de fecha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s-ES"/>
              <a:t>78th IETF, Maastricht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rgbClr val="0033CC"/>
                </a:solidFill>
                <a:latin typeface="Helvetica 45 Light" pitchFamily="34" charset="0"/>
                <a:ea typeface="+mn-ea"/>
                <a:cs typeface="+mn-cs"/>
              </a:rPr>
              <a:t>Protocol extension to accelerate the MAG’s knowledge of the MN’s multicast subscription after HO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4967287"/>
          </a:xfrm>
        </p:spPr>
        <p:txBody>
          <a:bodyPr rtlCol="0">
            <a:normAutofit fontScale="85000" lnSpcReduction="10000"/>
          </a:bodyPr>
          <a:lstStyle/>
          <a:p>
            <a:pPr fontAlgn="auto">
              <a:lnSpc>
                <a:spcPct val="12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MAG entity in base solution relays on standard MLD procedures to get knowledge of MN multicast subscription after handover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Several delay sources contribute to increase the timing for multicast delivery at the new point of attachment</a:t>
            </a:r>
          </a:p>
          <a:p>
            <a:pPr lvl="1" fontAlgn="auto">
              <a:lnSpc>
                <a:spcPct val="12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900" dirty="0" smtClean="0"/>
              <a:t>Delay due to the access to radio resources among competing MNs</a:t>
            </a:r>
          </a:p>
          <a:p>
            <a:pPr lvl="1" fontAlgn="auto">
              <a:lnSpc>
                <a:spcPct val="12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900" dirty="0" smtClean="0"/>
              <a:t>Delay due to radio frame structure</a:t>
            </a:r>
          </a:p>
          <a:p>
            <a:pPr lvl="1" fontAlgn="auto">
              <a:lnSpc>
                <a:spcPct val="12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900" dirty="0" smtClean="0"/>
              <a:t>Delay due to retransmissions caused by radio channel unreliability</a:t>
            </a:r>
          </a:p>
          <a:p>
            <a:pPr lvl="1" fontAlgn="auto">
              <a:lnSpc>
                <a:spcPct val="12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900" dirty="0" smtClean="0"/>
              <a:t>Delay due to MLD message processing at MN</a:t>
            </a:r>
          </a:p>
          <a:p>
            <a:pPr lvl="1" fontAlgn="auto">
              <a:lnSpc>
                <a:spcPct val="12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sz="1200" dirty="0" smtClean="0"/>
          </a:p>
          <a:p>
            <a:pPr fontAlgn="auto">
              <a:lnSpc>
                <a:spcPct val="12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200" dirty="0" smtClean="0"/>
              <a:t>Solution proposal: to accelerate the MAG’s knowledge acquisition of the MN’s multicast subscription by means of new signaling messages internal to the network, decoupling subscription acquisition from</a:t>
            </a:r>
          </a:p>
          <a:p>
            <a:pPr lvl="1" fontAlgn="auto">
              <a:lnSpc>
                <a:spcPct val="12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900" dirty="0" err="1" smtClean="0"/>
              <a:t>Underlaying</a:t>
            </a:r>
            <a:r>
              <a:rPr lang="en-US" sz="1900" dirty="0" smtClean="0"/>
              <a:t> radio technology</a:t>
            </a:r>
          </a:p>
          <a:p>
            <a:pPr lvl="1" fontAlgn="auto">
              <a:lnSpc>
                <a:spcPct val="12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900" dirty="0" smtClean="0"/>
              <a:t>IGMP/MLD </a:t>
            </a:r>
            <a:r>
              <a:rPr lang="en-US" sz="1900" dirty="0" err="1" smtClean="0"/>
              <a:t>parametrisation</a:t>
            </a:r>
            <a:r>
              <a:rPr lang="en-US" sz="1900" dirty="0" smtClean="0"/>
              <a:t> tuning</a:t>
            </a:r>
          </a:p>
          <a:p>
            <a:pPr lvl="1" fontAlgn="auto">
              <a:lnSpc>
                <a:spcPct val="12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900" dirty="0" smtClean="0"/>
              <a:t>PMIPv6 multicast architecture (current or evolved)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Line 2"/>
          <p:cNvSpPr>
            <a:spLocks noChangeAspect="1" noChangeShapeType="1"/>
          </p:cNvSpPr>
          <p:nvPr/>
        </p:nvSpPr>
        <p:spPr bwMode="auto">
          <a:xfrm>
            <a:off x="2747963" y="1270000"/>
            <a:ext cx="0" cy="5426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9" name="Rectangle 9"/>
          <p:cNvSpPr>
            <a:spLocks noChangeAspect="1" noChangeArrowheads="1"/>
          </p:cNvSpPr>
          <p:nvPr/>
        </p:nvSpPr>
        <p:spPr bwMode="auto">
          <a:xfrm>
            <a:off x="1095375" y="868363"/>
            <a:ext cx="441325" cy="379412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200" b="1">
                <a:latin typeface="Comic Sans MS" pitchFamily="66" charset="0"/>
              </a:rPr>
              <a:t>MN1</a:t>
            </a:r>
          </a:p>
        </p:txBody>
      </p:sp>
      <p:sp>
        <p:nvSpPr>
          <p:cNvPr id="4100" name="Line 10"/>
          <p:cNvSpPr>
            <a:spLocks noChangeAspect="1" noChangeShapeType="1"/>
          </p:cNvSpPr>
          <p:nvPr/>
        </p:nvSpPr>
        <p:spPr bwMode="auto">
          <a:xfrm>
            <a:off x="1296988" y="1270000"/>
            <a:ext cx="1587" cy="5426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1" name="Rectangle 11"/>
          <p:cNvSpPr>
            <a:spLocks noChangeAspect="1" noChangeArrowheads="1"/>
          </p:cNvSpPr>
          <p:nvPr/>
        </p:nvSpPr>
        <p:spPr bwMode="auto">
          <a:xfrm>
            <a:off x="4137025" y="868363"/>
            <a:ext cx="660400" cy="379412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200" b="1">
                <a:latin typeface="Comic Sans MS" pitchFamily="66" charset="0"/>
              </a:rPr>
              <a:t>nMAG</a:t>
            </a:r>
          </a:p>
        </p:txBody>
      </p:sp>
      <p:sp>
        <p:nvSpPr>
          <p:cNvPr id="4102" name="Rectangle 12"/>
          <p:cNvSpPr>
            <a:spLocks noChangeAspect="1" noChangeArrowheads="1"/>
          </p:cNvSpPr>
          <p:nvPr/>
        </p:nvSpPr>
        <p:spPr bwMode="auto">
          <a:xfrm>
            <a:off x="5930900" y="868363"/>
            <a:ext cx="661988" cy="379412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200" b="1">
                <a:latin typeface="Comic Sans MS" pitchFamily="66" charset="0"/>
              </a:rPr>
              <a:t>LMA</a:t>
            </a:r>
          </a:p>
        </p:txBody>
      </p:sp>
      <p:sp>
        <p:nvSpPr>
          <p:cNvPr id="4103" name="Rectangle 13"/>
          <p:cNvSpPr>
            <a:spLocks noChangeAspect="1" noChangeArrowheads="1"/>
          </p:cNvSpPr>
          <p:nvPr/>
        </p:nvSpPr>
        <p:spPr bwMode="auto">
          <a:xfrm>
            <a:off x="7727950" y="868363"/>
            <a:ext cx="660400" cy="379412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200" b="1">
                <a:latin typeface="Comic Sans MS" pitchFamily="66" charset="0"/>
              </a:rPr>
              <a:t>Mcast</a:t>
            </a:r>
          </a:p>
          <a:p>
            <a:pPr algn="ctr"/>
            <a:r>
              <a:rPr lang="es-ES" sz="1200" b="1">
                <a:latin typeface="Comic Sans MS" pitchFamily="66" charset="0"/>
              </a:rPr>
              <a:t>source</a:t>
            </a:r>
          </a:p>
        </p:txBody>
      </p:sp>
      <p:sp>
        <p:nvSpPr>
          <p:cNvPr id="4104" name="Line 14"/>
          <p:cNvSpPr>
            <a:spLocks noChangeAspect="1" noChangeShapeType="1"/>
          </p:cNvSpPr>
          <p:nvPr/>
        </p:nvSpPr>
        <p:spPr bwMode="auto">
          <a:xfrm>
            <a:off x="4476750" y="1270000"/>
            <a:ext cx="1588" cy="5426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5" name="Line 15"/>
          <p:cNvSpPr>
            <a:spLocks noChangeAspect="1" noChangeShapeType="1"/>
          </p:cNvSpPr>
          <p:nvPr/>
        </p:nvSpPr>
        <p:spPr bwMode="auto">
          <a:xfrm>
            <a:off x="6272213" y="1270000"/>
            <a:ext cx="1587" cy="5426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6" name="Line 16"/>
          <p:cNvSpPr>
            <a:spLocks noChangeAspect="1" noChangeShapeType="1"/>
          </p:cNvSpPr>
          <p:nvPr/>
        </p:nvSpPr>
        <p:spPr bwMode="auto">
          <a:xfrm>
            <a:off x="8067675" y="1270000"/>
            <a:ext cx="1588" cy="5426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7" name="Rectangle 17"/>
          <p:cNvSpPr>
            <a:spLocks noChangeAspect="1" noChangeArrowheads="1"/>
          </p:cNvSpPr>
          <p:nvPr/>
        </p:nvSpPr>
        <p:spPr bwMode="auto">
          <a:xfrm>
            <a:off x="2408238" y="868363"/>
            <a:ext cx="660400" cy="379412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200" b="1">
                <a:latin typeface="Comic Sans MS" pitchFamily="66" charset="0"/>
              </a:rPr>
              <a:t>pMAG</a:t>
            </a:r>
          </a:p>
        </p:txBody>
      </p:sp>
      <p:sp>
        <p:nvSpPr>
          <p:cNvPr id="4108" name="Line 24"/>
          <p:cNvSpPr>
            <a:spLocks noChangeAspect="1" noChangeShapeType="1"/>
          </p:cNvSpPr>
          <p:nvPr/>
        </p:nvSpPr>
        <p:spPr bwMode="auto">
          <a:xfrm flipH="1">
            <a:off x="1298575" y="1758950"/>
            <a:ext cx="1462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09" name="Text Box 25"/>
          <p:cNvSpPr txBox="1">
            <a:spLocks noChangeAspect="1" noChangeArrowheads="1"/>
          </p:cNvSpPr>
          <p:nvPr/>
        </p:nvSpPr>
        <p:spPr bwMode="auto">
          <a:xfrm>
            <a:off x="1651000" y="1614488"/>
            <a:ext cx="684213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sz="1200">
                <a:latin typeface="Comic Sans MS" pitchFamily="66" charset="0"/>
              </a:rPr>
              <a:t>(S1,G1)</a:t>
            </a:r>
          </a:p>
        </p:txBody>
      </p:sp>
      <p:sp>
        <p:nvSpPr>
          <p:cNvPr id="4110" name="Line 26"/>
          <p:cNvSpPr>
            <a:spLocks noChangeShapeType="1"/>
          </p:cNvSpPr>
          <p:nvPr/>
        </p:nvSpPr>
        <p:spPr bwMode="auto">
          <a:xfrm flipV="1">
            <a:off x="6253163" y="1757363"/>
            <a:ext cx="1770062" cy="22225"/>
          </a:xfrm>
          <a:prstGeom prst="line">
            <a:avLst/>
          </a:prstGeom>
          <a:noFill/>
          <a:ln w="57150">
            <a:solidFill>
              <a:srgbClr val="99CC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11" name="Text Box 27"/>
          <p:cNvSpPr txBox="1">
            <a:spLocks noChangeAspect="1" noChangeArrowheads="1"/>
          </p:cNvSpPr>
          <p:nvPr/>
        </p:nvSpPr>
        <p:spPr bwMode="auto">
          <a:xfrm>
            <a:off x="6634163" y="1651000"/>
            <a:ext cx="1096962" cy="177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200">
                <a:latin typeface="Comic Sans MS" pitchFamily="66" charset="0"/>
              </a:rPr>
              <a:t>Mcast Data</a:t>
            </a:r>
            <a:endParaRPr lang="es-ES" sz="1200">
              <a:latin typeface="Comic Sans MS" pitchFamily="66" charset="0"/>
            </a:endParaRPr>
          </a:p>
        </p:txBody>
      </p:sp>
      <p:sp>
        <p:nvSpPr>
          <p:cNvPr id="4112" name="AutoShape 45"/>
          <p:cNvSpPr>
            <a:spLocks noChangeArrowheads="1"/>
          </p:cNvSpPr>
          <p:nvPr/>
        </p:nvSpPr>
        <p:spPr bwMode="auto">
          <a:xfrm rot="5400000">
            <a:off x="4398169" y="196057"/>
            <a:ext cx="358775" cy="3214687"/>
          </a:xfrm>
          <a:prstGeom prst="can">
            <a:avLst>
              <a:gd name="adj" fmla="val 55586"/>
            </a:avLst>
          </a:prstGeom>
          <a:gradFill rotWithShape="0">
            <a:gsLst>
              <a:gs pos="0">
                <a:srgbClr val="FFC828"/>
              </a:gs>
              <a:gs pos="50000">
                <a:srgbClr val="FFF0C4"/>
              </a:gs>
              <a:gs pos="100000">
                <a:srgbClr val="FFC828"/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endParaRPr lang="en-US" sz="1200">
              <a:latin typeface="Calibri" pitchFamily="34" charset="0"/>
            </a:endParaRPr>
          </a:p>
        </p:txBody>
      </p:sp>
      <p:sp>
        <p:nvSpPr>
          <p:cNvPr id="4113" name="Line 46"/>
          <p:cNvSpPr>
            <a:spLocks noChangeShapeType="1"/>
          </p:cNvSpPr>
          <p:nvPr/>
        </p:nvSpPr>
        <p:spPr bwMode="auto">
          <a:xfrm flipV="1">
            <a:off x="2732088" y="1779588"/>
            <a:ext cx="3521075" cy="0"/>
          </a:xfrm>
          <a:prstGeom prst="line">
            <a:avLst/>
          </a:prstGeom>
          <a:noFill/>
          <a:ln w="57150">
            <a:solidFill>
              <a:srgbClr val="99CC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14" name="Rectangle 13"/>
          <p:cNvSpPr>
            <a:spLocks noChangeArrowheads="1"/>
          </p:cNvSpPr>
          <p:nvPr/>
        </p:nvSpPr>
        <p:spPr bwMode="auto">
          <a:xfrm>
            <a:off x="123825" y="87313"/>
            <a:ext cx="8696325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 anchor="ctr"/>
          <a:lstStyle/>
          <a:p>
            <a:r>
              <a:rPr lang="es-ES" sz="2400" b="1">
                <a:solidFill>
                  <a:srgbClr val="0033CC"/>
                </a:solidFill>
                <a:latin typeface="Helvetica 45 Light" pitchFamily="34" charset="0"/>
              </a:rPr>
              <a:t>Predictive handover</a:t>
            </a:r>
            <a:endParaRPr lang="en-GB" sz="2000" b="1">
              <a:solidFill>
                <a:srgbClr val="595959"/>
              </a:solidFill>
              <a:latin typeface="Helvetica 45 Light" pitchFamily="34" charset="0"/>
            </a:endParaRPr>
          </a:p>
        </p:txBody>
      </p:sp>
      <p:sp>
        <p:nvSpPr>
          <p:cNvPr id="63507" name="Text Box 18"/>
          <p:cNvSpPr txBox="1">
            <a:spLocks noChangeAspect="1" noChangeArrowheads="1"/>
          </p:cNvSpPr>
          <p:nvPr/>
        </p:nvSpPr>
        <p:spPr bwMode="auto">
          <a:xfrm>
            <a:off x="755650" y="2119313"/>
            <a:ext cx="1003300" cy="301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es-ES" sz="1200">
                <a:latin typeface="Comic Sans MS" pitchFamily="66" charset="0"/>
              </a:rPr>
              <a:t>MN detached</a:t>
            </a:r>
          </a:p>
        </p:txBody>
      </p:sp>
      <p:sp>
        <p:nvSpPr>
          <p:cNvPr id="63508" name="Text Box 19"/>
          <p:cNvSpPr txBox="1">
            <a:spLocks noChangeAspect="1" noChangeArrowheads="1"/>
          </p:cNvSpPr>
          <p:nvPr/>
        </p:nvSpPr>
        <p:spPr bwMode="auto">
          <a:xfrm>
            <a:off x="2030413" y="2332038"/>
            <a:ext cx="1423987" cy="2301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200">
                <a:latin typeface="Comic Sans MS" pitchFamily="66" charset="0"/>
              </a:rPr>
              <a:t>MN Detached Event</a:t>
            </a:r>
            <a:endParaRPr lang="es-ES" sz="1200">
              <a:latin typeface="Comic Sans MS" pitchFamily="66" charset="0"/>
            </a:endParaRPr>
          </a:p>
        </p:txBody>
      </p:sp>
      <p:sp>
        <p:nvSpPr>
          <p:cNvPr id="63509" name="Line 20"/>
          <p:cNvSpPr>
            <a:spLocks noChangeAspect="1" noChangeShapeType="1"/>
          </p:cNvSpPr>
          <p:nvPr/>
        </p:nvSpPr>
        <p:spPr bwMode="auto">
          <a:xfrm>
            <a:off x="2747963" y="2909888"/>
            <a:ext cx="3521075" cy="1587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3510" name="Text Box 21"/>
          <p:cNvSpPr txBox="1">
            <a:spLocks noChangeAspect="1" noChangeArrowheads="1"/>
          </p:cNvSpPr>
          <p:nvPr/>
        </p:nvSpPr>
        <p:spPr bwMode="auto">
          <a:xfrm>
            <a:off x="3076575" y="2744788"/>
            <a:ext cx="1701800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>
                <a:solidFill>
                  <a:srgbClr val="FF6600"/>
                </a:solidFill>
                <a:latin typeface="Comic Sans MS" pitchFamily="66" charset="0"/>
              </a:rPr>
              <a:t>Extended DeReg PBU</a:t>
            </a:r>
          </a:p>
        </p:txBody>
      </p:sp>
      <p:sp>
        <p:nvSpPr>
          <p:cNvPr id="63511" name="Text Box 55"/>
          <p:cNvSpPr txBox="1">
            <a:spLocks noChangeAspect="1" noChangeArrowheads="1"/>
          </p:cNvSpPr>
          <p:nvPr/>
        </p:nvSpPr>
        <p:spPr bwMode="auto">
          <a:xfrm>
            <a:off x="5286375" y="3052763"/>
            <a:ext cx="1943100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1200">
                <a:solidFill>
                  <a:srgbClr val="FF6600"/>
                </a:solidFill>
                <a:latin typeface="Comic Sans MS" pitchFamily="66" charset="0"/>
              </a:rPr>
              <a:t>Multicast info storage in Binding Cache</a:t>
            </a:r>
          </a:p>
        </p:txBody>
      </p:sp>
      <p:sp>
        <p:nvSpPr>
          <p:cNvPr id="63512" name="Line 22"/>
          <p:cNvSpPr>
            <a:spLocks noChangeAspect="1" noChangeShapeType="1"/>
          </p:cNvSpPr>
          <p:nvPr/>
        </p:nvSpPr>
        <p:spPr bwMode="auto">
          <a:xfrm flipH="1">
            <a:off x="2732088" y="3663950"/>
            <a:ext cx="3508375" cy="3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3513" name="Text Box 23"/>
          <p:cNvSpPr txBox="1">
            <a:spLocks noChangeAspect="1" noChangeArrowheads="1"/>
          </p:cNvSpPr>
          <p:nvPr/>
        </p:nvSpPr>
        <p:spPr bwMode="auto">
          <a:xfrm>
            <a:off x="5245100" y="3530600"/>
            <a:ext cx="400050" cy="2301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es-ES" sz="1200">
                <a:latin typeface="Comic Sans MS" pitchFamily="66" charset="0"/>
              </a:rPr>
              <a:t>PBA</a:t>
            </a:r>
          </a:p>
        </p:txBody>
      </p:sp>
      <p:sp>
        <p:nvSpPr>
          <p:cNvPr id="63514" name="Text Box 28"/>
          <p:cNvSpPr txBox="1">
            <a:spLocks noChangeArrowheads="1"/>
          </p:cNvSpPr>
          <p:nvPr/>
        </p:nvSpPr>
        <p:spPr bwMode="auto">
          <a:xfrm>
            <a:off x="755650" y="3963988"/>
            <a:ext cx="1123950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>
                <a:latin typeface="Comic Sans MS" pitchFamily="66" charset="0"/>
              </a:rPr>
              <a:t>MN attached</a:t>
            </a:r>
          </a:p>
        </p:txBody>
      </p:sp>
      <p:sp>
        <p:nvSpPr>
          <p:cNvPr id="63515" name="Text Box 56"/>
          <p:cNvSpPr txBox="1">
            <a:spLocks noChangeAspect="1" noChangeArrowheads="1"/>
          </p:cNvSpPr>
          <p:nvPr/>
        </p:nvSpPr>
        <p:spPr bwMode="auto">
          <a:xfrm>
            <a:off x="3767138" y="4162425"/>
            <a:ext cx="1423987" cy="2301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200">
                <a:latin typeface="Comic Sans MS" pitchFamily="66" charset="0"/>
              </a:rPr>
              <a:t>MN Attached Event</a:t>
            </a:r>
            <a:endParaRPr lang="es-ES" sz="1200">
              <a:latin typeface="Comic Sans MS" pitchFamily="66" charset="0"/>
            </a:endParaRPr>
          </a:p>
        </p:txBody>
      </p:sp>
      <p:sp>
        <p:nvSpPr>
          <p:cNvPr id="63516" name="Line 29"/>
          <p:cNvSpPr>
            <a:spLocks noChangeShapeType="1"/>
          </p:cNvSpPr>
          <p:nvPr/>
        </p:nvSpPr>
        <p:spPr bwMode="auto">
          <a:xfrm>
            <a:off x="4441825" y="4710113"/>
            <a:ext cx="1827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3517" name="Line 30"/>
          <p:cNvSpPr>
            <a:spLocks noChangeShapeType="1"/>
          </p:cNvSpPr>
          <p:nvPr/>
        </p:nvSpPr>
        <p:spPr bwMode="auto">
          <a:xfrm flipH="1">
            <a:off x="4441825" y="5441950"/>
            <a:ext cx="1827213" cy="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3518" name="Text Box 31"/>
          <p:cNvSpPr txBox="1">
            <a:spLocks noChangeAspect="1" noChangeArrowheads="1"/>
          </p:cNvSpPr>
          <p:nvPr/>
        </p:nvSpPr>
        <p:spPr bwMode="auto">
          <a:xfrm>
            <a:off x="5033963" y="5300663"/>
            <a:ext cx="1200150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>
                <a:solidFill>
                  <a:srgbClr val="FF6600"/>
                </a:solidFill>
                <a:latin typeface="Comic Sans MS" pitchFamily="66" charset="0"/>
              </a:rPr>
              <a:t>Extended PBA</a:t>
            </a:r>
          </a:p>
        </p:txBody>
      </p:sp>
      <p:sp>
        <p:nvSpPr>
          <p:cNvPr id="63519" name="Text Box 32"/>
          <p:cNvSpPr txBox="1">
            <a:spLocks noChangeAspect="1" noChangeArrowheads="1"/>
          </p:cNvSpPr>
          <p:nvPr/>
        </p:nvSpPr>
        <p:spPr bwMode="auto">
          <a:xfrm>
            <a:off x="4694238" y="4575175"/>
            <a:ext cx="473075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>
                <a:latin typeface="Comic Sans MS" pitchFamily="66" charset="0"/>
              </a:rPr>
              <a:t>PBU</a:t>
            </a:r>
          </a:p>
        </p:txBody>
      </p:sp>
      <p:sp>
        <p:nvSpPr>
          <p:cNvPr id="63520" name="AutoShape 58"/>
          <p:cNvSpPr>
            <a:spLocks noChangeArrowheads="1"/>
          </p:cNvSpPr>
          <p:nvPr/>
        </p:nvSpPr>
        <p:spPr bwMode="auto">
          <a:xfrm rot="5400000">
            <a:off x="5218112" y="5753101"/>
            <a:ext cx="358775" cy="1327150"/>
          </a:xfrm>
          <a:prstGeom prst="can">
            <a:avLst>
              <a:gd name="adj" fmla="val 53860"/>
            </a:avLst>
          </a:prstGeom>
          <a:gradFill rotWithShape="0">
            <a:gsLst>
              <a:gs pos="0">
                <a:srgbClr val="FFC828"/>
              </a:gs>
              <a:gs pos="50000">
                <a:srgbClr val="FFF0C4"/>
              </a:gs>
              <a:gs pos="100000">
                <a:srgbClr val="FFC828"/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endParaRPr lang="en-US" sz="1200">
              <a:latin typeface="Calibri" pitchFamily="34" charset="0"/>
            </a:endParaRPr>
          </a:p>
        </p:txBody>
      </p:sp>
      <p:sp>
        <p:nvSpPr>
          <p:cNvPr id="63521" name="Line 59"/>
          <p:cNvSpPr>
            <a:spLocks noChangeShapeType="1"/>
          </p:cNvSpPr>
          <p:nvPr/>
        </p:nvSpPr>
        <p:spPr bwMode="auto">
          <a:xfrm>
            <a:off x="4459288" y="6440488"/>
            <a:ext cx="1862137" cy="0"/>
          </a:xfrm>
          <a:prstGeom prst="line">
            <a:avLst/>
          </a:prstGeom>
          <a:noFill/>
          <a:ln w="57150">
            <a:solidFill>
              <a:srgbClr val="99CC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3522" name="Line 60"/>
          <p:cNvSpPr>
            <a:spLocks noChangeAspect="1" noChangeShapeType="1"/>
          </p:cNvSpPr>
          <p:nvPr/>
        </p:nvSpPr>
        <p:spPr bwMode="auto">
          <a:xfrm flipH="1">
            <a:off x="1298575" y="6450013"/>
            <a:ext cx="31607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3523" name="Text Box 61"/>
          <p:cNvSpPr txBox="1">
            <a:spLocks noChangeAspect="1" noChangeArrowheads="1"/>
          </p:cNvSpPr>
          <p:nvPr/>
        </p:nvSpPr>
        <p:spPr bwMode="auto">
          <a:xfrm>
            <a:off x="1651000" y="6305550"/>
            <a:ext cx="684213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sz="1200">
                <a:latin typeface="Comic Sans MS" pitchFamily="66" charset="0"/>
              </a:rPr>
              <a:t>(S1,G1)</a:t>
            </a:r>
          </a:p>
        </p:txBody>
      </p:sp>
      <p:sp>
        <p:nvSpPr>
          <p:cNvPr id="63524" name="Text Box 63"/>
          <p:cNvSpPr txBox="1">
            <a:spLocks noChangeAspect="1" noChangeArrowheads="1"/>
          </p:cNvSpPr>
          <p:nvPr/>
        </p:nvSpPr>
        <p:spPr bwMode="auto">
          <a:xfrm>
            <a:off x="3492500" y="5730875"/>
            <a:ext cx="1943100" cy="2841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1200">
                <a:latin typeface="Comic Sans MS" pitchFamily="66" charset="0"/>
              </a:rPr>
              <a:t>Multicast group join</a:t>
            </a:r>
          </a:p>
        </p:txBody>
      </p:sp>
      <p:sp>
        <p:nvSpPr>
          <p:cNvPr id="37" name="Text Box 36"/>
          <p:cNvSpPr txBox="1">
            <a:spLocks noChangeAspect="1" noChangeArrowheads="1"/>
          </p:cNvSpPr>
          <p:nvPr/>
        </p:nvSpPr>
        <p:spPr bwMode="auto">
          <a:xfrm>
            <a:off x="5292725" y="4873625"/>
            <a:ext cx="1998663" cy="284163"/>
          </a:xfrm>
          <a:prstGeom prst="rect">
            <a:avLst/>
          </a:prstGeom>
          <a:solidFill>
            <a:schemeClr val="bg1"/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1200">
                <a:solidFill>
                  <a:srgbClr val="FF6600"/>
                </a:solidFill>
                <a:latin typeface="Comic Sans MS" pitchFamily="66" charset="0"/>
              </a:rPr>
              <a:t>LMA decission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507" grpId="0" animBg="1"/>
      <p:bldP spid="63508" grpId="0" animBg="1"/>
      <p:bldP spid="63509" grpId="0" animBg="1"/>
      <p:bldP spid="63510" grpId="0" animBg="1"/>
      <p:bldP spid="63511" grpId="0" animBg="1"/>
      <p:bldP spid="63512" grpId="0" animBg="1"/>
      <p:bldP spid="63513" grpId="0" animBg="1"/>
      <p:bldP spid="63514" grpId="0" animBg="1"/>
      <p:bldP spid="63515" grpId="0" animBg="1"/>
      <p:bldP spid="63516" grpId="0" animBg="1"/>
      <p:bldP spid="63517" grpId="0" animBg="1"/>
      <p:bldP spid="63518" grpId="0" animBg="1"/>
      <p:bldP spid="63519" grpId="0" animBg="1"/>
      <p:bldP spid="63520" grpId="0" animBg="1"/>
      <p:bldP spid="63521" grpId="0" animBg="1"/>
      <p:bldP spid="63522" grpId="0" animBg="1"/>
      <p:bldP spid="63523" grpId="0" animBg="1"/>
      <p:bldP spid="63524" grpId="0" animBg="1"/>
      <p:bldP spid="3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Line 2"/>
          <p:cNvSpPr>
            <a:spLocks noChangeAspect="1" noChangeShapeType="1"/>
          </p:cNvSpPr>
          <p:nvPr/>
        </p:nvSpPr>
        <p:spPr bwMode="auto">
          <a:xfrm>
            <a:off x="2803525" y="1341438"/>
            <a:ext cx="1588" cy="5260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3" name="Rectangle 3"/>
          <p:cNvSpPr>
            <a:spLocks noChangeAspect="1" noChangeArrowheads="1"/>
          </p:cNvSpPr>
          <p:nvPr/>
        </p:nvSpPr>
        <p:spPr bwMode="auto">
          <a:xfrm>
            <a:off x="1104900" y="920750"/>
            <a:ext cx="454025" cy="398463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200" b="1">
                <a:latin typeface="Comic Sans MS" pitchFamily="66" charset="0"/>
              </a:rPr>
              <a:t>MN1</a:t>
            </a:r>
          </a:p>
        </p:txBody>
      </p:sp>
      <p:sp>
        <p:nvSpPr>
          <p:cNvPr id="5124" name="Line 4"/>
          <p:cNvSpPr>
            <a:spLocks noChangeAspect="1" noChangeShapeType="1"/>
          </p:cNvSpPr>
          <p:nvPr/>
        </p:nvSpPr>
        <p:spPr bwMode="auto">
          <a:xfrm>
            <a:off x="1312863" y="1341438"/>
            <a:ext cx="1587" cy="5260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5" name="Rectangle 5"/>
          <p:cNvSpPr>
            <a:spLocks noChangeAspect="1" noChangeArrowheads="1"/>
          </p:cNvSpPr>
          <p:nvPr/>
        </p:nvSpPr>
        <p:spPr bwMode="auto">
          <a:xfrm>
            <a:off x="4232275" y="920750"/>
            <a:ext cx="679450" cy="398463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200" b="1">
                <a:latin typeface="Comic Sans MS" pitchFamily="66" charset="0"/>
              </a:rPr>
              <a:t>nMAG</a:t>
            </a:r>
          </a:p>
        </p:txBody>
      </p:sp>
      <p:sp>
        <p:nvSpPr>
          <p:cNvPr id="5126" name="Rectangle 6"/>
          <p:cNvSpPr>
            <a:spLocks noChangeAspect="1" noChangeArrowheads="1"/>
          </p:cNvSpPr>
          <p:nvPr/>
        </p:nvSpPr>
        <p:spPr bwMode="auto">
          <a:xfrm>
            <a:off x="6076950" y="920750"/>
            <a:ext cx="681038" cy="398463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200" b="1">
                <a:latin typeface="Comic Sans MS" pitchFamily="66" charset="0"/>
              </a:rPr>
              <a:t>LMA</a:t>
            </a:r>
          </a:p>
        </p:txBody>
      </p:sp>
      <p:sp>
        <p:nvSpPr>
          <p:cNvPr id="5127" name="Rectangle 7"/>
          <p:cNvSpPr>
            <a:spLocks noChangeAspect="1" noChangeArrowheads="1"/>
          </p:cNvSpPr>
          <p:nvPr/>
        </p:nvSpPr>
        <p:spPr bwMode="auto">
          <a:xfrm>
            <a:off x="7924800" y="920750"/>
            <a:ext cx="679450" cy="398463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200" b="1">
                <a:latin typeface="Comic Sans MS" pitchFamily="66" charset="0"/>
              </a:rPr>
              <a:t>Mcast</a:t>
            </a:r>
          </a:p>
          <a:p>
            <a:pPr algn="ctr"/>
            <a:r>
              <a:rPr lang="es-ES" sz="1200" b="1">
                <a:latin typeface="Comic Sans MS" pitchFamily="66" charset="0"/>
              </a:rPr>
              <a:t>source</a:t>
            </a:r>
          </a:p>
        </p:txBody>
      </p:sp>
      <p:sp>
        <p:nvSpPr>
          <p:cNvPr id="5128" name="Line 8"/>
          <p:cNvSpPr>
            <a:spLocks noChangeAspect="1" noChangeShapeType="1"/>
          </p:cNvSpPr>
          <p:nvPr/>
        </p:nvSpPr>
        <p:spPr bwMode="auto">
          <a:xfrm>
            <a:off x="4581525" y="1341438"/>
            <a:ext cx="1588" cy="5260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9" name="Line 9"/>
          <p:cNvSpPr>
            <a:spLocks noChangeAspect="1" noChangeShapeType="1"/>
          </p:cNvSpPr>
          <p:nvPr/>
        </p:nvSpPr>
        <p:spPr bwMode="auto">
          <a:xfrm>
            <a:off x="6427788" y="1341438"/>
            <a:ext cx="1587" cy="5260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0" name="Line 10"/>
          <p:cNvSpPr>
            <a:spLocks noChangeAspect="1" noChangeShapeType="1"/>
          </p:cNvSpPr>
          <p:nvPr/>
        </p:nvSpPr>
        <p:spPr bwMode="auto">
          <a:xfrm>
            <a:off x="8274050" y="1341438"/>
            <a:ext cx="1588" cy="5260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1" name="Rectangle 11"/>
          <p:cNvSpPr>
            <a:spLocks noChangeAspect="1" noChangeArrowheads="1"/>
          </p:cNvSpPr>
          <p:nvPr/>
        </p:nvSpPr>
        <p:spPr bwMode="auto">
          <a:xfrm>
            <a:off x="2454275" y="920750"/>
            <a:ext cx="679450" cy="398463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200" b="1">
                <a:latin typeface="Comic Sans MS" pitchFamily="66" charset="0"/>
              </a:rPr>
              <a:t>pMAG</a:t>
            </a:r>
          </a:p>
        </p:txBody>
      </p:sp>
      <p:sp>
        <p:nvSpPr>
          <p:cNvPr id="5132" name="Line 18"/>
          <p:cNvSpPr>
            <a:spLocks noChangeAspect="1" noChangeShapeType="1"/>
          </p:cNvSpPr>
          <p:nvPr/>
        </p:nvSpPr>
        <p:spPr bwMode="auto">
          <a:xfrm flipH="1">
            <a:off x="1314450" y="1854200"/>
            <a:ext cx="1503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133" name="Text Box 19"/>
          <p:cNvSpPr txBox="1">
            <a:spLocks noChangeAspect="1" noChangeArrowheads="1"/>
          </p:cNvSpPr>
          <p:nvPr/>
        </p:nvSpPr>
        <p:spPr bwMode="auto">
          <a:xfrm>
            <a:off x="1684338" y="1701800"/>
            <a:ext cx="684212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sz="1200">
                <a:latin typeface="Comic Sans MS" pitchFamily="66" charset="0"/>
              </a:rPr>
              <a:t>(S1,G1)</a:t>
            </a:r>
          </a:p>
        </p:txBody>
      </p:sp>
      <p:sp>
        <p:nvSpPr>
          <p:cNvPr id="5134" name="Line 20"/>
          <p:cNvSpPr>
            <a:spLocks noChangeShapeType="1"/>
          </p:cNvSpPr>
          <p:nvPr/>
        </p:nvSpPr>
        <p:spPr bwMode="auto">
          <a:xfrm flipV="1">
            <a:off x="6408738" y="1852613"/>
            <a:ext cx="1819275" cy="23812"/>
          </a:xfrm>
          <a:prstGeom prst="line">
            <a:avLst/>
          </a:prstGeom>
          <a:noFill/>
          <a:ln w="57150">
            <a:solidFill>
              <a:srgbClr val="99CC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5" name="Text Box 21"/>
          <p:cNvSpPr txBox="1">
            <a:spLocks noChangeAspect="1" noChangeArrowheads="1"/>
          </p:cNvSpPr>
          <p:nvPr/>
        </p:nvSpPr>
        <p:spPr bwMode="auto">
          <a:xfrm>
            <a:off x="6800850" y="1741488"/>
            <a:ext cx="1127125" cy="1857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200">
                <a:latin typeface="Comic Sans MS" pitchFamily="66" charset="0"/>
              </a:rPr>
              <a:t>Mcast Data</a:t>
            </a:r>
            <a:endParaRPr lang="es-ES" sz="1200">
              <a:latin typeface="Comic Sans MS" pitchFamily="66" charset="0"/>
            </a:endParaRPr>
          </a:p>
        </p:txBody>
      </p:sp>
      <p:sp>
        <p:nvSpPr>
          <p:cNvPr id="5136" name="AutoShape 27"/>
          <p:cNvSpPr>
            <a:spLocks noChangeArrowheads="1"/>
          </p:cNvSpPr>
          <p:nvPr/>
        </p:nvSpPr>
        <p:spPr bwMode="auto">
          <a:xfrm rot="5400000">
            <a:off x="4497388" y="247650"/>
            <a:ext cx="376237" cy="3306763"/>
          </a:xfrm>
          <a:prstGeom prst="can">
            <a:avLst>
              <a:gd name="adj" fmla="val 54525"/>
            </a:avLst>
          </a:prstGeom>
          <a:gradFill rotWithShape="0">
            <a:gsLst>
              <a:gs pos="0">
                <a:srgbClr val="FFC828"/>
              </a:gs>
              <a:gs pos="50000">
                <a:srgbClr val="FFF0C4"/>
              </a:gs>
              <a:gs pos="100000">
                <a:srgbClr val="FFC828"/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endParaRPr lang="en-US" sz="1200">
              <a:latin typeface="Calibri" pitchFamily="34" charset="0"/>
            </a:endParaRPr>
          </a:p>
        </p:txBody>
      </p:sp>
      <p:sp>
        <p:nvSpPr>
          <p:cNvPr id="5137" name="Line 28"/>
          <p:cNvSpPr>
            <a:spLocks noChangeShapeType="1"/>
          </p:cNvSpPr>
          <p:nvPr/>
        </p:nvSpPr>
        <p:spPr bwMode="auto">
          <a:xfrm flipV="1">
            <a:off x="2787650" y="1876425"/>
            <a:ext cx="3621088" cy="0"/>
          </a:xfrm>
          <a:prstGeom prst="line">
            <a:avLst/>
          </a:prstGeom>
          <a:noFill/>
          <a:ln w="57150">
            <a:solidFill>
              <a:srgbClr val="99CC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8" name="Rectangle 13"/>
          <p:cNvSpPr>
            <a:spLocks noChangeArrowheads="1"/>
          </p:cNvSpPr>
          <p:nvPr/>
        </p:nvSpPr>
        <p:spPr bwMode="auto">
          <a:xfrm>
            <a:off x="123825" y="87313"/>
            <a:ext cx="8696325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 anchor="ctr"/>
          <a:lstStyle/>
          <a:p>
            <a:r>
              <a:rPr lang="es-ES" sz="2400" b="1">
                <a:solidFill>
                  <a:srgbClr val="0033CC"/>
                </a:solidFill>
                <a:latin typeface="Helvetica 45 Light" pitchFamily="34" charset="0"/>
              </a:rPr>
              <a:t>Reactive handover</a:t>
            </a:r>
            <a:endParaRPr lang="en-GB" sz="2000" b="1">
              <a:solidFill>
                <a:srgbClr val="595959"/>
              </a:solidFill>
              <a:latin typeface="Helvetica 45 Light" pitchFamily="34" charset="0"/>
            </a:endParaRPr>
          </a:p>
        </p:txBody>
      </p:sp>
      <p:sp>
        <p:nvSpPr>
          <p:cNvPr id="64531" name="Text Box 12"/>
          <p:cNvSpPr txBox="1">
            <a:spLocks noChangeAspect="1" noChangeArrowheads="1"/>
          </p:cNvSpPr>
          <p:nvPr/>
        </p:nvSpPr>
        <p:spPr bwMode="auto">
          <a:xfrm>
            <a:off x="800100" y="2270125"/>
            <a:ext cx="1031875" cy="241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es-ES" sz="1200">
                <a:latin typeface="Comic Sans MS" pitchFamily="66" charset="0"/>
              </a:rPr>
              <a:t>MN detached</a:t>
            </a:r>
          </a:p>
        </p:txBody>
      </p:sp>
      <p:sp>
        <p:nvSpPr>
          <p:cNvPr id="64532" name="Text Box 22"/>
          <p:cNvSpPr txBox="1">
            <a:spLocks noChangeArrowheads="1"/>
          </p:cNvSpPr>
          <p:nvPr/>
        </p:nvSpPr>
        <p:spPr bwMode="auto">
          <a:xfrm>
            <a:off x="755650" y="2697163"/>
            <a:ext cx="1123950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>
                <a:latin typeface="Comic Sans MS" pitchFamily="66" charset="0"/>
              </a:rPr>
              <a:t>MN attached</a:t>
            </a:r>
          </a:p>
        </p:txBody>
      </p:sp>
      <p:sp>
        <p:nvSpPr>
          <p:cNvPr id="64533" name="Text Box 30"/>
          <p:cNvSpPr txBox="1">
            <a:spLocks noChangeAspect="1" noChangeArrowheads="1"/>
          </p:cNvSpPr>
          <p:nvPr/>
        </p:nvSpPr>
        <p:spPr bwMode="auto">
          <a:xfrm>
            <a:off x="3852863" y="2838450"/>
            <a:ext cx="1463675" cy="241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200">
                <a:latin typeface="Comic Sans MS" pitchFamily="66" charset="0"/>
              </a:rPr>
              <a:t>MN Attached Event</a:t>
            </a:r>
            <a:endParaRPr lang="es-ES" sz="1200">
              <a:latin typeface="Comic Sans MS" pitchFamily="66" charset="0"/>
            </a:endParaRPr>
          </a:p>
        </p:txBody>
      </p:sp>
      <p:sp>
        <p:nvSpPr>
          <p:cNvPr id="64534" name="Line 23"/>
          <p:cNvSpPr>
            <a:spLocks noChangeShapeType="1"/>
          </p:cNvSpPr>
          <p:nvPr/>
        </p:nvSpPr>
        <p:spPr bwMode="auto">
          <a:xfrm>
            <a:off x="4546600" y="3413125"/>
            <a:ext cx="18780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4535" name="Text Box 26"/>
          <p:cNvSpPr txBox="1">
            <a:spLocks noChangeAspect="1" noChangeArrowheads="1"/>
          </p:cNvSpPr>
          <p:nvPr/>
        </p:nvSpPr>
        <p:spPr bwMode="auto">
          <a:xfrm>
            <a:off x="4805363" y="3270250"/>
            <a:ext cx="473075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>
                <a:latin typeface="Comic Sans MS" pitchFamily="66" charset="0"/>
              </a:rPr>
              <a:t>PBU</a:t>
            </a:r>
          </a:p>
        </p:txBody>
      </p:sp>
      <p:sp>
        <p:nvSpPr>
          <p:cNvPr id="64536" name="Text Box 36"/>
          <p:cNvSpPr txBox="1">
            <a:spLocks noChangeAspect="1" noChangeArrowheads="1"/>
          </p:cNvSpPr>
          <p:nvPr/>
        </p:nvSpPr>
        <p:spPr bwMode="auto">
          <a:xfrm>
            <a:off x="5414963" y="3622675"/>
            <a:ext cx="1998662" cy="284163"/>
          </a:xfrm>
          <a:prstGeom prst="rect">
            <a:avLst/>
          </a:prstGeom>
          <a:solidFill>
            <a:schemeClr val="bg1"/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1200">
                <a:solidFill>
                  <a:srgbClr val="FF6600"/>
                </a:solidFill>
                <a:latin typeface="Comic Sans MS" pitchFamily="66" charset="0"/>
              </a:rPr>
              <a:t>LMA decission</a:t>
            </a:r>
          </a:p>
        </p:txBody>
      </p:sp>
      <p:sp>
        <p:nvSpPr>
          <p:cNvPr id="64537" name="Line 37"/>
          <p:cNvSpPr>
            <a:spLocks noChangeShapeType="1"/>
          </p:cNvSpPr>
          <p:nvPr/>
        </p:nvSpPr>
        <p:spPr bwMode="auto">
          <a:xfrm flipH="1">
            <a:off x="2787650" y="4187825"/>
            <a:ext cx="3654425" cy="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4538" name="Text Box 38"/>
          <p:cNvSpPr txBox="1">
            <a:spLocks noChangeAspect="1" noChangeArrowheads="1"/>
          </p:cNvSpPr>
          <p:nvPr/>
        </p:nvSpPr>
        <p:spPr bwMode="auto">
          <a:xfrm>
            <a:off x="4349750" y="4046538"/>
            <a:ext cx="1943100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>
                <a:solidFill>
                  <a:srgbClr val="FF6600"/>
                </a:solidFill>
                <a:latin typeface="Comic Sans MS" pitchFamily="66" charset="0"/>
              </a:rPr>
              <a:t>Subscription Info Query</a:t>
            </a:r>
          </a:p>
        </p:txBody>
      </p:sp>
      <p:sp>
        <p:nvSpPr>
          <p:cNvPr id="64539" name="Line 39"/>
          <p:cNvSpPr>
            <a:spLocks noChangeShapeType="1"/>
          </p:cNvSpPr>
          <p:nvPr/>
        </p:nvSpPr>
        <p:spPr bwMode="auto">
          <a:xfrm flipH="1">
            <a:off x="2787650" y="4613275"/>
            <a:ext cx="3654425" cy="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4540" name="Text Box 40"/>
          <p:cNvSpPr txBox="1">
            <a:spLocks noChangeAspect="1" noChangeArrowheads="1"/>
          </p:cNvSpPr>
          <p:nvPr/>
        </p:nvSpPr>
        <p:spPr bwMode="auto">
          <a:xfrm>
            <a:off x="3000375" y="4471988"/>
            <a:ext cx="2146300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>
                <a:solidFill>
                  <a:srgbClr val="FF6600"/>
                </a:solidFill>
                <a:latin typeface="Comic Sans MS" pitchFamily="66" charset="0"/>
              </a:rPr>
              <a:t>Subscription Info Response</a:t>
            </a:r>
          </a:p>
        </p:txBody>
      </p:sp>
      <p:sp>
        <p:nvSpPr>
          <p:cNvPr id="64541" name="Line 24"/>
          <p:cNvSpPr>
            <a:spLocks noChangeShapeType="1"/>
          </p:cNvSpPr>
          <p:nvPr/>
        </p:nvSpPr>
        <p:spPr bwMode="auto">
          <a:xfrm flipH="1">
            <a:off x="4546600" y="5116513"/>
            <a:ext cx="1878013" cy="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4542" name="Text Box 25"/>
          <p:cNvSpPr txBox="1">
            <a:spLocks noChangeAspect="1" noChangeArrowheads="1"/>
          </p:cNvSpPr>
          <p:nvPr/>
        </p:nvSpPr>
        <p:spPr bwMode="auto">
          <a:xfrm>
            <a:off x="5154613" y="4968875"/>
            <a:ext cx="120015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>
                <a:solidFill>
                  <a:srgbClr val="FF6600"/>
                </a:solidFill>
                <a:latin typeface="Comic Sans MS" pitchFamily="66" charset="0"/>
              </a:rPr>
              <a:t>Extended PBA</a:t>
            </a:r>
          </a:p>
        </p:txBody>
      </p:sp>
      <p:sp>
        <p:nvSpPr>
          <p:cNvPr id="64543" name="AutoShape 31"/>
          <p:cNvSpPr>
            <a:spLocks noChangeArrowheads="1"/>
          </p:cNvSpPr>
          <p:nvPr/>
        </p:nvSpPr>
        <p:spPr bwMode="auto">
          <a:xfrm rot="5400000">
            <a:off x="5341144" y="5372894"/>
            <a:ext cx="376238" cy="1365250"/>
          </a:xfrm>
          <a:prstGeom prst="can">
            <a:avLst>
              <a:gd name="adj" fmla="val 52834"/>
            </a:avLst>
          </a:prstGeom>
          <a:gradFill rotWithShape="0">
            <a:gsLst>
              <a:gs pos="0">
                <a:srgbClr val="FFC828"/>
              </a:gs>
              <a:gs pos="50000">
                <a:srgbClr val="FFF0C4"/>
              </a:gs>
              <a:gs pos="100000">
                <a:srgbClr val="FFC828"/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endParaRPr lang="en-US" sz="1200">
              <a:latin typeface="Calibri" pitchFamily="34" charset="0"/>
            </a:endParaRPr>
          </a:p>
        </p:txBody>
      </p:sp>
      <p:sp>
        <p:nvSpPr>
          <p:cNvPr id="64544" name="Line 32"/>
          <p:cNvSpPr>
            <a:spLocks noChangeShapeType="1"/>
          </p:cNvSpPr>
          <p:nvPr/>
        </p:nvSpPr>
        <p:spPr bwMode="auto">
          <a:xfrm>
            <a:off x="4564063" y="6081713"/>
            <a:ext cx="1916112" cy="0"/>
          </a:xfrm>
          <a:prstGeom prst="line">
            <a:avLst/>
          </a:prstGeom>
          <a:noFill/>
          <a:ln w="57150">
            <a:solidFill>
              <a:srgbClr val="99CC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4545" name="Line 33"/>
          <p:cNvSpPr>
            <a:spLocks noChangeAspect="1" noChangeShapeType="1"/>
          </p:cNvSpPr>
          <p:nvPr/>
        </p:nvSpPr>
        <p:spPr bwMode="auto">
          <a:xfrm flipH="1">
            <a:off x="1314450" y="6091238"/>
            <a:ext cx="32496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4546" name="Text Box 34"/>
          <p:cNvSpPr txBox="1">
            <a:spLocks noChangeAspect="1" noChangeArrowheads="1"/>
          </p:cNvSpPr>
          <p:nvPr/>
        </p:nvSpPr>
        <p:spPr bwMode="auto">
          <a:xfrm>
            <a:off x="1684338" y="5938838"/>
            <a:ext cx="684212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sz="1200">
                <a:latin typeface="Comic Sans MS" pitchFamily="66" charset="0"/>
              </a:rPr>
              <a:t>(S1,G1)</a:t>
            </a:r>
          </a:p>
        </p:txBody>
      </p:sp>
      <p:sp>
        <p:nvSpPr>
          <p:cNvPr id="64547" name="Text Box 35"/>
          <p:cNvSpPr txBox="1">
            <a:spLocks noChangeAspect="1" noChangeArrowheads="1"/>
          </p:cNvSpPr>
          <p:nvPr/>
        </p:nvSpPr>
        <p:spPr bwMode="auto">
          <a:xfrm>
            <a:off x="3568700" y="5394325"/>
            <a:ext cx="1998663" cy="2841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1200">
                <a:latin typeface="Comic Sans MS" pitchFamily="66" charset="0"/>
              </a:rPr>
              <a:t>Multicast group join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31" grpId="0" animBg="1"/>
      <p:bldP spid="64532" grpId="0" animBg="1"/>
      <p:bldP spid="64533" grpId="0" animBg="1"/>
      <p:bldP spid="64534" grpId="0" animBg="1"/>
      <p:bldP spid="64535" grpId="0" animBg="1"/>
      <p:bldP spid="64536" grpId="0" animBg="1"/>
      <p:bldP spid="64537" grpId="0" animBg="1"/>
      <p:bldP spid="64538" grpId="0" animBg="1"/>
      <p:bldP spid="64539" grpId="0" animBg="1"/>
      <p:bldP spid="64540" grpId="0" animBg="1"/>
      <p:bldP spid="64541" grpId="0" animBg="1"/>
      <p:bldP spid="64542" grpId="0" animBg="1"/>
      <p:bldP spid="64543" grpId="0" animBg="1"/>
      <p:bldP spid="64544" grpId="0" animBg="1"/>
      <p:bldP spid="64545" grpId="0" animBg="1"/>
      <p:bldP spid="64546" grpId="0" animBg="1"/>
      <p:bldP spid="6454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8525" y="188913"/>
            <a:ext cx="6697663" cy="639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13"/>
          <p:cNvSpPr>
            <a:spLocks noChangeArrowheads="1"/>
          </p:cNvSpPr>
          <p:nvPr/>
        </p:nvSpPr>
        <p:spPr bwMode="auto">
          <a:xfrm>
            <a:off x="123825" y="87313"/>
            <a:ext cx="8696325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 anchor="ctr"/>
          <a:lstStyle/>
          <a:p>
            <a:r>
              <a:rPr lang="es-ES" sz="2400" b="1">
                <a:solidFill>
                  <a:srgbClr val="0033CC"/>
                </a:solidFill>
                <a:latin typeface="Helvetica 45 Light" pitchFamily="34" charset="0"/>
              </a:rPr>
              <a:t>LMA decision algorithm</a:t>
            </a:r>
            <a:endParaRPr lang="en-GB" sz="2000" b="1">
              <a:solidFill>
                <a:srgbClr val="595959"/>
              </a:solidFill>
              <a:latin typeface="Helvetica 45 Ligh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8"/>
          <p:cNvSpPr>
            <a:spLocks noChangeArrowheads="1"/>
          </p:cNvSpPr>
          <p:nvPr/>
        </p:nvSpPr>
        <p:spPr bwMode="auto">
          <a:xfrm>
            <a:off x="1908175" y="3860800"/>
            <a:ext cx="7053263" cy="2447925"/>
          </a:xfrm>
          <a:prstGeom prst="rect">
            <a:avLst/>
          </a:prstGeom>
          <a:solidFill>
            <a:schemeClr val="bg1"/>
          </a:solidFill>
          <a:ln w="12700" algn="ctr">
            <a:solidFill>
              <a:srgbClr val="CECECE"/>
            </a:solidFill>
            <a:miter lim="800000"/>
            <a:headEnd/>
            <a:tailEnd/>
          </a:ln>
        </p:spPr>
        <p:txBody>
          <a:bodyPr lIns="36000" tIns="0" rIns="0" bIns="0" anchor="ctr"/>
          <a:lstStyle/>
          <a:p>
            <a:pPr marL="266700" indent="-177800">
              <a:buClr>
                <a:schemeClr val="accent1"/>
              </a:buClr>
            </a:pPr>
            <a:endParaRPr lang="en-US" sz="1400">
              <a:latin typeface="Calibri" pitchFamily="34" charset="0"/>
            </a:endParaRPr>
          </a:p>
        </p:txBody>
      </p:sp>
      <p:sp>
        <p:nvSpPr>
          <p:cNvPr id="7171" name="Rectangle 28"/>
          <p:cNvSpPr>
            <a:spLocks noChangeArrowheads="1"/>
          </p:cNvSpPr>
          <p:nvPr/>
        </p:nvSpPr>
        <p:spPr bwMode="auto">
          <a:xfrm>
            <a:off x="1908175" y="1268413"/>
            <a:ext cx="7053263" cy="2447925"/>
          </a:xfrm>
          <a:prstGeom prst="rect">
            <a:avLst/>
          </a:prstGeom>
          <a:solidFill>
            <a:schemeClr val="bg1"/>
          </a:solidFill>
          <a:ln w="12700" algn="ctr">
            <a:solidFill>
              <a:srgbClr val="CECECE"/>
            </a:solidFill>
            <a:miter lim="800000"/>
            <a:headEnd/>
            <a:tailEnd/>
          </a:ln>
        </p:spPr>
        <p:txBody>
          <a:bodyPr lIns="36000" tIns="0" rIns="0" bIns="0" anchor="ctr"/>
          <a:lstStyle/>
          <a:p>
            <a:pPr marL="266700" indent="-177800">
              <a:buClr>
                <a:schemeClr val="accent1"/>
              </a:buClr>
            </a:pPr>
            <a:endParaRPr lang="en-US" sz="1400">
              <a:latin typeface="Calibri" pitchFamily="34" charset="0"/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9863" y="1341438"/>
            <a:ext cx="5391150" cy="235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9863" y="3933825"/>
            <a:ext cx="5391150" cy="235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AutoShape 32"/>
          <p:cNvSpPr>
            <a:spLocks noChangeArrowheads="1"/>
          </p:cNvSpPr>
          <p:nvPr/>
        </p:nvSpPr>
        <p:spPr bwMode="auto">
          <a:xfrm>
            <a:off x="323850" y="1268413"/>
            <a:ext cx="1439863" cy="2447925"/>
          </a:xfrm>
          <a:prstGeom prst="homePlate">
            <a:avLst>
              <a:gd name="adj" fmla="val 806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72000" tIns="36000" rIns="72000" bIns="36000" anchor="ctr"/>
          <a:lstStyle/>
          <a:p>
            <a:pPr algn="ctr" eaLnBrk="0" hangingPunct="0">
              <a:spcBef>
                <a:spcPct val="50000"/>
              </a:spcBef>
            </a:pPr>
            <a:r>
              <a:rPr lang="en-GB" sz="1400" b="1">
                <a:solidFill>
                  <a:schemeClr val="hlink"/>
                </a:solidFill>
                <a:latin typeface="Helvetica 45 Light" pitchFamily="34" charset="0"/>
              </a:rPr>
              <a:t>Activation</a:t>
            </a:r>
          </a:p>
        </p:txBody>
      </p:sp>
      <p:sp>
        <p:nvSpPr>
          <p:cNvPr id="7175" name="AutoShape 32"/>
          <p:cNvSpPr>
            <a:spLocks noChangeArrowheads="1"/>
          </p:cNvSpPr>
          <p:nvPr/>
        </p:nvSpPr>
        <p:spPr bwMode="auto">
          <a:xfrm>
            <a:off x="323850" y="3860800"/>
            <a:ext cx="1439863" cy="2447925"/>
          </a:xfrm>
          <a:prstGeom prst="homePlate">
            <a:avLst>
              <a:gd name="adj" fmla="val 806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72000" tIns="36000" rIns="72000" bIns="36000" anchor="ctr"/>
          <a:lstStyle/>
          <a:p>
            <a:pPr algn="ctr" eaLnBrk="0" hangingPunct="0">
              <a:spcBef>
                <a:spcPct val="50000"/>
              </a:spcBef>
            </a:pPr>
            <a:r>
              <a:rPr lang="en-GB" sz="1400" b="1">
                <a:solidFill>
                  <a:schemeClr val="hlink"/>
                </a:solidFill>
                <a:latin typeface="Helvetica 45 Light" pitchFamily="34" charset="0"/>
              </a:rPr>
              <a:t>De-activation</a:t>
            </a:r>
          </a:p>
        </p:txBody>
      </p:sp>
      <p:sp>
        <p:nvSpPr>
          <p:cNvPr id="7176" name="Rectangle 13"/>
          <p:cNvSpPr>
            <a:spLocks noChangeArrowheads="1"/>
          </p:cNvSpPr>
          <p:nvPr/>
        </p:nvSpPr>
        <p:spPr bwMode="auto">
          <a:xfrm>
            <a:off x="123825" y="87313"/>
            <a:ext cx="8696325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 anchor="ctr"/>
          <a:lstStyle/>
          <a:p>
            <a:r>
              <a:rPr lang="es-ES" sz="2400" b="1">
                <a:solidFill>
                  <a:srgbClr val="0033CC"/>
                </a:solidFill>
                <a:latin typeface="Helvetica 45 Light" pitchFamily="34" charset="0"/>
              </a:rPr>
              <a:t>Multicast activity indication</a:t>
            </a:r>
            <a:endParaRPr lang="en-GB" sz="2000" b="1">
              <a:solidFill>
                <a:srgbClr val="595959"/>
              </a:solidFill>
              <a:latin typeface="Helvetica 45 Ligh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8"/>
          <p:cNvSpPr>
            <a:spLocks noChangeArrowheads="1"/>
          </p:cNvSpPr>
          <p:nvPr/>
        </p:nvSpPr>
        <p:spPr bwMode="auto">
          <a:xfrm>
            <a:off x="1908175" y="4868863"/>
            <a:ext cx="7053263" cy="1584325"/>
          </a:xfrm>
          <a:prstGeom prst="rect">
            <a:avLst/>
          </a:prstGeom>
          <a:solidFill>
            <a:schemeClr val="bg1"/>
          </a:solidFill>
          <a:ln w="12700" algn="ctr">
            <a:solidFill>
              <a:srgbClr val="CECECE"/>
            </a:solidFill>
            <a:miter lim="800000"/>
            <a:headEnd/>
            <a:tailEnd/>
          </a:ln>
        </p:spPr>
        <p:txBody>
          <a:bodyPr lIns="36000" tIns="0" rIns="0" bIns="0" anchor="ctr"/>
          <a:lstStyle/>
          <a:p>
            <a:pPr marL="266700" indent="-177800">
              <a:buClr>
                <a:schemeClr val="accent1"/>
              </a:buClr>
            </a:pPr>
            <a:endParaRPr lang="en-US" sz="1400">
              <a:latin typeface="Calibri" pitchFamily="34" charset="0"/>
            </a:endParaRPr>
          </a:p>
        </p:txBody>
      </p:sp>
      <p:sp>
        <p:nvSpPr>
          <p:cNvPr id="8195" name="Rectangle 28"/>
          <p:cNvSpPr>
            <a:spLocks noChangeArrowheads="1"/>
          </p:cNvSpPr>
          <p:nvPr/>
        </p:nvSpPr>
        <p:spPr bwMode="auto">
          <a:xfrm>
            <a:off x="1908175" y="3068638"/>
            <a:ext cx="7053263" cy="1584325"/>
          </a:xfrm>
          <a:prstGeom prst="rect">
            <a:avLst/>
          </a:prstGeom>
          <a:solidFill>
            <a:schemeClr val="bg1"/>
          </a:solidFill>
          <a:ln w="12700" algn="ctr">
            <a:solidFill>
              <a:srgbClr val="CECECE"/>
            </a:solidFill>
            <a:miter lim="800000"/>
            <a:headEnd/>
            <a:tailEnd/>
          </a:ln>
        </p:spPr>
        <p:txBody>
          <a:bodyPr lIns="36000" tIns="0" rIns="0" bIns="0" anchor="ctr"/>
          <a:lstStyle/>
          <a:p>
            <a:pPr marL="266700" indent="-177800">
              <a:buClr>
                <a:schemeClr val="accent1"/>
              </a:buClr>
            </a:pPr>
            <a:endParaRPr lang="en-US" sz="1400">
              <a:latin typeface="Calibri" pitchFamily="34" charset="0"/>
            </a:endParaRPr>
          </a:p>
        </p:txBody>
      </p:sp>
      <p:sp>
        <p:nvSpPr>
          <p:cNvPr id="8196" name="Rectangle 28"/>
          <p:cNvSpPr>
            <a:spLocks noChangeArrowheads="1"/>
          </p:cNvSpPr>
          <p:nvPr/>
        </p:nvSpPr>
        <p:spPr bwMode="auto">
          <a:xfrm>
            <a:off x="1908175" y="1052513"/>
            <a:ext cx="7053263" cy="1871662"/>
          </a:xfrm>
          <a:prstGeom prst="rect">
            <a:avLst/>
          </a:prstGeom>
          <a:solidFill>
            <a:schemeClr val="bg1"/>
          </a:solidFill>
          <a:ln w="12700" algn="ctr">
            <a:solidFill>
              <a:srgbClr val="CECECE"/>
            </a:solidFill>
            <a:miter lim="800000"/>
            <a:headEnd/>
            <a:tailEnd/>
          </a:ln>
        </p:spPr>
        <p:txBody>
          <a:bodyPr lIns="36000" tIns="0" rIns="0" bIns="0" anchor="ctr"/>
          <a:lstStyle/>
          <a:p>
            <a:pPr marL="266700" indent="-177800">
              <a:buClr>
                <a:schemeClr val="accent1"/>
              </a:buClr>
            </a:pPr>
            <a:endParaRPr lang="en-US" sz="1400">
              <a:latin typeface="Calibri" pitchFamily="34" charset="0"/>
            </a:endParaRPr>
          </a:p>
        </p:txBody>
      </p:sp>
      <p:pic>
        <p:nvPicPr>
          <p:cNvPr id="819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03538" y="1125538"/>
            <a:ext cx="4908550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6238" y="3141663"/>
            <a:ext cx="4851400" cy="151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65450" y="4938713"/>
            <a:ext cx="4846638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0" name="AutoShape 32"/>
          <p:cNvSpPr>
            <a:spLocks noChangeArrowheads="1"/>
          </p:cNvSpPr>
          <p:nvPr/>
        </p:nvSpPr>
        <p:spPr bwMode="auto">
          <a:xfrm>
            <a:off x="323850" y="1052513"/>
            <a:ext cx="1439863" cy="1871662"/>
          </a:xfrm>
          <a:prstGeom prst="homePlate">
            <a:avLst>
              <a:gd name="adj" fmla="val 806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72000" tIns="36000" rIns="72000" bIns="36000" anchor="ctr"/>
          <a:lstStyle/>
          <a:p>
            <a:pPr algn="ctr" eaLnBrk="0" hangingPunct="0">
              <a:spcBef>
                <a:spcPct val="50000"/>
              </a:spcBef>
            </a:pPr>
            <a:r>
              <a:rPr lang="en-US" sz="1400">
                <a:latin typeface="Calibri" pitchFamily="34" charset="0"/>
              </a:rPr>
              <a:t>Active Multicast Subscription mobility option (for PBU/PBA)</a:t>
            </a:r>
            <a:endParaRPr lang="en-GB" sz="1400" b="1">
              <a:solidFill>
                <a:schemeClr val="hlink"/>
              </a:solidFill>
              <a:latin typeface="Helvetica 45 Light" pitchFamily="34" charset="0"/>
            </a:endParaRPr>
          </a:p>
        </p:txBody>
      </p:sp>
      <p:sp>
        <p:nvSpPr>
          <p:cNvPr id="8201" name="AutoShape 32"/>
          <p:cNvSpPr>
            <a:spLocks noChangeArrowheads="1"/>
          </p:cNvSpPr>
          <p:nvPr/>
        </p:nvSpPr>
        <p:spPr bwMode="auto">
          <a:xfrm>
            <a:off x="323850" y="3068638"/>
            <a:ext cx="1439863" cy="1584325"/>
          </a:xfrm>
          <a:prstGeom prst="homePlate">
            <a:avLst>
              <a:gd name="adj" fmla="val 806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72000" tIns="36000" rIns="72000" bIns="36000" anchor="ctr"/>
          <a:lstStyle/>
          <a:p>
            <a:pPr algn="ctr" eaLnBrk="0" hangingPunct="0">
              <a:spcBef>
                <a:spcPct val="50000"/>
              </a:spcBef>
            </a:pPr>
            <a:r>
              <a:rPr lang="es-ES" sz="1400">
                <a:latin typeface="Calibri" pitchFamily="34" charset="0"/>
              </a:rPr>
              <a:t>Subscription Query message</a:t>
            </a:r>
            <a:endParaRPr lang="en-GB" sz="1400" b="1">
              <a:solidFill>
                <a:schemeClr val="hlink"/>
              </a:solidFill>
              <a:latin typeface="Helvetica 45 Light" pitchFamily="34" charset="0"/>
            </a:endParaRPr>
          </a:p>
        </p:txBody>
      </p:sp>
      <p:sp>
        <p:nvSpPr>
          <p:cNvPr id="8202" name="AutoShape 32"/>
          <p:cNvSpPr>
            <a:spLocks noChangeArrowheads="1"/>
          </p:cNvSpPr>
          <p:nvPr/>
        </p:nvSpPr>
        <p:spPr bwMode="auto">
          <a:xfrm>
            <a:off x="323850" y="4868863"/>
            <a:ext cx="1439863" cy="1584325"/>
          </a:xfrm>
          <a:prstGeom prst="homePlate">
            <a:avLst>
              <a:gd name="adj" fmla="val 806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72000" tIns="36000" rIns="72000" bIns="36000" anchor="ctr"/>
          <a:lstStyle/>
          <a:p>
            <a:pPr algn="ctr" eaLnBrk="0" hangingPunct="0">
              <a:spcBef>
                <a:spcPct val="50000"/>
              </a:spcBef>
            </a:pPr>
            <a:r>
              <a:rPr lang="es-ES" sz="1400">
                <a:latin typeface="Calibri" pitchFamily="34" charset="0"/>
              </a:rPr>
              <a:t>Subscription Response message</a:t>
            </a:r>
            <a:endParaRPr lang="en-GB" sz="1400" b="1">
              <a:solidFill>
                <a:schemeClr val="hlink"/>
              </a:solidFill>
              <a:latin typeface="Helvetica 45 Light" pitchFamily="34" charset="0"/>
            </a:endParaRPr>
          </a:p>
        </p:txBody>
      </p:sp>
      <p:sp>
        <p:nvSpPr>
          <p:cNvPr id="8203" name="Rectangle 13"/>
          <p:cNvSpPr>
            <a:spLocks noChangeArrowheads="1"/>
          </p:cNvSpPr>
          <p:nvPr/>
        </p:nvSpPr>
        <p:spPr bwMode="auto">
          <a:xfrm>
            <a:off x="123825" y="87313"/>
            <a:ext cx="8696325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 anchor="ctr"/>
          <a:lstStyle/>
          <a:p>
            <a:r>
              <a:rPr lang="es-ES" sz="2400" b="1">
                <a:solidFill>
                  <a:srgbClr val="0033CC"/>
                </a:solidFill>
                <a:latin typeface="Helvetica 45 Light" pitchFamily="34" charset="0"/>
              </a:rPr>
              <a:t>Proposed extensions to PMIPv6 [RFC5213]</a:t>
            </a:r>
            <a:endParaRPr lang="en-GB" sz="2000" b="1">
              <a:solidFill>
                <a:srgbClr val="595959"/>
              </a:solidFill>
              <a:latin typeface="Helvetica 45 Ligh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8"/>
          <p:cNvSpPr>
            <a:spLocks noChangeArrowheads="1"/>
          </p:cNvSpPr>
          <p:nvPr/>
        </p:nvSpPr>
        <p:spPr bwMode="auto">
          <a:xfrm>
            <a:off x="1908175" y="2997200"/>
            <a:ext cx="7053263" cy="1584325"/>
          </a:xfrm>
          <a:prstGeom prst="rect">
            <a:avLst/>
          </a:prstGeom>
          <a:solidFill>
            <a:schemeClr val="bg1"/>
          </a:solidFill>
          <a:ln w="12700" algn="ctr">
            <a:solidFill>
              <a:srgbClr val="CECECE"/>
            </a:solidFill>
            <a:miter lim="800000"/>
            <a:headEnd/>
            <a:tailEnd/>
          </a:ln>
        </p:spPr>
        <p:txBody>
          <a:bodyPr lIns="36000" tIns="0" rIns="0" bIns="0" anchor="ctr"/>
          <a:lstStyle/>
          <a:p>
            <a:pPr marL="266700" indent="-177800">
              <a:buClr>
                <a:schemeClr val="accent1"/>
              </a:buClr>
            </a:pPr>
            <a:endParaRPr lang="en-US" sz="1400">
              <a:latin typeface="Calibri" pitchFamily="34" charset="0"/>
            </a:endParaRPr>
          </a:p>
        </p:txBody>
      </p:sp>
      <p:sp>
        <p:nvSpPr>
          <p:cNvPr id="9219" name="Rectangle 28"/>
          <p:cNvSpPr>
            <a:spLocks noChangeArrowheads="1"/>
          </p:cNvSpPr>
          <p:nvPr/>
        </p:nvSpPr>
        <p:spPr bwMode="auto">
          <a:xfrm>
            <a:off x="1908175" y="1196975"/>
            <a:ext cx="7053263" cy="1584325"/>
          </a:xfrm>
          <a:prstGeom prst="rect">
            <a:avLst/>
          </a:prstGeom>
          <a:solidFill>
            <a:schemeClr val="bg1"/>
          </a:solidFill>
          <a:ln w="12700" algn="ctr">
            <a:solidFill>
              <a:srgbClr val="CECECE"/>
            </a:solidFill>
            <a:miter lim="800000"/>
            <a:headEnd/>
            <a:tailEnd/>
          </a:ln>
        </p:spPr>
        <p:txBody>
          <a:bodyPr lIns="36000" tIns="0" rIns="0" bIns="0" anchor="ctr"/>
          <a:lstStyle/>
          <a:p>
            <a:pPr marL="266700" indent="-177800">
              <a:buClr>
                <a:schemeClr val="accent1"/>
              </a:buClr>
            </a:pPr>
            <a:endParaRPr lang="en-US" sz="1400">
              <a:latin typeface="Calibri" pitchFamily="34" charset="0"/>
            </a:endParaRPr>
          </a:p>
        </p:txBody>
      </p:sp>
      <p:sp>
        <p:nvSpPr>
          <p:cNvPr id="9220" name="AutoShape 32"/>
          <p:cNvSpPr>
            <a:spLocks noChangeArrowheads="1"/>
          </p:cNvSpPr>
          <p:nvPr/>
        </p:nvSpPr>
        <p:spPr bwMode="auto">
          <a:xfrm>
            <a:off x="323850" y="1196975"/>
            <a:ext cx="1439863" cy="1584325"/>
          </a:xfrm>
          <a:prstGeom prst="homePlate">
            <a:avLst>
              <a:gd name="adj" fmla="val 806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72000" tIns="36000" rIns="72000" bIns="36000" anchor="ctr"/>
          <a:lstStyle/>
          <a:p>
            <a:pPr algn="ctr" eaLnBrk="0" hangingPunct="0">
              <a:spcBef>
                <a:spcPct val="50000"/>
              </a:spcBef>
            </a:pPr>
            <a:r>
              <a:rPr lang="es-ES" sz="1400">
                <a:latin typeface="Calibri" pitchFamily="34" charset="0"/>
              </a:rPr>
              <a:t>Multicast Activity Indication message</a:t>
            </a:r>
            <a:endParaRPr lang="en-GB" sz="1400" b="1">
              <a:solidFill>
                <a:schemeClr val="hlink"/>
              </a:solidFill>
              <a:latin typeface="Helvetica 45 Light" pitchFamily="34" charset="0"/>
            </a:endParaRPr>
          </a:p>
        </p:txBody>
      </p:sp>
      <p:sp>
        <p:nvSpPr>
          <p:cNvPr id="9221" name="AutoShape 32"/>
          <p:cNvSpPr>
            <a:spLocks noChangeArrowheads="1"/>
          </p:cNvSpPr>
          <p:nvPr/>
        </p:nvSpPr>
        <p:spPr bwMode="auto">
          <a:xfrm>
            <a:off x="323850" y="2997200"/>
            <a:ext cx="1439863" cy="1584325"/>
          </a:xfrm>
          <a:prstGeom prst="homePlate">
            <a:avLst>
              <a:gd name="adj" fmla="val 806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72000" tIns="36000" rIns="72000" bIns="36000" anchor="ctr"/>
          <a:lstStyle/>
          <a:p>
            <a:pPr algn="ctr" eaLnBrk="0" hangingPunct="0">
              <a:spcBef>
                <a:spcPct val="50000"/>
              </a:spcBef>
            </a:pPr>
            <a:r>
              <a:rPr lang="es-ES" sz="1400">
                <a:latin typeface="Calibri" pitchFamily="34" charset="0"/>
              </a:rPr>
              <a:t>Multicast Activity Indication Acknowledge message</a:t>
            </a:r>
            <a:endParaRPr lang="en-GB" sz="1400" b="1">
              <a:solidFill>
                <a:schemeClr val="hlink"/>
              </a:solidFill>
              <a:latin typeface="Helvetica 45 Light" pitchFamily="34" charset="0"/>
            </a:endParaRPr>
          </a:p>
        </p:txBody>
      </p:sp>
      <p:pic>
        <p:nvPicPr>
          <p:cNvPr id="92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5450" y="1268413"/>
            <a:ext cx="4846638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3068638"/>
            <a:ext cx="4840288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4" name="Rectangle 13"/>
          <p:cNvSpPr>
            <a:spLocks noChangeArrowheads="1"/>
          </p:cNvSpPr>
          <p:nvPr/>
        </p:nvSpPr>
        <p:spPr bwMode="auto">
          <a:xfrm>
            <a:off x="123825" y="87313"/>
            <a:ext cx="8696325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 anchor="ctr"/>
          <a:lstStyle/>
          <a:p>
            <a:r>
              <a:rPr lang="es-ES" sz="2400" b="1">
                <a:solidFill>
                  <a:srgbClr val="0033CC"/>
                </a:solidFill>
                <a:latin typeface="Helvetica 45 Light" pitchFamily="34" charset="0"/>
              </a:rPr>
              <a:t>Proposed extensions to PMIPv6 [RFC5213]</a:t>
            </a:r>
            <a:endParaRPr lang="en-GB" sz="2000" b="1">
              <a:solidFill>
                <a:srgbClr val="595959"/>
              </a:solidFill>
              <a:latin typeface="Helvetica 45 Ligh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305</Words>
  <Application>Microsoft Office PowerPoint</Application>
  <PresentationFormat>On-screen Show (4:3)</PresentationFormat>
  <Paragraphs>76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Calibri</vt:lpstr>
      <vt:lpstr>Arial</vt:lpstr>
      <vt:lpstr>Helvetica 45 Light</vt:lpstr>
      <vt:lpstr>Comic Sans MS</vt:lpstr>
      <vt:lpstr>Tema de Office</vt:lpstr>
      <vt:lpstr>Rapid acquisition of the MN multicast subscription after handover &lt;draft-contreras-multimob-rams-00&gt;</vt:lpstr>
      <vt:lpstr>Protocol extension to accelerate the MAG’s knowledge of the MN’s multicast subscription after HO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Rapid acquisition of the MN multicast subscription after handover draft-contreras-multimob-rams-00</dc:title>
  <dc:creator>Usuario</dc:creator>
  <cp:lastModifiedBy>SarikayaBehcet 73654</cp:lastModifiedBy>
  <cp:revision>3</cp:revision>
  <dcterms:created xsi:type="dcterms:W3CDTF">2010-11-03T21:06:59Z</dcterms:created>
  <dcterms:modified xsi:type="dcterms:W3CDTF">2010-11-05T11:57:53Z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1288958213</vt:lpwstr>
  </property>
</Properties>
</file>