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56" r:id="rId3"/>
    <p:sldId id="264" r:id="rId4"/>
    <p:sldId id="268" r:id="rId5"/>
    <p:sldId id="269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99"/>
    <a:srgbClr val="00CC00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88145" autoAdjust="0"/>
  </p:normalViewPr>
  <p:slideViewPr>
    <p:cSldViewPr>
      <p:cViewPr varScale="1">
        <p:scale>
          <a:sx n="80" d="100"/>
          <a:sy n="80" d="100"/>
        </p:scale>
        <p:origin x="-8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9D0A1F-DBEC-4BD9-AE7E-5A280591205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E7D71C-69DC-4260-8DBF-E60734442BA0}" type="slidenum">
              <a:rPr lang="en-US"/>
              <a:pPr/>
              <a:t>1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5F9860-5E30-4C7B-ACE4-1BF35298E067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44E8E6-4560-4972-8C28-BFE478EFE7B5}" type="slidenum">
              <a:rPr lang="en-US"/>
              <a:pPr/>
              <a:t>3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5F9860-5E30-4C7B-ACE4-1BF35298E067}" type="slidenum">
              <a:rPr lang="en-US"/>
              <a:pPr/>
              <a:t>4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44E8E6-4560-4972-8C28-BFE478EFE7B5}" type="slidenum">
              <a:rPr lang="en-US"/>
              <a:pPr/>
              <a:t>5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EC011-4AB6-4D6C-B5DA-383D52E8E47B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EC011-4AB6-4D6C-B5DA-383D52E8E47B}" type="slidenum">
              <a:rPr lang="en-US"/>
              <a:pPr/>
              <a:t>7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33EDC-0D56-4434-A306-D5858BB3AC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E7D9B-F022-4E4D-9623-A26AD739BB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DD90D-9F0D-404D-8335-23CF873F6D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EB0EF-BD6D-4D0C-8875-1A0AE1B32D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A1535-8FD6-4184-B60C-542EB9A5D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3926C-4417-4235-8842-1DCDB17C95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9CFA3-81E5-4B81-A270-5B08620C19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BB89D-EAA3-4664-B5E8-2C4DC59EC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ADCE4-3E0D-4807-8910-139B8BB9DF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8A041-357F-4E71-871D-97EDD9C3B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20FBB-495E-423C-A53C-935F89D8B9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58659C-5DEA-4661-B3FA-F9664EEB0AA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filsfil@cisco.com,pmohapat@cisco.com,cpignata@cisco.com?subject=Load%20Balancing%20for%20Mesh%20Softwir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rajiva@cisco.com" TargetMode="External"/><Relationship Id="rId4" Type="http://schemas.openxmlformats.org/officeDocument/2006/relationships/hyperlink" Target="mailto:cpignata@cisco.com?subject=Load%20Balancing%20for%20Mesh%20Softwir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1"/>
            <a:ext cx="7772400" cy="2438400"/>
          </a:xfrm>
        </p:spPr>
        <p:txBody>
          <a:bodyPr/>
          <a:lstStyle/>
          <a:p>
            <a:r>
              <a:rPr lang="en-US" sz="3600" b="1" dirty="0" err="1" smtClean="0"/>
              <a:t>GTSM</a:t>
            </a:r>
            <a:r>
              <a:rPr lang="en-US" sz="3600" b="1" dirty="0" smtClean="0"/>
              <a:t> for LDP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2400" b="1" dirty="0" smtClean="0"/>
              <a:t>draft-</a:t>
            </a:r>
            <a:r>
              <a:rPr lang="en-US" sz="2400" b="1" dirty="0" err="1" smtClean="0"/>
              <a:t>asati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pignataro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mpls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ldp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gtsm</a:t>
            </a:r>
            <a:r>
              <a:rPr lang="en-US" sz="2400" b="1" dirty="0" smtClean="0"/>
              <a:t>-01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600" b="1" dirty="0" smtClean="0"/>
              <a:t>LDP IANA Considerations Update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2400" b="1" dirty="0" smtClean="0"/>
              <a:t>draft-</a:t>
            </a:r>
            <a:r>
              <a:rPr lang="en-US" sz="2400" b="1" dirty="0" err="1" smtClean="0"/>
              <a:t>asati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pignataro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mpls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ldp</a:t>
            </a:r>
            <a:r>
              <a:rPr lang="en-US" sz="2400" b="1" dirty="0" smtClean="0"/>
              <a:t>-</a:t>
            </a:r>
            <a:r>
              <a:rPr lang="en-US" sz="2400" b="1" dirty="0" err="1" smtClean="0"/>
              <a:t>iana</a:t>
            </a:r>
            <a:r>
              <a:rPr lang="en-US" sz="2400" b="1" dirty="0" smtClean="0"/>
              <a:t>-01</a:t>
            </a:r>
            <a:endParaRPr lang="en-US" sz="3200" b="1" dirty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" y="4347627"/>
            <a:ext cx="8839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90513" indent="-290513" algn="ctr">
              <a:spcBef>
                <a:spcPct val="20000"/>
              </a:spcBef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Carlos Pignataro 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 tooltip="Linkification: mailto:cfilsfil@cisco.com"/>
              </a:rPr>
              <a:t>&lt;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4" tooltip="Linkification: mailto:cfilsfil@cisco.com"/>
              </a:rPr>
              <a:t>cpignata@cisco.com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 tooltip="Linkification: mailto:cfilsfil@cisco.com"/>
              </a:rPr>
              <a:t>&gt;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290513" indent="-290513" algn="ctr">
              <a:spcBef>
                <a:spcPct val="20000"/>
              </a:spcBef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Rajiv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Asati 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5"/>
              </a:rPr>
              <a:t>&lt;rajiva@cisco.com&gt;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90513" indent="-290513" algn="ctr"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5791200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90513" algn="ctr">
              <a:spcBef>
                <a:spcPct val="20000"/>
              </a:spcBef>
            </a:pPr>
            <a:r>
              <a:rPr lang="en-US" sz="2000" dirty="0" smtClean="0"/>
              <a:t>IETF 80 - Prague, Czech Republic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Motivation - </a:t>
            </a:r>
            <a:r>
              <a:rPr lang="en-US" sz="3200" b="1" dirty="0" err="1" smtClean="0"/>
              <a:t>mpls-ldp-gtsm</a:t>
            </a:r>
            <a:endParaRPr lang="en-US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4800600"/>
          </a:xfrm>
        </p:spPr>
        <p:txBody>
          <a:bodyPr/>
          <a:lstStyle/>
          <a:p>
            <a:pPr marL="166688" indent="-166688" algn="just">
              <a:buClr>
                <a:schemeClr val="hlink"/>
              </a:buClr>
              <a:buFont typeface="Wingdings" pitchFamily="2" charset="2"/>
              <a:buChar char="§"/>
            </a:pPr>
            <a:endParaRPr lang="en-US" sz="24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800" dirty="0" smtClean="0"/>
              <a:t>Increase </a:t>
            </a:r>
            <a:r>
              <a:rPr lang="en-US" sz="2800" dirty="0" err="1" smtClean="0"/>
              <a:t>LDP’s</a:t>
            </a:r>
            <a:r>
              <a:rPr lang="en-US" sz="2800" dirty="0" smtClean="0"/>
              <a:t> security by utilizing the Generalized </a:t>
            </a:r>
            <a:r>
              <a:rPr lang="en-US" sz="2800" dirty="0" err="1" smtClean="0"/>
              <a:t>TTL</a:t>
            </a:r>
            <a:r>
              <a:rPr lang="en-US" sz="2800" dirty="0" smtClean="0"/>
              <a:t> Security Mechanism (</a:t>
            </a:r>
            <a:r>
              <a:rPr lang="en-US" sz="2800" dirty="0" err="1" smtClean="0"/>
              <a:t>GTSM</a:t>
            </a:r>
            <a:r>
              <a:rPr lang="en-US" sz="2800" dirty="0" smtClean="0"/>
              <a:t>)</a:t>
            </a:r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800" dirty="0" smtClean="0"/>
              <a:t>Simple yet powerful </a:t>
            </a:r>
            <a:r>
              <a:rPr lang="en-US" sz="2800" dirty="0" smtClean="0"/>
              <a:t>Standards-Track </a:t>
            </a:r>
            <a:r>
              <a:rPr lang="en-US" sz="2800" dirty="0" smtClean="0"/>
              <a:t>technique [</a:t>
            </a:r>
            <a:r>
              <a:rPr lang="en-US" sz="2800" dirty="0" err="1" smtClean="0"/>
              <a:t>RFC5082</a:t>
            </a:r>
            <a:r>
              <a:rPr lang="en-US" sz="2800" dirty="0" smtClean="0"/>
              <a:t>]</a:t>
            </a:r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 smtClean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 smtClean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Methodology - </a:t>
            </a:r>
            <a:r>
              <a:rPr lang="en-US" sz="3200" b="1" dirty="0" err="1" smtClean="0"/>
              <a:t>mpls-ldp-gtsm</a:t>
            </a:r>
            <a:endParaRPr lang="en-US" sz="32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4800600"/>
          </a:xfrm>
        </p:spPr>
        <p:txBody>
          <a:bodyPr/>
          <a:lstStyle/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0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err="1" smtClean="0"/>
              <a:t>GTSM</a:t>
            </a:r>
            <a:r>
              <a:rPr lang="en-US" sz="2000" dirty="0" smtClean="0"/>
              <a:t> Flag in Common Hello Parameter </a:t>
            </a:r>
            <a:r>
              <a:rPr lang="en-US" sz="2000" dirty="0" err="1" smtClean="0"/>
              <a:t>TLV</a:t>
            </a:r>
            <a:endParaRPr lang="en-US" sz="2000" dirty="0" smtClean="0"/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000" dirty="0" smtClean="0"/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0                   1                   2                   3</a:t>
            </a: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0 1 2 3 4 5 6 7 8 9 0 1 2 3 4 5 6 7 8 9 0 1 2 3 4 5 6 7 8 9 0 1</a:t>
            </a: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+-+-+-+-+-+-+-+-+-+-+-+-+-+-+-+-+-+-+-+-+-+-+-+-+-+-+-+-+-+-+-+-+</a:t>
            </a: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|0|0| Common Hello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Parms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0x0400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)|      Length                   |</a:t>
            </a: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+-+-+-+-+-+-+-+-+-+-+-+-+-+-+-+-+-+-+-+-+-+-+-+-+-+-+-+-+-+-+-+-+</a:t>
            </a: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|      Hold Time                |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T|R|</a:t>
            </a:r>
            <a:r>
              <a:rPr lang="en-US" sz="1400" b="1" u="sng" dirty="0" err="1" smtClean="0"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|   Reserved              |</a:t>
            </a: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+-+-+-+-+-+-+-+-+-+-+-+-+-+-+-+-+-+-+-+-+-+-+-+-+-+-+-+-+-+-+-+-+</a:t>
            </a:r>
          </a:p>
          <a:p>
            <a:pPr marL="166688" indent="-166688" algn="l">
              <a:buClr>
                <a:schemeClr val="hlink"/>
              </a:buClr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G,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GTSM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A value of 1 specifies that this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LSR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wishes to support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GTSM</a:t>
            </a: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procedures, where a value of 0 specifies that this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LSR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does not</a:t>
            </a: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wish to support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GTSM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marL="166688" indent="-166688" algn="l">
              <a:buClr>
                <a:schemeClr val="hlink"/>
              </a:buClr>
            </a:pP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 marL="166688" indent="-166688" algn="l">
              <a:buClr>
                <a:schemeClr val="hlink"/>
              </a:buClr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         Figure 1: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GTSM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Flag in Common Hello Parameter </a:t>
            </a:r>
            <a:r>
              <a:rPr lang="en-US" sz="1400" dirty="0" err="1" smtClean="0">
                <a:latin typeface="Courier New" pitchFamily="49" charset="0"/>
                <a:cs typeface="Courier New" pitchFamily="49" charset="0"/>
              </a:rPr>
              <a:t>TLV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Motivation - </a:t>
            </a:r>
            <a:r>
              <a:rPr lang="en-US" sz="3200" b="1" dirty="0" err="1" smtClean="0"/>
              <a:t>mpls-ldp-iana</a:t>
            </a:r>
            <a:endParaRPr lang="en-US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4800600"/>
          </a:xfrm>
        </p:spPr>
        <p:txBody>
          <a:bodyPr/>
          <a:lstStyle/>
          <a:p>
            <a:pPr marL="166688" indent="-166688" algn="just">
              <a:buClr>
                <a:schemeClr val="hlink"/>
              </a:buClr>
              <a:buFont typeface="Wingdings" pitchFamily="2" charset="2"/>
              <a:buChar char="§"/>
            </a:pPr>
            <a:endParaRPr lang="en-US" sz="24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800" dirty="0" smtClean="0"/>
              <a:t>When trying to write the “IANA Considerations” to allocate the </a:t>
            </a:r>
            <a:r>
              <a:rPr lang="en-US" sz="2800" dirty="0" err="1" smtClean="0"/>
              <a:t>GTSM</a:t>
            </a:r>
            <a:r>
              <a:rPr lang="en-US" sz="2800" dirty="0" smtClean="0"/>
              <a:t> bit, </a:t>
            </a:r>
            <a:r>
              <a:rPr lang="en-US" sz="2800" dirty="0" smtClean="0"/>
              <a:t>we discovered </a:t>
            </a:r>
            <a:r>
              <a:rPr lang="en-US" sz="2800" dirty="0" smtClean="0"/>
              <a:t>that there was no </a:t>
            </a:r>
            <a:r>
              <a:rPr lang="en-US" sz="2800" dirty="0" smtClean="0"/>
              <a:t>registry for it</a:t>
            </a:r>
            <a:endParaRPr lang="en-US" sz="1400" dirty="0" smtClean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/>
          </a:p>
          <a:p>
            <a:pPr marL="1081088" lvl="2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1400" dirty="0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algn="l"/>
            <a:r>
              <a:rPr lang="en-US" sz="3200" b="1" dirty="0" smtClean="0"/>
              <a:t>Methodology - </a:t>
            </a:r>
            <a:r>
              <a:rPr lang="en-US" sz="3200" b="1" dirty="0" err="1" smtClean="0"/>
              <a:t>mpls-ldp-iana</a:t>
            </a:r>
            <a:endParaRPr lang="en-US" sz="32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371600"/>
            <a:ext cx="8839200" cy="4800600"/>
          </a:xfrm>
        </p:spPr>
        <p:txBody>
          <a:bodyPr/>
          <a:lstStyle/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800" dirty="0" smtClean="0"/>
              <a:t>Combed through </a:t>
            </a:r>
            <a:r>
              <a:rPr lang="en-US" sz="2800" dirty="0" err="1" smtClean="0"/>
              <a:t>RFC5036</a:t>
            </a:r>
            <a:r>
              <a:rPr lang="en-US" sz="2800" dirty="0" smtClean="0"/>
              <a:t> to find all number spaces without IANA policy:</a:t>
            </a:r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688975" lvl="1" indent="-231775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/>
              <a:t>ATM Label </a:t>
            </a:r>
            <a:r>
              <a:rPr lang="en-US" sz="2000" dirty="0" err="1" smtClean="0"/>
              <a:t>TLV</a:t>
            </a:r>
            <a:r>
              <a:rPr lang="en-US" sz="2000" dirty="0" smtClean="0"/>
              <a:t> o Frame Relay Label </a:t>
            </a:r>
            <a:r>
              <a:rPr lang="en-US" sz="2000" dirty="0" err="1" smtClean="0"/>
              <a:t>TLV</a:t>
            </a:r>
            <a:endParaRPr lang="en-US" sz="2000" dirty="0" smtClean="0"/>
          </a:p>
          <a:p>
            <a:pPr marL="688975" lvl="1" indent="-231775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/>
              <a:t>Common Hello Parameters </a:t>
            </a:r>
            <a:r>
              <a:rPr lang="en-US" sz="2000" dirty="0" err="1" smtClean="0"/>
              <a:t>TLV</a:t>
            </a:r>
            <a:r>
              <a:rPr lang="en-US" sz="2000" dirty="0" smtClean="0"/>
              <a:t> (* needed for </a:t>
            </a:r>
            <a:r>
              <a:rPr lang="en-US" sz="2000" dirty="0" err="1" smtClean="0"/>
              <a:t>GTSM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pPr marL="688975" lvl="1" indent="-231775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/>
              <a:t>Common Session Parameters </a:t>
            </a:r>
            <a:r>
              <a:rPr lang="en-US" sz="2000" dirty="0" err="1" smtClean="0"/>
              <a:t>TLV</a:t>
            </a:r>
            <a:endParaRPr lang="en-US" sz="2000" dirty="0" smtClean="0"/>
          </a:p>
          <a:p>
            <a:pPr marL="688975" lvl="1" indent="-231775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/>
              <a:t>ATM Session Parameters </a:t>
            </a:r>
            <a:r>
              <a:rPr lang="en-US" sz="2000" dirty="0" err="1" smtClean="0"/>
              <a:t>TLV</a:t>
            </a:r>
            <a:endParaRPr lang="en-US" sz="2000" dirty="0" smtClean="0"/>
          </a:p>
          <a:p>
            <a:pPr marL="688975" lvl="1" indent="-231775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sz="2000" dirty="0" smtClean="0"/>
              <a:t>Frame Relay Session Parameters </a:t>
            </a:r>
            <a:r>
              <a:rPr lang="en-US" sz="2000" dirty="0" err="1" smtClean="0"/>
              <a:t>TLV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762000" y="1219200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752600"/>
            <a:ext cx="8839200" cy="4800600"/>
          </a:xfrm>
        </p:spPr>
        <p:txBody>
          <a:bodyPr/>
          <a:lstStyle/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dirty="0" smtClean="0"/>
              <a:t>We request both documents become MPLS WG </a:t>
            </a:r>
            <a:r>
              <a:rPr lang="en-US" dirty="0" smtClean="0"/>
              <a:t>items</a:t>
            </a:r>
            <a:endParaRPr lang="en-US" dirty="0" smtClean="0"/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dirty="0" smtClean="0"/>
              <a:t>We request both documents advance in parallel </a:t>
            </a:r>
            <a:r>
              <a:rPr lang="en-US" dirty="0" smtClean="0"/>
              <a:t>(IANA dependency</a:t>
            </a:r>
            <a:r>
              <a:rPr lang="en-US" dirty="0" smtClean="0"/>
              <a:t>)</a:t>
            </a:r>
          </a:p>
          <a:p>
            <a:pPr marL="285750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dirty="0" smtClean="0"/>
              <a:t>Looking forward to the WG </a:t>
            </a:r>
            <a:r>
              <a:rPr lang="en-US" dirty="0" smtClean="0"/>
              <a:t>feedback </a:t>
            </a:r>
            <a:endParaRPr lang="en-US" dirty="0" smtClean="0"/>
          </a:p>
          <a:p>
            <a:pPr marL="742950" lvl="1" indent="-285750" algn="l">
              <a:buClr>
                <a:schemeClr val="hlink"/>
              </a:buClr>
              <a:buFont typeface="Wingdings" pitchFamily="2" charset="2"/>
              <a:buChar char="§"/>
            </a:pPr>
            <a:r>
              <a:rPr lang="en-US" dirty="0" smtClean="0"/>
              <a:t>Very short: 2-3 </a:t>
            </a:r>
            <a:r>
              <a:rPr lang="en-US" dirty="0" smtClean="0"/>
              <a:t>pages each </a:t>
            </a:r>
            <a:r>
              <a:rPr lang="en-US" dirty="0" smtClean="0"/>
              <a:t>document</a:t>
            </a:r>
            <a:endParaRPr lang="en-US" dirty="0" smtClean="0"/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 smtClean="0"/>
          </a:p>
          <a:p>
            <a:pPr marL="166688" indent="-166688" algn="l">
              <a:buClr>
                <a:schemeClr val="hlink"/>
              </a:buClr>
              <a:buFont typeface="Wingdings" pitchFamily="2" charset="2"/>
              <a:buChar char="§"/>
            </a:pPr>
            <a:endParaRPr lang="en-US" sz="2800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2286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Documents </a:t>
            </a:r>
            <a:r>
              <a:rPr lang="en-US" sz="3200" b="1" dirty="0" smtClean="0">
                <a:solidFill>
                  <a:schemeClr val="tx2"/>
                </a:solidFill>
              </a:rPr>
              <a:t>Status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685800" y="1260475"/>
            <a:ext cx="7634288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752600"/>
            <a:ext cx="8839200" cy="4800600"/>
          </a:xfrm>
        </p:spPr>
        <p:txBody>
          <a:bodyPr/>
          <a:lstStyle/>
          <a:p>
            <a:pPr marL="166688" indent="-166688">
              <a:buClr>
                <a:schemeClr val="hlink"/>
              </a:buClr>
            </a:pPr>
            <a:r>
              <a:rPr lang="en-US" sz="6000" dirty="0" smtClean="0"/>
              <a:t>Thank You !</a:t>
            </a:r>
            <a:endParaRPr lang="en-US" sz="4800" dirty="0" smtClean="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35814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90513" algn="ctr">
              <a:spcBef>
                <a:spcPct val="20000"/>
              </a:spcBef>
            </a:pPr>
            <a:r>
              <a:rPr lang="en-US" sz="2800" dirty="0" smtClean="0"/>
              <a:t>{Carlos; Rajiv}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2018</TotalTime>
  <Words>286</Words>
  <Application>Microsoft Office PowerPoint</Application>
  <PresentationFormat>On-screen Show (4:3)</PresentationFormat>
  <Paragraphs>56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GTSM for LDP draft-asati-pignataro-mpls-ldp-gtsm-01  LDP IANA Considerations Update draft-asati-pignataro-mpls-ldp-iana-01</vt:lpstr>
      <vt:lpstr>Motivation - mpls-ldp-gtsm</vt:lpstr>
      <vt:lpstr>Methodology - mpls-ldp-gtsm</vt:lpstr>
      <vt:lpstr>Motivation - mpls-ldp-iana</vt:lpstr>
      <vt:lpstr>Methodology - mpls-ldp-iana</vt:lpstr>
      <vt:lpstr>Slide 6</vt:lpstr>
      <vt:lpstr>Slide 7</vt:lpstr>
    </vt:vector>
  </TitlesOfParts>
  <Company>Cisco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GTSM for LDP draft-asati-pignataro-mpls-ldp-gtsm-01  LDP IANA Considerations Update draft-asati-pignataro-mpls-ldp-iana-01</dc:title>
  <dc:creator>Carlos Pignataro</dc:creator>
  <cp:lastModifiedBy>Carlos Pignataro</cp:lastModifiedBy>
  <cp:revision>57</cp:revision>
  <dcterms:created xsi:type="dcterms:W3CDTF">2008-07-09T18:12:00Z</dcterms:created>
  <dcterms:modified xsi:type="dcterms:W3CDTF">2011-03-25T21:00:17Z</dcterms:modified>
</cp:coreProperties>
</file>