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media/audio2.bin" ContentType="audio/unknown"/>
  <Override PartName="/ppt/slides/slide6.xml" ContentType="application/vnd.openxmlformats-officedocument.presentationml.slide+xml"/>
  <Override PartName="/ppt/media/audio1.bin" ContentType="audio/unknown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58" r:id="rId1"/>
  </p:sldMasterIdLst>
  <p:notesMasterIdLst>
    <p:notesMasterId r:id="rId13"/>
  </p:notesMasterIdLst>
  <p:handoutMasterIdLst>
    <p:handoutMasterId r:id="rId14"/>
  </p:handoutMasterIdLst>
  <p:sldIdLst>
    <p:sldId id="533" r:id="rId2"/>
    <p:sldId id="673" r:id="rId3"/>
    <p:sldId id="660" r:id="rId4"/>
    <p:sldId id="674" r:id="rId5"/>
    <p:sldId id="675" r:id="rId6"/>
    <p:sldId id="676" r:id="rId7"/>
    <p:sldId id="677" r:id="rId8"/>
    <p:sldId id="680" r:id="rId9"/>
    <p:sldId id="681" r:id="rId10"/>
    <p:sldId id="683" r:id="rId11"/>
    <p:sldId id="631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183B7"/>
    <a:srgbClr val="C0C0C4"/>
    <a:srgbClr val="678DC5"/>
    <a:srgbClr val="3E67A4"/>
    <a:srgbClr val="3E8DC5"/>
    <a:srgbClr val="5F5F65"/>
    <a:srgbClr val="7E7E86"/>
    <a:srgbClr val="CCDAE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34598" autoAdjust="0"/>
    <p:restoredTop sz="86482" autoAdjust="0"/>
  </p:normalViewPr>
  <p:slideViewPr>
    <p:cSldViewPr snapToGrid="0">
      <p:cViewPr varScale="1">
        <p:scale>
          <a:sx n="99" d="100"/>
          <a:sy n="99" d="100"/>
        </p:scale>
        <p:origin x="-20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004" y="-102"/>
      </p:cViewPr>
      <p:guideLst>
        <p:guide orient="horz" pos="2928"/>
        <p:guide pos="2208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667" tIns="50185" rIns="95667" bIns="50185">
            <a:prstTxWarp prst="textNoShape">
              <a:avLst/>
            </a:prstTxWarp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/>
              <a:t>© 2009,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819" tIns="0" rIns="18819" bIns="0" anchor="b">
            <a:prstTxWarp prst="textNoShape">
              <a:avLst/>
            </a:prstTxWarp>
          </a:bodyPr>
          <a:lstStyle/>
          <a:p>
            <a:pPr algn="r" defTabSz="903288" eaLnBrk="0" hangingPunct="0"/>
            <a:fld id="{316ACBC2-F1A1-7A42-A951-4D394DCB0674}" type="slidenum">
              <a:rPr lang="en-US" sz="800"/>
              <a:pPr algn="r" defTabSz="903288" eaLnBrk="0" hangingPunct="0"/>
              <a:t>‹#›</a:t>
            </a:fld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/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667" tIns="50185" rIns="95667" bIns="50185">
            <a:prstTxWarp prst="textNoShape">
              <a:avLst/>
            </a:prstTxWarp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/>
              <a:t>© 2009,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 eaLnBrk="0" hangingPunct="0">
              <a:defRPr sz="800"/>
            </a:lvl1pPr>
          </a:lstStyle>
          <a:p>
            <a:fld id="{1FF8CB70-23DF-C54C-BA61-022B8117D74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1926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Font typeface="Wingdings" charset="2"/>
      <a:buChar char="§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Font typeface="Wingdings" charset="2"/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Font typeface="Wingdings" charset="2"/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Font typeface="Wingdings" charset="2"/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Font typeface="Wingdings" charset="2"/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819" tIns="0" rIns="18819" bIns="0" anchor="b">
            <a:prstTxWarp prst="textNoShape">
              <a:avLst/>
            </a:prstTxWarp>
          </a:bodyPr>
          <a:lstStyle/>
          <a:p>
            <a:pPr algn="r" defTabSz="903288" eaLnBrk="0" hangingPunct="0"/>
            <a:fld id="{9F32212F-D591-FD47-A338-782C0A5BCC24}" type="slidenum">
              <a:rPr lang="en-US" sz="800"/>
              <a:pPr algn="r" defTabSz="903288" eaLnBrk="0" hangingPunct="0"/>
              <a:t>1</a:t>
            </a:fld>
            <a:endParaRPr lang="en-US" sz="80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DC2E32-12AF-304A-B261-E1AD2526C0B8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278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rgbClr val="015F85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/>
          </a:p>
        </p:txBody>
      </p:sp>
      <p:sp>
        <p:nvSpPr>
          <p:cNvPr id="5" name="Rectangle 6279"/>
          <p:cNvSpPr>
            <a:spLocks noChangeArrowheads="1"/>
          </p:cNvSpPr>
          <p:nvPr/>
        </p:nvSpPr>
        <p:spPr bwMode="auto">
          <a:xfrm>
            <a:off x="1150938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prstTxWarp prst="textNoShape">
              <a:avLst/>
            </a:prstTxWarp>
            <a:spAutoFit/>
          </a:bodyPr>
          <a:lstStyle/>
          <a:p>
            <a:pPr defTabSz="814388" eaLnBrk="0" hangingPunct="0"/>
            <a:r>
              <a:rPr lang="en-US" sz="700">
                <a:solidFill>
                  <a:srgbClr val="F2F2F2"/>
                </a:solidFill>
              </a:rPr>
              <a:t>© 2009 Cisco Systems, Inc. All rights reserved.</a:t>
            </a:r>
          </a:p>
        </p:txBody>
      </p:sp>
      <p:sp>
        <p:nvSpPr>
          <p:cNvPr id="6" name="Rectangle 6280"/>
          <p:cNvSpPr>
            <a:spLocks noChangeArrowheads="1"/>
          </p:cNvSpPr>
          <p:nvPr/>
        </p:nvSpPr>
        <p:spPr bwMode="auto">
          <a:xfrm>
            <a:off x="3395663" y="6672263"/>
            <a:ext cx="65563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r>
              <a:rPr lang="en-US" sz="700" dirty="0">
                <a:solidFill>
                  <a:schemeClr val="bg1">
                    <a:lumMod val="95000"/>
                  </a:schemeClr>
                </a:solidFill>
              </a:rPr>
              <a:t>Cisco Public</a:t>
            </a:r>
          </a:p>
        </p:txBody>
      </p:sp>
      <p:sp>
        <p:nvSpPr>
          <p:cNvPr id="7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defTabSz="814388" eaLnBrk="0" hangingPunct="0">
              <a:defRPr/>
            </a:pPr>
            <a:r>
              <a:rPr lang="en-US" sz="700">
                <a:solidFill>
                  <a:schemeClr val="bg1">
                    <a:lumMod val="95000"/>
                  </a:schemeClr>
                </a:solidFill>
              </a:rPr>
              <a:t>Presentation_ID</a:t>
            </a:r>
          </a:p>
        </p:txBody>
      </p:sp>
      <p:sp>
        <p:nvSpPr>
          <p:cNvPr id="8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prstTxWarp prst="textNoShape">
              <a:avLst/>
            </a:prstTxWarp>
            <a:spAutoFit/>
          </a:bodyPr>
          <a:lstStyle/>
          <a:p>
            <a:pPr algn="r" defTabSz="814388" eaLnBrk="0" hangingPunct="0"/>
            <a:fld id="{A4FB9F4D-098F-364F-8E6E-0FEF24D26380}" type="slidenum">
              <a:rPr lang="en-US" sz="1000">
                <a:solidFill>
                  <a:srgbClr val="F2F2F2"/>
                </a:solidFill>
              </a:rPr>
              <a:pPr algn="r" defTabSz="814388" eaLnBrk="0" hangingPunct="0"/>
              <a:t>‹#›</a:t>
            </a:fld>
            <a:endParaRPr lang="en-US" sz="1000">
              <a:solidFill>
                <a:srgbClr val="F2F2F2"/>
              </a:solidFill>
            </a:endParaRPr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33413" y="2343150"/>
            <a:ext cx="7772400" cy="708025"/>
          </a:xfrm>
          <a:ln/>
        </p:spPr>
        <p:txBody>
          <a:bodyPr lIns="91440" tIns="45720" rIns="91440" bIns="45720" anchor="ctr"/>
          <a:lstStyle>
            <a:lvl1pPr>
              <a:defRPr sz="3000" smtClean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</a:p>
        </p:txBody>
      </p:sp>
      <p:sp>
        <p:nvSpPr>
          <p:cNvPr id="25613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33413" y="3413125"/>
            <a:ext cx="6400800" cy="381000"/>
          </a:xfrm>
          <a:ln/>
        </p:spPr>
        <p:txBody>
          <a:bodyPr lIns="91440" tIns="45720" rIns="91440" bIns="45720"/>
          <a:lstStyle>
            <a:lvl1pPr marL="0" indent="0">
              <a:buFont typeface="Wingdings" pitchFamily="2" charset="2"/>
              <a:buNone/>
              <a:defRPr sz="2000" smtClean="0"/>
            </a:lvl1pPr>
          </a:lstStyle>
          <a:p>
            <a:r>
              <a:rPr lang="en-US" smtClean="0"/>
              <a:t>Click to edit Master subtitle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57200" indent="0">
              <a:defRPr/>
            </a:lvl2pPr>
            <a:lvl4pPr marL="1371600" indent="0">
              <a:defRPr/>
            </a:lvl4pPr>
            <a:lvl5pPr marL="1828800" indent="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520825"/>
            <a:ext cx="3894137" cy="3571875"/>
          </a:xfrm>
        </p:spPr>
        <p:txBody>
          <a:bodyPr/>
          <a:lstStyle>
            <a:lvl1pPr>
              <a:defRPr sz="2800"/>
            </a:lvl1pPr>
            <a:lvl2pPr marL="457200" indent="0">
              <a:defRPr sz="2400"/>
            </a:lvl2pPr>
            <a:lvl3pPr>
              <a:defRPr sz="2000"/>
            </a:lvl3pPr>
            <a:lvl4pPr marL="1371600" indent="0">
              <a:defRPr sz="1800"/>
            </a:lvl4pPr>
            <a:lvl5pPr marL="1828800" indent="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520825"/>
            <a:ext cx="3894138" cy="3571875"/>
          </a:xfrm>
        </p:spPr>
        <p:txBody>
          <a:bodyPr/>
          <a:lstStyle>
            <a:lvl1pPr>
              <a:defRPr sz="2800"/>
            </a:lvl1pPr>
            <a:lvl2pPr marL="457200" indent="0">
              <a:defRPr sz="2400"/>
            </a:lvl2pPr>
            <a:lvl3pPr>
              <a:defRPr sz="2000"/>
            </a:lvl3pPr>
            <a:lvl4pPr marL="1371600" indent="0">
              <a:defRPr sz="1800"/>
            </a:lvl4pPr>
            <a:lvl5pPr marL="1828800" indent="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5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304800"/>
            <a:ext cx="81454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368774" name="Rectangle 6278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rgbClr val="015F85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/>
          </a:p>
        </p:txBody>
      </p:sp>
      <p:sp>
        <p:nvSpPr>
          <p:cNvPr id="368778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prstTxWarp prst="textNoShape">
              <a:avLst/>
            </a:prstTxWarp>
            <a:spAutoFit/>
          </a:bodyPr>
          <a:lstStyle/>
          <a:p>
            <a:pPr algn="r" defTabSz="814388" eaLnBrk="0" hangingPunct="0"/>
            <a:fld id="{16A7133E-4839-A54E-B69B-EA1724989B42}" type="slidenum">
              <a:rPr lang="en-US" sz="1000">
                <a:solidFill>
                  <a:srgbClr val="C0C0C4"/>
                </a:solidFill>
              </a:rPr>
              <a:pPr algn="r" defTabSz="814388" eaLnBrk="0" hangingPunct="0"/>
              <a:t>‹#›</a:t>
            </a:fld>
            <a:endParaRPr lang="en-US" sz="1000">
              <a:solidFill>
                <a:srgbClr val="C0C0C4"/>
              </a:solidFill>
            </a:endParaRPr>
          </a:p>
        </p:txBody>
      </p:sp>
      <p:sp>
        <p:nvSpPr>
          <p:cNvPr id="7176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520825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58" r:id="rId2"/>
    <p:sldLayoutId id="2147483759" r:id="rId3"/>
    <p:sldLayoutId id="2147483760" r:id="rId4"/>
    <p:sldLayoutId id="2147483761" r:id="rId5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SzPct val="100000"/>
        <a:buFont typeface="Wingdings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9144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716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18288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062163" algn="l" defTabSz="814388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wmf"/><Relationship Id="rId1" Type="http://schemas.openxmlformats.org/officeDocument/2006/relationships/slideLayout" Target="../slideLayouts/slideLayout4.xml"/><Relationship Id="rId2" Type="http://schemas.openxmlformats.org/officeDocument/2006/relationships/audio" Target="../media/audio1.bin"/><Relationship Id="rId3" Type="http://schemas.openxmlformats.org/officeDocument/2006/relationships/audio" Target="../media/audio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wmf"/><Relationship Id="rId1" Type="http://schemas.openxmlformats.org/officeDocument/2006/relationships/slideLayout" Target="../slideLayouts/slideLayout4.xml"/><Relationship Id="rId2" Type="http://schemas.openxmlformats.org/officeDocument/2006/relationships/audio" Target="../media/audio1.bin"/><Relationship Id="rId3" Type="http://schemas.openxmlformats.org/officeDocument/2006/relationships/audio" Target="../media/audio2.bin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Accelerated Routing Convergence for BGP Graceful Restart</a:t>
            </a:r>
            <a:endParaRPr lang="en-US" dirty="0"/>
          </a:p>
        </p:txBody>
      </p:sp>
      <p:sp>
        <p:nvSpPr>
          <p:cNvPr id="9219" name="Rectangle 22"/>
          <p:cNvSpPr>
            <a:spLocks noGrp="1" noChangeArrowheads="1"/>
          </p:cNvSpPr>
          <p:nvPr>
            <p:ph type="subTitle" idx="1"/>
          </p:nvPr>
        </p:nvSpPr>
        <p:spPr>
          <a:xfrm>
            <a:off x="633413" y="3295650"/>
            <a:ext cx="6400800" cy="627063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i="1" dirty="0"/>
              <a:t>draft</a:t>
            </a:r>
            <a:r>
              <a:rPr lang="en-US" i="1" dirty="0" smtClean="0"/>
              <a:t>-keyur-idr-enhanced-gr-00</a:t>
            </a:r>
            <a:endParaRPr lang="en-US" i="1" dirty="0"/>
          </a:p>
        </p:txBody>
      </p:sp>
      <p:sp>
        <p:nvSpPr>
          <p:cNvPr id="4" name="Rectangle 22"/>
          <p:cNvSpPr txBox="1">
            <a:spLocks noChangeArrowheads="1"/>
          </p:cNvSpPr>
          <p:nvPr/>
        </p:nvSpPr>
        <p:spPr bwMode="auto">
          <a:xfrm>
            <a:off x="702531" y="4718147"/>
            <a:ext cx="6400800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defTabSz="814388" eaLnBrk="0" hangingPunct="0">
              <a:lnSpc>
                <a:spcPct val="75000"/>
              </a:lnSpc>
              <a:spcBef>
                <a:spcPct val="50000"/>
              </a:spcBef>
              <a:buClr>
                <a:schemeClr val="tx2"/>
              </a:buClr>
              <a:buSzPct val="100000"/>
            </a:pPr>
            <a:r>
              <a:rPr lang="en-US" sz="1400" dirty="0" err="1" smtClean="0"/>
              <a:t>Keyur</a:t>
            </a:r>
            <a:r>
              <a:rPr lang="en-US" sz="1400" dirty="0" smtClean="0"/>
              <a:t> Patel, </a:t>
            </a:r>
            <a:r>
              <a:rPr lang="en-US" sz="1400" dirty="0" err="1" smtClean="0"/>
              <a:t>Enke</a:t>
            </a:r>
            <a:r>
              <a:rPr lang="en-US" sz="1400" dirty="0" smtClean="0"/>
              <a:t> Chen, Rex Fernando, John Scudder</a:t>
            </a:r>
            <a:endParaRPr kumimoji="0" lang="en-US" sz="14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22"/>
          <p:cNvSpPr txBox="1">
            <a:spLocks noChangeArrowheads="1"/>
          </p:cNvSpPr>
          <p:nvPr/>
        </p:nvSpPr>
        <p:spPr bwMode="auto">
          <a:xfrm>
            <a:off x="698780" y="5068349"/>
            <a:ext cx="6400800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defTabSz="814388" eaLnBrk="0" hangingPunct="0">
              <a:lnSpc>
                <a:spcPct val="75000"/>
              </a:lnSpc>
              <a:spcBef>
                <a:spcPct val="50000"/>
              </a:spcBef>
              <a:buClr>
                <a:schemeClr val="tx2"/>
              </a:buClr>
              <a:buSzPct val="100000"/>
            </a:pPr>
            <a:r>
              <a:rPr lang="en-US" sz="1400" i="1" dirty="0" smtClean="0"/>
              <a:t>IETF 81, July 2011, Quebec City, Canada</a:t>
            </a:r>
            <a:endParaRPr kumimoji="0" lang="en-US" sz="14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623175" cy="838200"/>
          </a:xfrm>
        </p:spPr>
        <p:txBody>
          <a:bodyPr/>
          <a:lstStyle/>
          <a:p>
            <a:r>
              <a:rPr lang="en-US" dirty="0" smtClean="0"/>
              <a:t>Enhanced GR Scenario for Session Restart</a:t>
            </a:r>
            <a:endParaRPr lang="en-US" sz="2800" i="1" dirty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559556" y="2890478"/>
            <a:ext cx="3429000" cy="457200"/>
            <a:chOff x="1632" y="1968"/>
            <a:chExt cx="2160" cy="288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1920" y="1968"/>
              <a:ext cx="1584" cy="288"/>
              <a:chOff x="1920" y="1968"/>
              <a:chExt cx="1584" cy="288"/>
            </a:xfrm>
          </p:grpSpPr>
          <p:sp>
            <p:nvSpPr>
              <p:cNvPr id="586761" name="Line 9"/>
              <p:cNvSpPr>
                <a:spLocks noChangeShapeType="1"/>
              </p:cNvSpPr>
              <p:nvPr/>
            </p:nvSpPr>
            <p:spPr bwMode="auto">
              <a:xfrm>
                <a:off x="2112" y="1968"/>
                <a:ext cx="1152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762" name="Rectangle 10"/>
              <p:cNvSpPr>
                <a:spLocks noChangeArrowheads="1"/>
              </p:cNvSpPr>
              <p:nvPr/>
            </p:nvSpPr>
            <p:spPr bwMode="auto">
              <a:xfrm>
                <a:off x="1920" y="2016"/>
                <a:ext cx="1584" cy="240"/>
              </a:xfrm>
              <a:prstGeom prst="rect">
                <a:avLst/>
              </a:prstGeom>
              <a:gradFill rotWithShape="0">
                <a:gsLst>
                  <a:gs pos="0">
                    <a:srgbClr val="FFD891"/>
                  </a:gs>
                  <a:gs pos="50000">
                    <a:srgbClr val="FFD891">
                      <a:gamma/>
                      <a:tint val="40392"/>
                      <a:invGamma/>
                    </a:srgbClr>
                  </a:gs>
                  <a:gs pos="100000">
                    <a:srgbClr val="FFD891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86763" name="Text Box 11"/>
            <p:cNvSpPr txBox="1">
              <a:spLocks noChangeArrowheads="1"/>
            </p:cNvSpPr>
            <p:nvPr/>
          </p:nvSpPr>
          <p:spPr bwMode="auto">
            <a:xfrm>
              <a:off x="1632" y="2016"/>
              <a:ext cx="2160" cy="194"/>
            </a:xfrm>
            <a:prstGeom prst="rect">
              <a:avLst/>
            </a:prstGeom>
            <a:noFill/>
            <a:ln w="12700">
              <a:noFill/>
              <a:prstDash val="dash"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dirty="0">
                  <a:latin typeface="Times New Roman" charset="0"/>
                </a:rPr>
                <a:t>OPEN, Adjacency Up</a:t>
              </a:r>
            </a:p>
          </p:txBody>
        </p:sp>
      </p:grpSp>
      <p:grpSp>
        <p:nvGrpSpPr>
          <p:cNvPr id="4" name="Group 45"/>
          <p:cNvGrpSpPr/>
          <p:nvPr/>
        </p:nvGrpSpPr>
        <p:grpSpPr>
          <a:xfrm>
            <a:off x="1939152" y="1277747"/>
            <a:ext cx="4461648" cy="1068745"/>
            <a:chOff x="1939152" y="1277747"/>
            <a:chExt cx="4461648" cy="1068745"/>
          </a:xfrm>
        </p:grpSpPr>
        <p:pic>
          <p:nvPicPr>
            <p:cNvPr id="586755" name="Picture 3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14600" y="1855829"/>
              <a:ext cx="825500" cy="4794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586756" name="Picture 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181600" y="1867067"/>
              <a:ext cx="825500" cy="4794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586757" name="Line 5"/>
            <p:cNvSpPr>
              <a:spLocks noChangeShapeType="1"/>
            </p:cNvSpPr>
            <p:nvPr/>
          </p:nvSpPr>
          <p:spPr bwMode="auto">
            <a:xfrm>
              <a:off x="3352800" y="2139463"/>
              <a:ext cx="1828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758" name="Text Box 6"/>
            <p:cNvSpPr txBox="1">
              <a:spLocks noChangeArrowheads="1"/>
            </p:cNvSpPr>
            <p:nvPr/>
          </p:nvSpPr>
          <p:spPr bwMode="auto">
            <a:xfrm>
              <a:off x="4876800" y="1752600"/>
              <a:ext cx="1524000" cy="366713"/>
            </a:xfrm>
            <a:prstGeom prst="rect">
              <a:avLst/>
            </a:prstGeom>
            <a:noFill/>
            <a:ln w="12700">
              <a:noFill/>
              <a:prstDash val="dash"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586764" name="Text Box 12"/>
            <p:cNvSpPr txBox="1">
              <a:spLocks noChangeArrowheads="1"/>
            </p:cNvSpPr>
            <p:nvPr/>
          </p:nvSpPr>
          <p:spPr bwMode="auto">
            <a:xfrm>
              <a:off x="1939152" y="1277747"/>
              <a:ext cx="1981200" cy="461665"/>
            </a:xfrm>
            <a:prstGeom prst="rect">
              <a:avLst/>
            </a:prstGeom>
            <a:noFill/>
            <a:ln w="12700">
              <a:noFill/>
              <a:prstDash val="dash"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 smtClean="0">
                  <a:latin typeface="Times New Roman" charset="0"/>
                </a:rPr>
                <a:t>BGP Peer</a:t>
              </a:r>
              <a:endParaRPr lang="en-US" sz="2000" b="0" dirty="0">
                <a:latin typeface="Times New Roman" charset="0"/>
              </a:endParaRPr>
            </a:p>
          </p:txBody>
        </p:sp>
        <p:sp>
          <p:nvSpPr>
            <p:cNvPr id="586765" name="Rectangle 13"/>
            <p:cNvSpPr>
              <a:spLocks noChangeArrowheads="1"/>
            </p:cNvSpPr>
            <p:nvPr/>
          </p:nvSpPr>
          <p:spPr bwMode="auto">
            <a:xfrm>
              <a:off x="4886876" y="1301271"/>
              <a:ext cx="1435539" cy="443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prstTxWarp prst="textNoShape">
                <a:avLst/>
              </a:prstTxWarp>
              <a:spAutoFit/>
            </a:bodyPr>
            <a:lstStyle/>
            <a:p>
              <a:r>
                <a:rPr lang="en-US" dirty="0" smtClean="0">
                  <a:latin typeface="Times New Roman" charset="0"/>
                </a:rPr>
                <a:t> BGP Peer</a:t>
              </a:r>
              <a:endParaRPr lang="en-US" sz="2000" b="0" dirty="0">
                <a:latin typeface="Times New Roman" charset="0"/>
              </a:endParaRPr>
            </a:p>
          </p:txBody>
        </p:sp>
      </p:grpSp>
      <p:sp>
        <p:nvSpPr>
          <p:cNvPr id="586766" name="Rectangle 14"/>
          <p:cNvSpPr>
            <a:spLocks noChangeArrowheads="1"/>
          </p:cNvSpPr>
          <p:nvPr/>
        </p:nvSpPr>
        <p:spPr bwMode="auto">
          <a:xfrm>
            <a:off x="707260" y="2378415"/>
            <a:ext cx="5925501" cy="31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3025" tIns="36512" rIns="73025" bIns="36512">
            <a:prstTxWarp prst="textNoShape">
              <a:avLst/>
            </a:prstTxWarp>
            <a:spAutoFit/>
          </a:bodyPr>
          <a:lstStyle/>
          <a:p>
            <a:r>
              <a:rPr lang="en-US" sz="1600" dirty="0" smtClean="0">
                <a:solidFill>
                  <a:srgbClr val="B21A1A"/>
                </a:solidFill>
                <a:latin typeface="Times New Roman" charset="0"/>
              </a:rPr>
              <a:t>Session disconnects, Start the restart timer </a:t>
            </a:r>
            <a:r>
              <a:rPr lang="en-US" sz="1600" b="0" dirty="0" smtClean="0">
                <a:solidFill>
                  <a:srgbClr val="B21A1A"/>
                </a:solidFill>
                <a:latin typeface="Times New Roman" charset="0"/>
              </a:rPr>
              <a:t>          Start the restart timer</a:t>
            </a: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168227" y="3866296"/>
            <a:ext cx="4251029" cy="515938"/>
            <a:chOff x="1632" y="2976"/>
            <a:chExt cx="2160" cy="325"/>
          </a:xfrm>
        </p:grpSpPr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1632" y="2976"/>
              <a:ext cx="2160" cy="288"/>
              <a:chOff x="1632" y="1968"/>
              <a:chExt cx="2160" cy="288"/>
            </a:xfrm>
          </p:grpSpPr>
          <p:grpSp>
            <p:nvGrpSpPr>
              <p:cNvPr id="7" name="Group 17"/>
              <p:cNvGrpSpPr>
                <a:grpSpLocks/>
              </p:cNvGrpSpPr>
              <p:nvPr/>
            </p:nvGrpSpPr>
            <p:grpSpPr bwMode="auto">
              <a:xfrm>
                <a:off x="1920" y="1968"/>
                <a:ext cx="1584" cy="288"/>
                <a:chOff x="1920" y="1968"/>
                <a:chExt cx="1584" cy="288"/>
              </a:xfrm>
            </p:grpSpPr>
            <p:sp>
              <p:nvSpPr>
                <p:cNvPr id="586770" name="Line 18"/>
                <p:cNvSpPr>
                  <a:spLocks noChangeShapeType="1"/>
                </p:cNvSpPr>
                <p:nvPr/>
              </p:nvSpPr>
              <p:spPr bwMode="auto">
                <a:xfrm>
                  <a:off x="2112" y="1968"/>
                  <a:ext cx="1152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 type="triangle" w="med" len="med"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6771" name="Rectangle 19"/>
                <p:cNvSpPr>
                  <a:spLocks noChangeArrowheads="1"/>
                </p:cNvSpPr>
                <p:nvPr/>
              </p:nvSpPr>
              <p:spPr bwMode="auto">
                <a:xfrm>
                  <a:off x="1920" y="2016"/>
                  <a:ext cx="1584" cy="24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D891"/>
                    </a:gs>
                    <a:gs pos="50000">
                      <a:srgbClr val="FFD891">
                        <a:gamma/>
                        <a:tint val="40392"/>
                        <a:invGamma/>
                      </a:srgbClr>
                    </a:gs>
                    <a:gs pos="100000">
                      <a:srgbClr val="FFD891"/>
                    </a:gs>
                  </a:gsLst>
                  <a:lin ang="2700000" scaled="1"/>
                </a:gradFill>
                <a:ln w="12700">
                  <a:solidFill>
                    <a:srgbClr val="FFB735"/>
                  </a:solidFill>
                  <a:prstDash val="dash"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86772" name="Text Box 20"/>
              <p:cNvSpPr txBox="1">
                <a:spLocks noChangeArrowheads="1"/>
              </p:cNvSpPr>
              <p:nvPr/>
            </p:nvSpPr>
            <p:spPr bwMode="auto">
              <a:xfrm>
                <a:off x="1632" y="2016"/>
                <a:ext cx="2160" cy="231"/>
              </a:xfrm>
              <a:prstGeom prst="rect">
                <a:avLst/>
              </a:prstGeom>
              <a:noFill/>
              <a:ln w="12700">
                <a:noFill/>
                <a:prstDash val="dash"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en-US">
                  <a:latin typeface="Times New Roman" charset="0"/>
                </a:endParaRPr>
              </a:p>
            </p:txBody>
          </p:sp>
        </p:grpSp>
        <p:sp>
          <p:nvSpPr>
            <p:cNvPr id="586773" name="Text Box 21"/>
            <p:cNvSpPr txBox="1">
              <a:spLocks noChangeArrowheads="1"/>
            </p:cNvSpPr>
            <p:nvPr/>
          </p:nvSpPr>
          <p:spPr bwMode="auto">
            <a:xfrm>
              <a:off x="1754" y="2983"/>
              <a:ext cx="1874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3025" tIns="36512" rIns="73025" bIns="36512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0" dirty="0">
                  <a:latin typeface="Times New Roman" charset="0"/>
                </a:rPr>
                <a:t>  </a:t>
              </a:r>
              <a:r>
                <a:rPr lang="en-US" sz="1400" dirty="0">
                  <a:latin typeface="Times New Roman" charset="0"/>
                </a:rPr>
                <a:t>Send</a:t>
              </a:r>
              <a:r>
                <a:rPr lang="en-US" sz="1400" dirty="0" smtClean="0">
                  <a:latin typeface="Times New Roman" charset="0"/>
                </a:rPr>
                <a:t> incremental updates, Update Version message (subtype = 1</a:t>
              </a:r>
              <a:r>
                <a:rPr lang="en-US" sz="1400" dirty="0" smtClean="0">
                  <a:latin typeface="Times New Roman" charset="0"/>
                </a:rPr>
                <a:t>)</a:t>
              </a:r>
              <a:endParaRPr lang="en-US" sz="1400" b="0" dirty="0">
                <a:latin typeface="Times New Roman" charset="0"/>
              </a:endParaRPr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2287347" y="5428751"/>
            <a:ext cx="3999855" cy="504825"/>
            <a:chOff x="1584" y="2448"/>
            <a:chExt cx="2211" cy="318"/>
          </a:xfrm>
        </p:grpSpPr>
        <p:grpSp>
          <p:nvGrpSpPr>
            <p:cNvPr id="9" name="Group 23"/>
            <p:cNvGrpSpPr>
              <a:grpSpLocks/>
            </p:cNvGrpSpPr>
            <p:nvPr/>
          </p:nvGrpSpPr>
          <p:grpSpPr bwMode="auto">
            <a:xfrm>
              <a:off x="1584" y="2448"/>
              <a:ext cx="2160" cy="288"/>
              <a:chOff x="1632" y="1968"/>
              <a:chExt cx="2160" cy="288"/>
            </a:xfrm>
          </p:grpSpPr>
          <p:grpSp>
            <p:nvGrpSpPr>
              <p:cNvPr id="10" name="Group 24"/>
              <p:cNvGrpSpPr>
                <a:grpSpLocks/>
              </p:cNvGrpSpPr>
              <p:nvPr/>
            </p:nvGrpSpPr>
            <p:grpSpPr bwMode="auto">
              <a:xfrm>
                <a:off x="1804" y="1968"/>
                <a:ext cx="1888" cy="288"/>
                <a:chOff x="1804" y="1968"/>
                <a:chExt cx="1888" cy="288"/>
              </a:xfrm>
            </p:grpSpPr>
            <p:sp>
              <p:nvSpPr>
                <p:cNvPr id="586777" name="Line 25"/>
                <p:cNvSpPr>
                  <a:spLocks noChangeShapeType="1"/>
                </p:cNvSpPr>
                <p:nvPr/>
              </p:nvSpPr>
              <p:spPr bwMode="auto">
                <a:xfrm>
                  <a:off x="2112" y="1968"/>
                  <a:ext cx="1152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6778" name="Rectangle 26"/>
                <p:cNvSpPr>
                  <a:spLocks noChangeArrowheads="1"/>
                </p:cNvSpPr>
                <p:nvPr/>
              </p:nvSpPr>
              <p:spPr bwMode="auto">
                <a:xfrm>
                  <a:off x="1804" y="2016"/>
                  <a:ext cx="1888" cy="24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D891"/>
                    </a:gs>
                    <a:gs pos="50000">
                      <a:srgbClr val="FFD891">
                        <a:gamma/>
                        <a:tint val="40392"/>
                        <a:invGamma/>
                      </a:srgbClr>
                    </a:gs>
                    <a:gs pos="100000">
                      <a:srgbClr val="FFD891"/>
                    </a:gs>
                  </a:gsLst>
                  <a:lin ang="2700000" scaled="1"/>
                </a:gradFill>
                <a:ln w="12700">
                  <a:solidFill>
                    <a:srgbClr val="FFB735"/>
                  </a:solidFill>
                  <a:prstDash val="dash"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86779" name="Text Box 27"/>
              <p:cNvSpPr txBox="1">
                <a:spLocks noChangeArrowheads="1"/>
              </p:cNvSpPr>
              <p:nvPr/>
            </p:nvSpPr>
            <p:spPr bwMode="auto">
              <a:xfrm>
                <a:off x="1632" y="2016"/>
                <a:ext cx="2160" cy="231"/>
              </a:xfrm>
              <a:prstGeom prst="rect">
                <a:avLst/>
              </a:prstGeom>
              <a:noFill/>
              <a:ln w="12700">
                <a:noFill/>
                <a:prstDash val="dash"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en-US">
                  <a:latin typeface="Times New Roman" charset="0"/>
                </a:endParaRPr>
              </a:p>
            </p:txBody>
          </p:sp>
        </p:grpSp>
        <p:sp>
          <p:nvSpPr>
            <p:cNvPr id="586780" name="Text Box 28"/>
            <p:cNvSpPr txBox="1">
              <a:spLocks noChangeArrowheads="1"/>
            </p:cNvSpPr>
            <p:nvPr/>
          </p:nvSpPr>
          <p:spPr bwMode="auto">
            <a:xfrm>
              <a:off x="1613" y="2448"/>
              <a:ext cx="2182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73025" tIns="36512" rIns="73025" bIns="36512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0" dirty="0">
                  <a:latin typeface="Times New Roman" charset="0"/>
                </a:rPr>
                <a:t> </a:t>
              </a:r>
              <a:r>
                <a:rPr lang="en-US" sz="1400" dirty="0">
                  <a:latin typeface="Times New Roman" charset="0"/>
                </a:rPr>
                <a:t>Send</a:t>
              </a:r>
              <a:r>
                <a:rPr lang="en-US" sz="1400" dirty="0" smtClean="0">
                  <a:latin typeface="Times New Roman" charset="0"/>
                </a:rPr>
                <a:t> incremental updates,</a:t>
              </a:r>
            </a:p>
            <a:p>
              <a:pPr algn="ctr"/>
              <a:r>
                <a:rPr lang="en-US" sz="1400" dirty="0" smtClean="0">
                  <a:latin typeface="Times New Roman" charset="0"/>
                </a:rPr>
                <a:t>Update Version message (subtype =1</a:t>
              </a:r>
              <a:r>
                <a:rPr lang="en-US" sz="1400" dirty="0" smtClean="0">
                  <a:latin typeface="Times New Roman" charset="0"/>
                </a:rPr>
                <a:t>)</a:t>
              </a:r>
              <a:endParaRPr lang="en-US" sz="1400" dirty="0">
                <a:latin typeface="Times New Roman" charset="0"/>
              </a:endParaRPr>
            </a:p>
          </p:txBody>
        </p:sp>
      </p:grpSp>
      <p:sp>
        <p:nvSpPr>
          <p:cNvPr id="586781" name="Rectangle 29"/>
          <p:cNvSpPr>
            <a:spLocks noChangeArrowheads="1"/>
          </p:cNvSpPr>
          <p:nvPr/>
        </p:nvSpPr>
        <p:spPr bwMode="auto">
          <a:xfrm>
            <a:off x="700644" y="3379116"/>
            <a:ext cx="7969868" cy="31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3025" tIns="36512" rIns="73025" bIns="36512">
            <a:prstTxWarp prst="textNoShape">
              <a:avLst/>
            </a:prstTxWarp>
            <a:spAutoFit/>
          </a:bodyPr>
          <a:lstStyle/>
          <a:p>
            <a:r>
              <a:rPr lang="en-US" sz="1600" b="0" dirty="0" smtClean="0">
                <a:solidFill>
                  <a:srgbClr val="B21A1A"/>
                </a:solidFill>
                <a:latin typeface="Times New Roman" charset="0"/>
              </a:rPr>
              <a:t>No further action for Incremental mode                 </a:t>
            </a:r>
            <a:r>
              <a:rPr lang="en-US" sz="1600" dirty="0" smtClean="0">
                <a:solidFill>
                  <a:schemeClr val="accent2"/>
                </a:solidFill>
                <a:latin typeface="Times New Roman" charset="0"/>
              </a:rPr>
              <a:t>No further action for Incremental mode</a:t>
            </a:r>
          </a:p>
        </p:txBody>
      </p:sp>
      <p:sp>
        <p:nvSpPr>
          <p:cNvPr id="586782" name="Rectangle 30"/>
          <p:cNvSpPr>
            <a:spLocks noChangeArrowheads="1"/>
          </p:cNvSpPr>
          <p:nvPr/>
        </p:nvSpPr>
        <p:spPr bwMode="auto">
          <a:xfrm>
            <a:off x="711595" y="5904444"/>
            <a:ext cx="8432405" cy="31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3025" tIns="36512" rIns="73025" bIns="36512">
            <a:prstTxWarp prst="textNoShape">
              <a:avLst/>
            </a:prstTxWarp>
            <a:spAutoFit/>
          </a:bodyPr>
          <a:lstStyle/>
          <a:p>
            <a:r>
              <a:rPr lang="en-US" sz="1600" b="0" dirty="0" smtClean="0">
                <a:solidFill>
                  <a:srgbClr val="B21A1A"/>
                </a:solidFill>
                <a:latin typeface="Times New Roman" charset="0"/>
              </a:rPr>
              <a:t>                                                                                 Checkpoint received version number </a:t>
            </a:r>
            <a:endParaRPr lang="en-US" sz="1600" b="0" dirty="0">
              <a:solidFill>
                <a:srgbClr val="B21A1A"/>
              </a:solidFill>
              <a:latin typeface="Times New Roman" charset="0"/>
            </a:endParaRPr>
          </a:p>
        </p:txBody>
      </p:sp>
      <p:sp>
        <p:nvSpPr>
          <p:cNvPr id="586783" name="Rectangle 31"/>
          <p:cNvSpPr>
            <a:spLocks noChangeArrowheads="1"/>
          </p:cNvSpPr>
          <p:nvPr/>
        </p:nvSpPr>
        <p:spPr bwMode="auto">
          <a:xfrm>
            <a:off x="685800" y="4364789"/>
            <a:ext cx="3173946" cy="31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3025" tIns="36512" rIns="73025" bIns="36512">
            <a:prstTxWarp prst="textNoShape">
              <a:avLst/>
            </a:prstTxWarp>
            <a:spAutoFit/>
          </a:bodyPr>
          <a:lstStyle/>
          <a:p>
            <a:r>
              <a:rPr lang="en-US" sz="1600" b="0" dirty="0" smtClean="0">
                <a:solidFill>
                  <a:srgbClr val="B21A1A"/>
                </a:solidFill>
                <a:latin typeface="Times New Roman" charset="0"/>
              </a:rPr>
              <a:t>Checkpoint received version number</a:t>
            </a:r>
            <a:endParaRPr lang="en-US" sz="1600" b="0" dirty="0">
              <a:solidFill>
                <a:srgbClr val="B21A1A"/>
              </a:solidFill>
              <a:latin typeface="Times New Roman" charset="0"/>
            </a:endParaRPr>
          </a:p>
        </p:txBody>
      </p:sp>
      <p:grpSp>
        <p:nvGrpSpPr>
          <p:cNvPr id="11" name="Group 22"/>
          <p:cNvGrpSpPr>
            <a:grpSpLocks/>
          </p:cNvGrpSpPr>
          <p:nvPr/>
        </p:nvGrpSpPr>
        <p:grpSpPr bwMode="auto">
          <a:xfrm>
            <a:off x="1902712" y="4784765"/>
            <a:ext cx="4788763" cy="457200"/>
            <a:chOff x="1584" y="2448"/>
            <a:chExt cx="2160" cy="288"/>
          </a:xfrm>
        </p:grpSpPr>
        <p:grpSp>
          <p:nvGrpSpPr>
            <p:cNvPr id="12" name="Group 23"/>
            <p:cNvGrpSpPr>
              <a:grpSpLocks/>
            </p:cNvGrpSpPr>
            <p:nvPr/>
          </p:nvGrpSpPr>
          <p:grpSpPr bwMode="auto">
            <a:xfrm>
              <a:off x="1584" y="2448"/>
              <a:ext cx="2160" cy="288"/>
              <a:chOff x="1632" y="1968"/>
              <a:chExt cx="2160" cy="288"/>
            </a:xfrm>
          </p:grpSpPr>
          <p:grpSp>
            <p:nvGrpSpPr>
              <p:cNvPr id="13" name="Group 24"/>
              <p:cNvGrpSpPr>
                <a:grpSpLocks/>
              </p:cNvGrpSpPr>
              <p:nvPr/>
            </p:nvGrpSpPr>
            <p:grpSpPr bwMode="auto">
              <a:xfrm>
                <a:off x="1920" y="1968"/>
                <a:ext cx="1584" cy="288"/>
                <a:chOff x="1920" y="1968"/>
                <a:chExt cx="1584" cy="288"/>
              </a:xfrm>
            </p:grpSpPr>
            <p:sp>
              <p:nvSpPr>
                <p:cNvPr id="44" name="Line 25"/>
                <p:cNvSpPr>
                  <a:spLocks noChangeShapeType="1"/>
                </p:cNvSpPr>
                <p:nvPr/>
              </p:nvSpPr>
              <p:spPr bwMode="auto">
                <a:xfrm>
                  <a:off x="2112" y="1968"/>
                  <a:ext cx="1152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Rectangle 26"/>
                <p:cNvSpPr>
                  <a:spLocks noChangeArrowheads="1"/>
                </p:cNvSpPr>
                <p:nvPr/>
              </p:nvSpPr>
              <p:spPr bwMode="auto">
                <a:xfrm>
                  <a:off x="1920" y="2016"/>
                  <a:ext cx="1584" cy="24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D891"/>
                    </a:gs>
                    <a:gs pos="50000">
                      <a:srgbClr val="FFD891">
                        <a:gamma/>
                        <a:tint val="40392"/>
                        <a:invGamma/>
                      </a:srgbClr>
                    </a:gs>
                    <a:gs pos="100000">
                      <a:srgbClr val="FFD891"/>
                    </a:gs>
                  </a:gsLst>
                  <a:lin ang="2700000" scaled="1"/>
                </a:gradFill>
                <a:ln w="12700">
                  <a:solidFill>
                    <a:srgbClr val="FFB735"/>
                  </a:solidFill>
                  <a:prstDash val="dash"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3" name="Text Box 27"/>
              <p:cNvSpPr txBox="1">
                <a:spLocks noChangeArrowheads="1"/>
              </p:cNvSpPr>
              <p:nvPr/>
            </p:nvSpPr>
            <p:spPr bwMode="auto">
              <a:xfrm>
                <a:off x="1632" y="2016"/>
                <a:ext cx="2160" cy="231"/>
              </a:xfrm>
              <a:prstGeom prst="rect">
                <a:avLst/>
              </a:prstGeom>
              <a:noFill/>
              <a:ln w="12700">
                <a:noFill/>
                <a:prstDash val="dash"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en-US">
                  <a:latin typeface="Times New Roman" charset="0"/>
                </a:endParaRPr>
              </a:p>
            </p:txBody>
          </p:sp>
        </p:grpSp>
        <p:sp>
          <p:nvSpPr>
            <p:cNvPr id="41" name="Text Box 28"/>
            <p:cNvSpPr txBox="1">
              <a:spLocks noChangeArrowheads="1"/>
            </p:cNvSpPr>
            <p:nvPr/>
          </p:nvSpPr>
          <p:spPr bwMode="auto">
            <a:xfrm>
              <a:off x="1657" y="2544"/>
              <a:ext cx="1946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3025" tIns="36512" rIns="73025" bIns="36512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0" dirty="0" smtClean="0">
                  <a:latin typeface="Times New Roman" charset="0"/>
                </a:rPr>
                <a:t> </a:t>
              </a:r>
              <a:r>
                <a:rPr lang="en-US" sz="1400" dirty="0" smtClean="0">
                  <a:latin typeface="Times New Roman" charset="0"/>
                </a:rPr>
                <a:t>Send Update Version message </a:t>
              </a:r>
              <a:r>
                <a:rPr lang="en-US" sz="1400" dirty="0" err="1" smtClean="0">
                  <a:latin typeface="Times New Roman" charset="0"/>
                </a:rPr>
                <a:t>ack</a:t>
              </a:r>
              <a:r>
                <a:rPr lang="en-US" sz="1400" dirty="0" smtClean="0">
                  <a:latin typeface="Times New Roman" charset="0"/>
                </a:rPr>
                <a:t> (subtype =2) </a:t>
              </a:r>
              <a:endParaRPr lang="en-US" sz="1400" dirty="0">
                <a:latin typeface="Times New Roman" charset="0"/>
              </a:endParaRPr>
            </a:p>
          </p:txBody>
        </p:sp>
      </p:grpSp>
      <p:grpSp>
        <p:nvGrpSpPr>
          <p:cNvPr id="61" name="Group 15"/>
          <p:cNvGrpSpPr>
            <a:grpSpLocks/>
          </p:cNvGrpSpPr>
          <p:nvPr/>
        </p:nvGrpSpPr>
        <p:grpSpPr bwMode="auto">
          <a:xfrm>
            <a:off x="2168227" y="6277955"/>
            <a:ext cx="4251029" cy="457200"/>
            <a:chOff x="1632" y="2976"/>
            <a:chExt cx="2160" cy="288"/>
          </a:xfrm>
        </p:grpSpPr>
        <p:grpSp>
          <p:nvGrpSpPr>
            <p:cNvPr id="62" name="Group 16"/>
            <p:cNvGrpSpPr>
              <a:grpSpLocks/>
            </p:cNvGrpSpPr>
            <p:nvPr/>
          </p:nvGrpSpPr>
          <p:grpSpPr bwMode="auto">
            <a:xfrm>
              <a:off x="1632" y="2976"/>
              <a:ext cx="2160" cy="288"/>
              <a:chOff x="1632" y="1968"/>
              <a:chExt cx="2160" cy="288"/>
            </a:xfrm>
          </p:grpSpPr>
          <p:grpSp>
            <p:nvGrpSpPr>
              <p:cNvPr id="64" name="Group 17"/>
              <p:cNvGrpSpPr>
                <a:grpSpLocks/>
              </p:cNvGrpSpPr>
              <p:nvPr/>
            </p:nvGrpSpPr>
            <p:grpSpPr bwMode="auto">
              <a:xfrm>
                <a:off x="1855" y="1968"/>
                <a:ext cx="1733" cy="288"/>
                <a:chOff x="1855" y="1968"/>
                <a:chExt cx="1733" cy="288"/>
              </a:xfrm>
            </p:grpSpPr>
            <p:sp>
              <p:nvSpPr>
                <p:cNvPr id="66" name="Line 18"/>
                <p:cNvSpPr>
                  <a:spLocks noChangeShapeType="1"/>
                </p:cNvSpPr>
                <p:nvPr/>
              </p:nvSpPr>
              <p:spPr bwMode="auto">
                <a:xfrm>
                  <a:off x="2112" y="1968"/>
                  <a:ext cx="1152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 type="triangle" w="med" len="med"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Rectangle 19"/>
                <p:cNvSpPr>
                  <a:spLocks noChangeArrowheads="1"/>
                </p:cNvSpPr>
                <p:nvPr/>
              </p:nvSpPr>
              <p:spPr bwMode="auto">
                <a:xfrm>
                  <a:off x="1855" y="2016"/>
                  <a:ext cx="1733" cy="24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D891"/>
                    </a:gs>
                    <a:gs pos="50000">
                      <a:srgbClr val="FFD891">
                        <a:gamma/>
                        <a:tint val="40392"/>
                        <a:invGamma/>
                      </a:srgbClr>
                    </a:gs>
                    <a:gs pos="100000">
                      <a:srgbClr val="FFD891"/>
                    </a:gs>
                  </a:gsLst>
                  <a:lin ang="2700000" scaled="1"/>
                </a:gradFill>
                <a:ln w="12700">
                  <a:solidFill>
                    <a:srgbClr val="FFB735"/>
                  </a:solidFill>
                  <a:prstDash val="dash"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5" name="Text Box 20"/>
              <p:cNvSpPr txBox="1">
                <a:spLocks noChangeArrowheads="1"/>
              </p:cNvSpPr>
              <p:nvPr/>
            </p:nvSpPr>
            <p:spPr bwMode="auto">
              <a:xfrm>
                <a:off x="1632" y="2016"/>
                <a:ext cx="2160" cy="231"/>
              </a:xfrm>
              <a:prstGeom prst="rect">
                <a:avLst/>
              </a:prstGeom>
              <a:noFill/>
              <a:ln w="12700">
                <a:noFill/>
                <a:prstDash val="dash"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en-US">
                  <a:latin typeface="Times New Roman" charset="0"/>
                </a:endParaRPr>
              </a:p>
            </p:txBody>
          </p:sp>
        </p:grpSp>
        <p:sp>
          <p:nvSpPr>
            <p:cNvPr id="63" name="Text Box 21"/>
            <p:cNvSpPr txBox="1">
              <a:spLocks noChangeArrowheads="1"/>
            </p:cNvSpPr>
            <p:nvPr/>
          </p:nvSpPr>
          <p:spPr bwMode="auto">
            <a:xfrm>
              <a:off x="1754" y="3041"/>
              <a:ext cx="1874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3025" tIns="36512" rIns="73025" bIns="36512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0" dirty="0">
                  <a:latin typeface="Times New Roman" charset="0"/>
                </a:rPr>
                <a:t>  </a:t>
              </a:r>
              <a:r>
                <a:rPr lang="en-US" sz="1400" dirty="0">
                  <a:latin typeface="Times New Roman" charset="0"/>
                </a:rPr>
                <a:t>Send</a:t>
              </a:r>
              <a:r>
                <a:rPr lang="en-US" sz="1400" dirty="0" smtClean="0">
                  <a:latin typeface="Times New Roman" charset="0"/>
                </a:rPr>
                <a:t> Update Version message </a:t>
              </a:r>
              <a:r>
                <a:rPr lang="en-US" sz="1400" dirty="0" err="1" smtClean="0">
                  <a:latin typeface="Times New Roman" charset="0"/>
                </a:rPr>
                <a:t>ack</a:t>
              </a:r>
              <a:r>
                <a:rPr lang="en-US" sz="1400" dirty="0" smtClean="0">
                  <a:latin typeface="Times New Roman" charset="0"/>
                </a:rPr>
                <a:t> (subtype =2)</a:t>
              </a:r>
              <a:endParaRPr lang="en-US" sz="1400" b="0" dirty="0">
                <a:latin typeface="Times New Roman" charset="0"/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586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86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86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86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86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86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86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6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6766" grpId="0" autoUpdateAnimBg="0"/>
      <p:bldP spid="586781" grpId="0" autoUpdateAnimBg="0"/>
      <p:bldP spid="586782" grpId="0" autoUpdateAnimBg="0"/>
      <p:bldP spid="586783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5"/>
          <p:cNvSpPr>
            <a:spLocks noChangeArrowheads="1"/>
          </p:cNvSpPr>
          <p:nvPr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endParaRPr lang="en-US"/>
          </a:p>
        </p:txBody>
      </p:sp>
      <p:sp>
        <p:nvSpPr>
          <p:cNvPr id="11268" name="Rectangle 32"/>
          <p:cNvSpPr>
            <a:spLocks noGrp="1" noChangeArrowheads="1"/>
          </p:cNvSpPr>
          <p:nvPr>
            <p:ph type="title" idx="4294967295"/>
          </p:nvPr>
        </p:nvSpPr>
        <p:spPr>
          <a:xfrm>
            <a:off x="633413" y="2232025"/>
            <a:ext cx="5989637" cy="838200"/>
          </a:xfrm>
        </p:spPr>
        <p:txBody>
          <a:bodyPr anchor="ctr"/>
          <a:lstStyle/>
          <a:p>
            <a:pPr eaLnBrk="1" hangingPunct="1"/>
            <a:r>
              <a:rPr lang="en-US" sz="3000" b="0" dirty="0" smtClean="0">
                <a:solidFill>
                  <a:schemeClr val="tx1"/>
                </a:solidFill>
              </a:rPr>
              <a:t>Questions?</a:t>
            </a:r>
            <a:endParaRPr lang="en-US" sz="30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520825"/>
            <a:ext cx="7940675" cy="4715140"/>
          </a:xfrm>
        </p:spPr>
        <p:txBody>
          <a:bodyPr>
            <a:normAutofit/>
          </a:bodyPr>
          <a:lstStyle/>
          <a:p>
            <a:r>
              <a:rPr lang="en-US" dirty="0" smtClean="0"/>
              <a:t>Full Table re-announcements and cleanups across session resets are becoming expensive in BGP</a:t>
            </a: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Lucida Grande"/>
              <a:buChar char="-"/>
            </a:pPr>
            <a:r>
              <a:rPr lang="en-US" dirty="0" smtClean="0">
                <a:solidFill>
                  <a:srgbClr val="800000"/>
                </a:solidFill>
              </a:rPr>
              <a:t> Newer </a:t>
            </a:r>
            <a:r>
              <a:rPr lang="en-US" dirty="0" err="1" smtClean="0">
                <a:solidFill>
                  <a:srgbClr val="800000"/>
                </a:solidFill>
              </a:rPr>
              <a:t>AFs</a:t>
            </a:r>
            <a:r>
              <a:rPr lang="en-US" dirty="0" smtClean="0">
                <a:solidFill>
                  <a:srgbClr val="800000"/>
                </a:solidFill>
              </a:rPr>
              <a:t> added to BGP adds to number of tables that BGP stores and  announces </a:t>
            </a:r>
          </a:p>
          <a:p>
            <a:pPr lvl="1">
              <a:buFont typeface="Lucida Grande"/>
              <a:buChar char="-"/>
            </a:pPr>
            <a:r>
              <a:rPr lang="en-US" dirty="0" smtClean="0">
                <a:solidFill>
                  <a:srgbClr val="800000"/>
                </a:solidFill>
              </a:rPr>
              <a:t> BGP AF table size is growing as well. VPN AF table sizes already in excess of 1.4M routes </a:t>
            </a:r>
          </a:p>
          <a:p>
            <a:r>
              <a:rPr lang="en-US" dirty="0" smtClean="0"/>
              <a:t>Would like to perform incremental updates within BGP to speed up convergence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Incremental Table Exchanges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Avoid table/prefix cleanups upon session resets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 Stale path timer cleans up table/routes if session does NOT come up within *restart* time period</a:t>
            </a:r>
          </a:p>
          <a:p>
            <a:r>
              <a:rPr lang="en-US" dirty="0" smtClean="0"/>
              <a:t>Avoid exchanging Full BGP tables upon successive session restarts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 Results in faster Convergence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Highly beneficial in terms of CPU and transient memory usage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BGP Incremental Updates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Need to preserve ADJ-RIB-IN and ADJ-RIB-OUT during session resets</a:t>
            </a:r>
          </a:p>
          <a:p>
            <a:r>
              <a:rPr lang="en-US" dirty="0" smtClean="0"/>
              <a:t>Need an ability to exchange incremental updates – Aka versioning of prefixes </a:t>
            </a:r>
            <a:r>
              <a:rPr lang="en-US" dirty="0" smtClean="0"/>
              <a:t>and</a:t>
            </a:r>
            <a:r>
              <a:rPr lang="en-US" dirty="0" smtClean="0"/>
              <a:t> routing</a:t>
            </a:r>
            <a:r>
              <a:rPr lang="en-US" dirty="0" smtClean="0"/>
              <a:t> </a:t>
            </a:r>
            <a:r>
              <a:rPr lang="en-US" dirty="0" smtClean="0"/>
              <a:t>updates</a:t>
            </a:r>
          </a:p>
          <a:p>
            <a:r>
              <a:rPr lang="en-US" dirty="0" smtClean="0"/>
              <a:t>Need to signal if outbound and inbound </a:t>
            </a:r>
            <a:r>
              <a:rPr lang="en-US" dirty="0" err="1" smtClean="0"/>
              <a:t>RIBs</a:t>
            </a:r>
            <a:r>
              <a:rPr lang="en-US" dirty="0" smtClean="0"/>
              <a:t> have been preserved during the session reset or not 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 Crucial in generation of incremental updates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Seems like a natural extension to an existing BGP Graceful Restart mechanism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Enhanced GR aka Incremental updates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Augmented BGP GR to support Incremental route updates</a:t>
            </a:r>
          </a:p>
          <a:p>
            <a:r>
              <a:rPr lang="en-US" dirty="0" smtClean="0"/>
              <a:t>Reuse GR to preserve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 BGP ADJ-RIB-IN and BGP ADJ-RIB-OUT during BGP session resets</a:t>
            </a:r>
          </a:p>
          <a:p>
            <a:r>
              <a:rPr lang="en-US" dirty="0" smtClean="0"/>
              <a:t>Introduced new BGP GR Capability AF Flags 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 (R) Flag used to indicate if the received routing state of ADJ-RIB-IN has been preserved or not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 (T) Flag used to indicate if the send routing state of ADJ-RIB-OUT has been preserved or not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Enhanced GR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Introduced a new BGP Capability known as Enhanced GR Capability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 Used to indicate the support for a newly defined BGP Update Version message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 Used to indicate support for new AF level GR Capability flags</a:t>
            </a:r>
          </a:p>
          <a:p>
            <a:r>
              <a:rPr lang="en-US" dirty="0" smtClean="0"/>
              <a:t>Introduced a new BGP message known as a BGP Update Version message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 Has a message subtype indicating if the message is a 1) send version number message, 2) </a:t>
            </a:r>
            <a:r>
              <a:rPr lang="en-US" dirty="0" err="1" smtClean="0"/>
              <a:t>Ack</a:t>
            </a:r>
            <a:r>
              <a:rPr lang="en-US" dirty="0" smtClean="0"/>
              <a:t> version number message, 3) </a:t>
            </a:r>
            <a:r>
              <a:rPr lang="en-US" dirty="0" err="1" smtClean="0"/>
              <a:t>Req</a:t>
            </a:r>
            <a:r>
              <a:rPr lang="en-US" dirty="0" smtClean="0"/>
              <a:t> version number message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 8 byte Version number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Enhanced GR Operation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Enhanced GR Capability needs to be exchanged for enabling Incremental Updates</a:t>
            </a:r>
          </a:p>
          <a:p>
            <a:r>
              <a:rPr lang="en-US" dirty="0" smtClean="0"/>
              <a:t>Every BGP speaker uses version number (per AF per peer) to track</a:t>
            </a: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Lucida Grande"/>
              <a:buChar char="-"/>
            </a:pPr>
            <a:r>
              <a:rPr lang="en-US" dirty="0" smtClean="0">
                <a:solidFill>
                  <a:srgbClr val="800000"/>
                </a:solidFill>
              </a:rPr>
              <a:t> routing updates and other states announced</a:t>
            </a:r>
          </a:p>
          <a:p>
            <a:pPr lvl="1">
              <a:buFont typeface="Lucida Grande"/>
              <a:buChar char="-"/>
            </a:pPr>
            <a:r>
              <a:rPr lang="en-US" dirty="0" smtClean="0">
                <a:solidFill>
                  <a:srgbClr val="800000"/>
                </a:solidFill>
              </a:rPr>
              <a:t> routing updates and other states received</a:t>
            </a:r>
          </a:p>
          <a:p>
            <a:r>
              <a:rPr lang="en-US" dirty="0" smtClean="0"/>
              <a:t>Received version number is an opaque value from receiving BGP speaker’s perspective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Enhanced GR Operation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BGP speakers supporting Enhanced GR needs to exchange Update version messages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 Send version messages (subtype = 1) after batch of update messages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Ack</a:t>
            </a:r>
            <a:r>
              <a:rPr lang="en-US" dirty="0" smtClean="0"/>
              <a:t> version messages (subtype =  2) for every version message with (subtype = 1) received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 Optionally request a peer to send update message from a certain version number (subtype = 3)</a:t>
            </a:r>
          </a:p>
          <a:p>
            <a:r>
              <a:rPr lang="en-US" dirty="0" smtClean="0"/>
              <a:t>Upon session restarts BGP speakers explicitly exchange their ADJ-RIB-IN and ADJ-RIB-OUT state since the session reset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 If ADJ-RIB-OUT is not preserved then full table needs to be announced. Otherwise incremental updates are good enough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 If ADJ-RIB-IN is not preserved then full table is requested. Otherwise incremental updates are good enough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623175" cy="838200"/>
          </a:xfrm>
        </p:spPr>
        <p:txBody>
          <a:bodyPr/>
          <a:lstStyle/>
          <a:p>
            <a:r>
              <a:rPr lang="en-US" dirty="0" smtClean="0"/>
              <a:t>Current GR Scenario for Session Restart</a:t>
            </a:r>
            <a:endParaRPr lang="en-US" sz="2800" i="1" dirty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559556" y="2967446"/>
            <a:ext cx="3429000" cy="457200"/>
            <a:chOff x="1632" y="1968"/>
            <a:chExt cx="2160" cy="288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1920" y="1968"/>
              <a:ext cx="1584" cy="288"/>
              <a:chOff x="1920" y="1968"/>
              <a:chExt cx="1584" cy="288"/>
            </a:xfrm>
          </p:grpSpPr>
          <p:sp>
            <p:nvSpPr>
              <p:cNvPr id="586761" name="Line 9"/>
              <p:cNvSpPr>
                <a:spLocks noChangeShapeType="1"/>
              </p:cNvSpPr>
              <p:nvPr/>
            </p:nvSpPr>
            <p:spPr bwMode="auto">
              <a:xfrm>
                <a:off x="2112" y="1968"/>
                <a:ext cx="1152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762" name="Rectangle 10"/>
              <p:cNvSpPr>
                <a:spLocks noChangeArrowheads="1"/>
              </p:cNvSpPr>
              <p:nvPr/>
            </p:nvSpPr>
            <p:spPr bwMode="auto">
              <a:xfrm>
                <a:off x="1920" y="2016"/>
                <a:ext cx="1584" cy="240"/>
              </a:xfrm>
              <a:prstGeom prst="rect">
                <a:avLst/>
              </a:prstGeom>
              <a:gradFill rotWithShape="0">
                <a:gsLst>
                  <a:gs pos="0">
                    <a:srgbClr val="FFD891"/>
                  </a:gs>
                  <a:gs pos="50000">
                    <a:srgbClr val="FFD891">
                      <a:gamma/>
                      <a:tint val="40392"/>
                      <a:invGamma/>
                    </a:srgbClr>
                  </a:gs>
                  <a:gs pos="100000">
                    <a:srgbClr val="FFD891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86763" name="Text Box 11"/>
            <p:cNvSpPr txBox="1">
              <a:spLocks noChangeArrowheads="1"/>
            </p:cNvSpPr>
            <p:nvPr/>
          </p:nvSpPr>
          <p:spPr bwMode="auto">
            <a:xfrm>
              <a:off x="1632" y="2016"/>
              <a:ext cx="2160" cy="194"/>
            </a:xfrm>
            <a:prstGeom prst="rect">
              <a:avLst/>
            </a:prstGeom>
            <a:noFill/>
            <a:ln w="12700">
              <a:noFill/>
              <a:prstDash val="dash"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dirty="0">
                  <a:latin typeface="Times New Roman" charset="0"/>
                </a:rPr>
                <a:t>OPEN, Adjacency Up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939152" y="1277747"/>
            <a:ext cx="4461648" cy="1068745"/>
            <a:chOff x="1939152" y="1277747"/>
            <a:chExt cx="4461648" cy="1068745"/>
          </a:xfrm>
        </p:grpSpPr>
        <p:pic>
          <p:nvPicPr>
            <p:cNvPr id="586755" name="Picture 3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14600" y="1855829"/>
              <a:ext cx="825500" cy="4794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586756" name="Picture 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181600" y="1867067"/>
              <a:ext cx="825500" cy="4794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586757" name="Line 5"/>
            <p:cNvSpPr>
              <a:spLocks noChangeShapeType="1"/>
            </p:cNvSpPr>
            <p:nvPr/>
          </p:nvSpPr>
          <p:spPr bwMode="auto">
            <a:xfrm>
              <a:off x="3352800" y="2139463"/>
              <a:ext cx="1828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758" name="Text Box 6"/>
            <p:cNvSpPr txBox="1">
              <a:spLocks noChangeArrowheads="1"/>
            </p:cNvSpPr>
            <p:nvPr/>
          </p:nvSpPr>
          <p:spPr bwMode="auto">
            <a:xfrm>
              <a:off x="4876800" y="1752600"/>
              <a:ext cx="1524000" cy="366713"/>
            </a:xfrm>
            <a:prstGeom prst="rect">
              <a:avLst/>
            </a:prstGeom>
            <a:noFill/>
            <a:ln w="12700">
              <a:noFill/>
              <a:prstDash val="dash"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586764" name="Text Box 12"/>
            <p:cNvSpPr txBox="1">
              <a:spLocks noChangeArrowheads="1"/>
            </p:cNvSpPr>
            <p:nvPr/>
          </p:nvSpPr>
          <p:spPr bwMode="auto">
            <a:xfrm>
              <a:off x="1939152" y="1277747"/>
              <a:ext cx="1981200" cy="461665"/>
            </a:xfrm>
            <a:prstGeom prst="rect">
              <a:avLst/>
            </a:prstGeom>
            <a:noFill/>
            <a:ln w="12700">
              <a:noFill/>
              <a:prstDash val="dash"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 smtClean="0">
                  <a:latin typeface="Times New Roman" charset="0"/>
                </a:rPr>
                <a:t>BGP Peer</a:t>
              </a:r>
              <a:endParaRPr lang="en-US" sz="2000" b="0" dirty="0">
                <a:latin typeface="Times New Roman" charset="0"/>
              </a:endParaRPr>
            </a:p>
          </p:txBody>
        </p:sp>
        <p:sp>
          <p:nvSpPr>
            <p:cNvPr id="586765" name="Rectangle 13"/>
            <p:cNvSpPr>
              <a:spLocks noChangeArrowheads="1"/>
            </p:cNvSpPr>
            <p:nvPr/>
          </p:nvSpPr>
          <p:spPr bwMode="auto">
            <a:xfrm>
              <a:off x="4886876" y="1301271"/>
              <a:ext cx="1435539" cy="443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prstTxWarp prst="textNoShape">
                <a:avLst/>
              </a:prstTxWarp>
              <a:spAutoFit/>
            </a:bodyPr>
            <a:lstStyle/>
            <a:p>
              <a:r>
                <a:rPr lang="en-US" dirty="0" smtClean="0">
                  <a:latin typeface="Times New Roman" charset="0"/>
                </a:rPr>
                <a:t> BGP Peer</a:t>
              </a:r>
              <a:endParaRPr lang="en-US" sz="2000" b="0" dirty="0">
                <a:latin typeface="Times New Roman" charset="0"/>
              </a:endParaRPr>
            </a:p>
          </p:txBody>
        </p:sp>
      </p:grpSp>
      <p:sp>
        <p:nvSpPr>
          <p:cNvPr id="586766" name="Rectangle 14"/>
          <p:cNvSpPr>
            <a:spLocks noChangeArrowheads="1"/>
          </p:cNvSpPr>
          <p:nvPr/>
        </p:nvSpPr>
        <p:spPr bwMode="auto">
          <a:xfrm>
            <a:off x="707260" y="2378415"/>
            <a:ext cx="7594827" cy="566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3025" tIns="36512" rIns="73025" bIns="36512">
            <a:prstTxWarp prst="textNoShape">
              <a:avLst/>
            </a:prstTxWarp>
            <a:spAutoFit/>
          </a:bodyPr>
          <a:lstStyle/>
          <a:p>
            <a:r>
              <a:rPr lang="en-US" sz="1600" dirty="0" smtClean="0">
                <a:latin typeface="Times New Roman" charset="0"/>
              </a:rPr>
              <a:t>Session disconnects, Marks prefixes as stale</a:t>
            </a:r>
            <a:r>
              <a:rPr lang="en-US" sz="1600" b="0" dirty="0" smtClean="0">
                <a:latin typeface="Times New Roman" charset="0"/>
              </a:rPr>
              <a:t>          Mark prefixes as stale, start restart timer</a:t>
            </a:r>
          </a:p>
          <a:p>
            <a:r>
              <a:rPr lang="en-US" sz="1600" dirty="0" smtClean="0">
                <a:latin typeface="Times New Roman" charset="0"/>
              </a:rPr>
              <a:t>Starts the restart timer</a:t>
            </a:r>
            <a:endParaRPr lang="en-US" sz="2000" b="0" dirty="0">
              <a:latin typeface="Times New Roman" charset="0"/>
            </a:endParaRPr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168227" y="4212647"/>
            <a:ext cx="4251029" cy="457200"/>
            <a:chOff x="1632" y="2976"/>
            <a:chExt cx="2160" cy="288"/>
          </a:xfrm>
        </p:grpSpPr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1632" y="2976"/>
              <a:ext cx="2160" cy="288"/>
              <a:chOff x="1632" y="1968"/>
              <a:chExt cx="2160" cy="288"/>
            </a:xfrm>
          </p:grpSpPr>
          <p:grpSp>
            <p:nvGrpSpPr>
              <p:cNvPr id="6" name="Group 17"/>
              <p:cNvGrpSpPr>
                <a:grpSpLocks/>
              </p:cNvGrpSpPr>
              <p:nvPr/>
            </p:nvGrpSpPr>
            <p:grpSpPr bwMode="auto">
              <a:xfrm>
                <a:off x="1920" y="1968"/>
                <a:ext cx="1584" cy="288"/>
                <a:chOff x="1920" y="1968"/>
                <a:chExt cx="1584" cy="288"/>
              </a:xfrm>
            </p:grpSpPr>
            <p:sp>
              <p:nvSpPr>
                <p:cNvPr id="586770" name="Line 18"/>
                <p:cNvSpPr>
                  <a:spLocks noChangeShapeType="1"/>
                </p:cNvSpPr>
                <p:nvPr/>
              </p:nvSpPr>
              <p:spPr bwMode="auto">
                <a:xfrm>
                  <a:off x="2112" y="1968"/>
                  <a:ext cx="1152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 type="triangle" w="med" len="med"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6771" name="Rectangle 19"/>
                <p:cNvSpPr>
                  <a:spLocks noChangeArrowheads="1"/>
                </p:cNvSpPr>
                <p:nvPr/>
              </p:nvSpPr>
              <p:spPr bwMode="auto">
                <a:xfrm>
                  <a:off x="1920" y="2016"/>
                  <a:ext cx="1584" cy="24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D891"/>
                    </a:gs>
                    <a:gs pos="50000">
                      <a:srgbClr val="FFD891">
                        <a:gamma/>
                        <a:tint val="40392"/>
                        <a:invGamma/>
                      </a:srgbClr>
                    </a:gs>
                    <a:gs pos="100000">
                      <a:srgbClr val="FFD891"/>
                    </a:gs>
                  </a:gsLst>
                  <a:lin ang="2700000" scaled="1"/>
                </a:gradFill>
                <a:ln w="12700">
                  <a:solidFill>
                    <a:srgbClr val="FFB735"/>
                  </a:solidFill>
                  <a:prstDash val="dash"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86772" name="Text Box 20"/>
              <p:cNvSpPr txBox="1">
                <a:spLocks noChangeArrowheads="1"/>
              </p:cNvSpPr>
              <p:nvPr/>
            </p:nvSpPr>
            <p:spPr bwMode="auto">
              <a:xfrm>
                <a:off x="1632" y="2016"/>
                <a:ext cx="2160" cy="231"/>
              </a:xfrm>
              <a:prstGeom prst="rect">
                <a:avLst/>
              </a:prstGeom>
              <a:noFill/>
              <a:ln w="12700">
                <a:noFill/>
                <a:prstDash val="dash"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en-US">
                  <a:latin typeface="Times New Roman" charset="0"/>
                </a:endParaRPr>
              </a:p>
            </p:txBody>
          </p:sp>
        </p:grpSp>
        <p:sp>
          <p:nvSpPr>
            <p:cNvPr id="586773" name="Text Box 21"/>
            <p:cNvSpPr txBox="1">
              <a:spLocks noChangeArrowheads="1"/>
            </p:cNvSpPr>
            <p:nvPr/>
          </p:nvSpPr>
          <p:spPr bwMode="auto">
            <a:xfrm>
              <a:off x="1754" y="3041"/>
              <a:ext cx="1874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3025" tIns="36512" rIns="73025" bIns="36512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0" dirty="0">
                  <a:latin typeface="Times New Roman" charset="0"/>
                </a:rPr>
                <a:t>  </a:t>
              </a:r>
              <a:r>
                <a:rPr lang="en-US" sz="1400" dirty="0">
                  <a:latin typeface="Times New Roman" charset="0"/>
                </a:rPr>
                <a:t>Send</a:t>
              </a:r>
              <a:r>
                <a:rPr lang="en-US" sz="1400" dirty="0" smtClean="0">
                  <a:latin typeface="Times New Roman" charset="0"/>
                </a:rPr>
                <a:t> complete table </a:t>
              </a:r>
              <a:r>
                <a:rPr lang="en-US" sz="1400" dirty="0">
                  <a:latin typeface="Times New Roman" charset="0"/>
                </a:rPr>
                <a:t>updates</a:t>
              </a:r>
              <a:r>
                <a:rPr lang="en-US" sz="1400" dirty="0" smtClean="0">
                  <a:latin typeface="Times New Roman" charset="0"/>
                </a:rPr>
                <a:t>, EOR</a:t>
              </a:r>
              <a:r>
                <a:rPr lang="en-US" sz="1400" b="0" dirty="0" smtClean="0">
                  <a:latin typeface="Times New Roman" charset="0"/>
                </a:rPr>
                <a:t> </a:t>
              </a:r>
              <a:endParaRPr lang="en-US" sz="1400" b="0" dirty="0">
                <a:latin typeface="Times New Roman" charset="0"/>
              </a:endParaRPr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2287347" y="5227021"/>
            <a:ext cx="3999855" cy="457200"/>
            <a:chOff x="1584" y="2448"/>
            <a:chExt cx="2211" cy="288"/>
          </a:xfrm>
        </p:grpSpPr>
        <p:grpSp>
          <p:nvGrpSpPr>
            <p:cNvPr id="8" name="Group 23"/>
            <p:cNvGrpSpPr>
              <a:grpSpLocks/>
            </p:cNvGrpSpPr>
            <p:nvPr/>
          </p:nvGrpSpPr>
          <p:grpSpPr bwMode="auto">
            <a:xfrm>
              <a:off x="1584" y="2448"/>
              <a:ext cx="2160" cy="288"/>
              <a:chOff x="1632" y="1968"/>
              <a:chExt cx="2160" cy="288"/>
            </a:xfrm>
          </p:grpSpPr>
          <p:grpSp>
            <p:nvGrpSpPr>
              <p:cNvPr id="9" name="Group 24"/>
              <p:cNvGrpSpPr>
                <a:grpSpLocks/>
              </p:cNvGrpSpPr>
              <p:nvPr/>
            </p:nvGrpSpPr>
            <p:grpSpPr bwMode="auto">
              <a:xfrm>
                <a:off x="1804" y="1968"/>
                <a:ext cx="1888" cy="288"/>
                <a:chOff x="1804" y="1968"/>
                <a:chExt cx="1888" cy="288"/>
              </a:xfrm>
            </p:grpSpPr>
            <p:sp>
              <p:nvSpPr>
                <p:cNvPr id="586777" name="Line 25"/>
                <p:cNvSpPr>
                  <a:spLocks noChangeShapeType="1"/>
                </p:cNvSpPr>
                <p:nvPr/>
              </p:nvSpPr>
              <p:spPr bwMode="auto">
                <a:xfrm>
                  <a:off x="2112" y="1968"/>
                  <a:ext cx="1152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6778" name="Rectangle 26"/>
                <p:cNvSpPr>
                  <a:spLocks noChangeArrowheads="1"/>
                </p:cNvSpPr>
                <p:nvPr/>
              </p:nvSpPr>
              <p:spPr bwMode="auto">
                <a:xfrm>
                  <a:off x="1804" y="2016"/>
                  <a:ext cx="1888" cy="24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D891"/>
                    </a:gs>
                    <a:gs pos="50000">
                      <a:srgbClr val="FFD891">
                        <a:gamma/>
                        <a:tint val="40392"/>
                        <a:invGamma/>
                      </a:srgbClr>
                    </a:gs>
                    <a:gs pos="100000">
                      <a:srgbClr val="FFD891"/>
                    </a:gs>
                  </a:gsLst>
                  <a:lin ang="2700000" scaled="1"/>
                </a:gradFill>
                <a:ln w="12700">
                  <a:solidFill>
                    <a:srgbClr val="FFB735"/>
                  </a:solidFill>
                  <a:prstDash val="dash"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86779" name="Text Box 27"/>
              <p:cNvSpPr txBox="1">
                <a:spLocks noChangeArrowheads="1"/>
              </p:cNvSpPr>
              <p:nvPr/>
            </p:nvSpPr>
            <p:spPr bwMode="auto">
              <a:xfrm>
                <a:off x="1632" y="2016"/>
                <a:ext cx="2160" cy="231"/>
              </a:xfrm>
              <a:prstGeom prst="rect">
                <a:avLst/>
              </a:prstGeom>
              <a:noFill/>
              <a:ln w="12700">
                <a:noFill/>
                <a:prstDash val="dash"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en-US">
                  <a:latin typeface="Times New Roman" charset="0"/>
                </a:endParaRPr>
              </a:p>
            </p:txBody>
          </p:sp>
        </p:grpSp>
        <p:sp>
          <p:nvSpPr>
            <p:cNvPr id="586780" name="Text Box 28"/>
            <p:cNvSpPr txBox="1">
              <a:spLocks noChangeArrowheads="1"/>
            </p:cNvSpPr>
            <p:nvPr/>
          </p:nvSpPr>
          <p:spPr bwMode="auto">
            <a:xfrm>
              <a:off x="1613" y="2448"/>
              <a:ext cx="2182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73025" tIns="36512" rIns="73025" bIns="36512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0" dirty="0">
                  <a:latin typeface="Times New Roman" charset="0"/>
                </a:rPr>
                <a:t> </a:t>
              </a:r>
              <a:r>
                <a:rPr lang="en-US" sz="1400" dirty="0">
                  <a:latin typeface="Times New Roman" charset="0"/>
                </a:rPr>
                <a:t>Send</a:t>
              </a:r>
              <a:r>
                <a:rPr lang="en-US" sz="1400" dirty="0" smtClean="0">
                  <a:latin typeface="Times New Roman" charset="0"/>
                </a:rPr>
                <a:t> complete table updates, </a:t>
              </a:r>
              <a:r>
                <a:rPr lang="en-US" sz="1400" dirty="0" err="1" smtClean="0">
                  <a:latin typeface="Times New Roman" charset="0"/>
                </a:rPr>
                <a:t>EoR</a:t>
              </a:r>
              <a:endParaRPr lang="en-US" sz="1400" dirty="0">
                <a:latin typeface="Times New Roman" charset="0"/>
              </a:endParaRPr>
            </a:p>
          </p:txBody>
        </p:sp>
      </p:grpSp>
      <p:sp>
        <p:nvSpPr>
          <p:cNvPr id="586781" name="Rectangle 29"/>
          <p:cNvSpPr>
            <a:spLocks noChangeArrowheads="1"/>
          </p:cNvSpPr>
          <p:nvPr/>
        </p:nvSpPr>
        <p:spPr bwMode="auto">
          <a:xfrm>
            <a:off x="700644" y="3366022"/>
            <a:ext cx="7969868" cy="31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3025" tIns="36512" rIns="73025" bIns="36512">
            <a:prstTxWarp prst="textNoShape">
              <a:avLst/>
            </a:prstTxWarp>
            <a:spAutoFit/>
          </a:bodyPr>
          <a:lstStyle/>
          <a:p>
            <a:r>
              <a:rPr lang="en-US" sz="1600" b="0" dirty="0">
                <a:latin typeface="Times New Roman" charset="0"/>
              </a:rPr>
              <a:t>Stop restart </a:t>
            </a:r>
            <a:r>
              <a:rPr lang="en-US" sz="1600" b="0" dirty="0" smtClean="0">
                <a:latin typeface="Times New Roman" charset="0"/>
              </a:rPr>
              <a:t>timer. Start </a:t>
            </a:r>
            <a:r>
              <a:rPr lang="en-US" sz="1600" b="0" dirty="0" err="1" smtClean="0">
                <a:latin typeface="Times New Roman" charset="0"/>
              </a:rPr>
              <a:t>stalepath</a:t>
            </a:r>
            <a:r>
              <a:rPr lang="en-US" sz="1600" b="0" dirty="0" smtClean="0">
                <a:latin typeface="Times New Roman" charset="0"/>
              </a:rPr>
              <a:t> timer                   Stop the restart timer. Start stale path timer</a:t>
            </a:r>
          </a:p>
        </p:txBody>
      </p:sp>
      <p:sp>
        <p:nvSpPr>
          <p:cNvPr id="586782" name="Rectangle 30"/>
          <p:cNvSpPr>
            <a:spLocks noChangeArrowheads="1"/>
          </p:cNvSpPr>
          <p:nvPr/>
        </p:nvSpPr>
        <p:spPr bwMode="auto">
          <a:xfrm>
            <a:off x="711595" y="6066154"/>
            <a:ext cx="8432405" cy="566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3025" tIns="36512" rIns="73025" bIns="36512">
            <a:prstTxWarp prst="textNoShape">
              <a:avLst/>
            </a:prstTxWarp>
            <a:spAutoFit/>
          </a:bodyPr>
          <a:lstStyle/>
          <a:p>
            <a:r>
              <a:rPr lang="en-US" sz="1600" b="0" dirty="0" smtClean="0">
                <a:latin typeface="Times New Roman" charset="0"/>
              </a:rPr>
              <a:t>Stop </a:t>
            </a:r>
            <a:r>
              <a:rPr lang="en-US" sz="1600" b="0" dirty="0" err="1" smtClean="0">
                <a:latin typeface="Times New Roman" charset="0"/>
              </a:rPr>
              <a:t>stalepath</a:t>
            </a:r>
            <a:r>
              <a:rPr lang="en-US" sz="1600" dirty="0" smtClean="0">
                <a:latin typeface="Times New Roman" charset="0"/>
              </a:rPr>
              <a:t> timer. Delete stale prefixes        </a:t>
            </a:r>
            <a:r>
              <a:rPr lang="en-US" sz="1600" b="0" dirty="0" smtClean="0">
                <a:latin typeface="Times New Roman" charset="0"/>
              </a:rPr>
              <a:t>        Stop </a:t>
            </a:r>
            <a:r>
              <a:rPr lang="en-US" sz="1600" b="0" dirty="0" err="1" smtClean="0">
                <a:latin typeface="Times New Roman" charset="0"/>
              </a:rPr>
              <a:t>stalepath</a:t>
            </a:r>
            <a:r>
              <a:rPr lang="en-US" sz="1600" b="0" dirty="0" smtClean="0">
                <a:latin typeface="Times New Roman" charset="0"/>
              </a:rPr>
              <a:t> </a:t>
            </a:r>
            <a:r>
              <a:rPr lang="en-US" sz="1600" dirty="0" smtClean="0">
                <a:latin typeface="Times New Roman" charset="0"/>
              </a:rPr>
              <a:t>timer. Delete stale prefixes if needed</a:t>
            </a:r>
            <a:r>
              <a:rPr lang="en-US" sz="1600" b="0" dirty="0" smtClean="0">
                <a:latin typeface="Times New Roman" charset="0"/>
              </a:rPr>
              <a:t>                                                                       needed                 </a:t>
            </a:r>
            <a:endParaRPr lang="en-US" sz="1600" b="0" dirty="0">
              <a:latin typeface="Times New Roman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586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86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86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86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86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86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6766" grpId="0" autoUpdateAnimBg="0"/>
      <p:bldP spid="586781" grpId="0" autoUpdateAnimBg="0"/>
      <p:bldP spid="586782" grpId="0" autoUpdateAnimBg="0"/>
    </p:bldLst>
  </p:timing>
</p:sld>
</file>

<file path=ppt/theme/theme1.xml><?xml version="1.0" encoding="utf-8"?>
<a:theme xmlns:a="http://schemas.openxmlformats.org/drawingml/2006/main" name="CL09_Final_NETWORKERS_Template">
  <a:themeElements>
    <a:clrScheme name="CL09_Final_NETWORKERS_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47B0D5"/>
      </a:hlink>
      <a:folHlink>
        <a:srgbClr val="C9A303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09_Final_NETWORKERS_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47B0D5"/>
        </a:hlink>
        <a:folHlink>
          <a:srgbClr val="C9A3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CL09_Final_NETWORKERS_Template</Template>
  <TotalTime>29895</TotalTime>
  <Pages>28</Pages>
  <Words>781</Words>
  <Application>Microsoft Macintosh PowerPoint</Application>
  <PresentationFormat>On-screen Show (4:3)</PresentationFormat>
  <Paragraphs>75</Paragraphs>
  <Slides>11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CL09_Final_NETWORKERS_Template</vt:lpstr>
      <vt:lpstr>Accelerated Routing Convergence for BGP Graceful Restart</vt:lpstr>
      <vt:lpstr>Motivation</vt:lpstr>
      <vt:lpstr>Advantages of Incremental Table Exchanges</vt:lpstr>
      <vt:lpstr>Requirements for BGP Incremental Updates</vt:lpstr>
      <vt:lpstr>Enhanced GR aka Incremental updates</vt:lpstr>
      <vt:lpstr>Enhanced GR</vt:lpstr>
      <vt:lpstr>Enhanced GR Operation</vt:lpstr>
      <vt:lpstr>Enhanced GR Operation</vt:lpstr>
      <vt:lpstr>Current GR Scenario for Session Restart</vt:lpstr>
      <vt:lpstr>Enhanced GR Scenario for Session Restart</vt:lpstr>
      <vt:lpstr>Questions?</vt:lpstr>
    </vt:vector>
  </TitlesOfParts>
  <Company/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Cisco WiMAX Broadband System</dc:title>
  <dc:subject>Guide for Creating Powerpoint Presentations</dc:subject>
  <dc:creator>Current User</dc:creator>
  <cp:keywords/>
  <dc:description/>
  <cp:lastModifiedBy>Cisco</cp:lastModifiedBy>
  <cp:revision>313</cp:revision>
  <cp:lastPrinted>1999-01-27T00:54:54Z</cp:lastPrinted>
  <dcterms:created xsi:type="dcterms:W3CDTF">2011-07-23T11:43:40Z</dcterms:created>
  <dcterms:modified xsi:type="dcterms:W3CDTF">2011-07-26T13:21:23Z</dcterms:modified>
</cp:coreProperties>
</file>