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1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4" r:id="rId2"/>
    <p:sldId id="257" r:id="rId3"/>
    <p:sldId id="259" r:id="rId4"/>
    <p:sldId id="262" r:id="rId5"/>
    <p:sldId id="266" r:id="rId6"/>
    <p:sldId id="265" r:id="rId7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SimSun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SimSun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SimSun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C5EDF5E-B75E-4D01-BE51-AD84CFB3387A}" type="datetimeFigureOut">
              <a:rPr lang="en-US" altLang="ja-JP"/>
              <a:pPr/>
              <a:t>7/15/2011</a:t>
            </a:fld>
            <a:endParaRPr lang="en-US" altLang="ja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DF63626-1317-40DE-A4F1-011B546153B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SimSun" charset="0"/>
        <a:cs typeface="SimSun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SimSun" charset="0"/>
        <a:cs typeface="SimSun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SimSun" charset="0"/>
        <a:cs typeface="SimSun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SimSun" charset="0"/>
        <a:cs typeface="SimSun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SimSun" charset="0"/>
        <a:cs typeface="SimSu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0" lang="en-US" altLang="en-US" smtClean="0">
              <a:ea typeface="SimSun" charset="-122"/>
            </a:endParaRPr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59B9DD0-4FAC-4925-883D-AC6CBD1B3F30}" type="slidenum">
              <a:rPr lang="en-US" altLang="ja-JP" sz="1200">
                <a:latin typeface="Calibri" pitchFamily="34" charset="0"/>
              </a:rPr>
              <a:pPr algn="r"/>
              <a:t>2</a:t>
            </a:fld>
            <a:endParaRPr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0" lang="en-US" altLang="en-US" smtClean="0">
              <a:ea typeface="SimSun" charset="-122"/>
            </a:endParaRPr>
          </a:p>
        </p:txBody>
      </p:sp>
      <p:sp>
        <p:nvSpPr>
          <p:cNvPr id="1843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9C595B3-0F21-4741-A3E5-AE7E919FA584}" type="slidenum">
              <a:rPr lang="en-US" altLang="ja-JP" sz="1200">
                <a:latin typeface="Calibri" pitchFamily="34" charset="0"/>
              </a:rPr>
              <a:pPr algn="r"/>
              <a:t>3</a:t>
            </a:fld>
            <a:endParaRPr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0" lang="en-US" altLang="en-US" smtClean="0">
              <a:ea typeface="SimSun" charset="-122"/>
            </a:endParaRPr>
          </a:p>
        </p:txBody>
      </p:sp>
      <p:sp>
        <p:nvSpPr>
          <p:cNvPr id="2048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460F00E-4B4D-46B6-A802-E53079CF4456}" type="slidenum">
              <a:rPr lang="en-US" altLang="ja-JP" sz="1200">
                <a:latin typeface="Calibri" pitchFamily="34" charset="0"/>
              </a:rPr>
              <a:pPr algn="r"/>
              <a:t>4</a:t>
            </a:fld>
            <a:endParaRPr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kumimoji="0" lang="en-US" altLang="en-US" smtClean="0">
              <a:ea typeface="SimSun" charset="-122"/>
            </a:endParaRPr>
          </a:p>
        </p:txBody>
      </p:sp>
      <p:sp>
        <p:nvSpPr>
          <p:cNvPr id="2253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5475544-7564-4E67-9843-5AD6E45283F8}" type="slidenum">
              <a:rPr lang="en-US" altLang="ja-JP" sz="1200">
                <a:latin typeface="Calibri" pitchFamily="34" charset="0"/>
              </a:rPr>
              <a:pPr algn="r"/>
              <a:t>6</a:t>
            </a:fld>
            <a:endParaRPr lang="en-US" altLang="ja-JP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D1B138-D3C8-4651-8130-0BF6C34F0F6F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79491-F273-4D56-99B6-5300C7F8C9F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4C571B-9F91-40DF-8FCE-6C4259C932DA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B83747-AB3E-4EA3-BEAD-EC489165FB8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534D27-5480-491C-809A-2B9BAE34AB62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FD527-6760-42DC-ACB6-8DE9D4FF9DD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475A2A-B714-4D8E-B968-9616F1D54438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840FE8-C022-44ED-834B-65EF4A59974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A1364B-2C9C-4CB0-B6B2-A689C49D7951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BAF0CB-5672-4615-8638-48BC2FE1962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A577DA-C935-4CF9-BB7A-815E9EC77869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A2401-E6A4-40BE-9320-62A95233A9D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1C6240-91D1-4B7B-B7EE-8AC12884BA91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DEFDD-64C6-498D-AD5D-5040FCEAD21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4CC3A0-70E3-4D5E-B43B-FA69297664DC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92873-8055-4007-9250-7B19E8631FD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5812A1-FB44-48E1-8485-7805DD28292B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44116-2D62-42FF-99BB-5CE5FD2DE5B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90B3E4-9D3C-4912-B38C-BC626475CB2E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94889-D9D2-4BAC-AA3E-07BA736ED0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397869-50A5-473A-A158-C3B1F7035D78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07604-A757-4DFF-8893-DCDEAB03A8A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2D4C900-71AC-4E59-89A4-DFA0182321BD}" type="datetime1">
              <a:rPr lang="zh-CN" altLang="en-US" smtClean="0"/>
              <a:t>2011-7-15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  <a:ea typeface="SimSun" charset="0"/>
                <a:cs typeface="SimSun" charset="0"/>
              </a:defRPr>
            </a:lvl1pPr>
          </a:lstStyle>
          <a:p>
            <a:pPr>
              <a:defRPr/>
            </a:pPr>
            <a:r>
              <a:rPr lang="zh-CN" altLang="en-US"/>
              <a:t>Recharter_proposal_-_multimob Requirement_new.ppt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7405C52E-8D68-4DFE-90B3-DE58293FEDC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SimSun" charset="0"/>
          <a:cs typeface="SimSun" charset="0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SimSun" charset="0"/>
          <a:cs typeface="SimSun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SimSun" charset="0"/>
          <a:cs typeface="SimSun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SimSun" charset="0"/>
          <a:cs typeface="SimSun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SimSun" charset="0"/>
          <a:cs typeface="SimSu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SimSun" charset="0"/>
          <a:cs typeface="SimSu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SimSun" charset="0"/>
          <a:cs typeface="SimSu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SimSun" charset="0"/>
          <a:cs typeface="SimSu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SimSun" charset="0"/>
          <a:cs typeface="SimSu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SimSun" charset="0"/>
          <a:cs typeface="SimSun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SimSun" charset="0"/>
          <a:cs typeface="SimSun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SimSun" charset="0"/>
          <a:cs typeface="SimSun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SimSun" charset="0"/>
          <a:cs typeface="SimSun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SimSun" charset="0"/>
          <a:cs typeface="SimSun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oleObject" Target="../embeddings/oleObject1.bin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notesSlide" Target="../notesSlides/notesSlide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1" Type="http://schemas.openxmlformats.org/officeDocument/2006/relationships/vmlDrawing" Target="../drawings/vmlDrawing1.v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0" lang="de-DE" altLang="ja-JP" smtClean="0">
                <a:ea typeface="SimSun" charset="-122"/>
              </a:rPr>
              <a:t>Context Transfer Protocol Extension for Multicast</a:t>
            </a:r>
          </a:p>
        </p:txBody>
      </p:sp>
      <p:sp>
        <p:nvSpPr>
          <p:cNvPr id="14338" name="Rectang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kumimoji="0" lang="en-US" altLang="ja-JP" sz="2400" smtClean="0">
                <a:solidFill>
                  <a:schemeClr val="tx1"/>
                </a:solidFill>
                <a:ea typeface="SimSun" charset="-122"/>
              </a:rPr>
              <a:t>draft-vonhugo-multimob-cxtp-extension-00.txt</a:t>
            </a:r>
          </a:p>
          <a:p>
            <a:pPr>
              <a:lnSpc>
                <a:spcPct val="80000"/>
              </a:lnSpc>
            </a:pPr>
            <a:r>
              <a:rPr kumimoji="0" lang="en-US" altLang="ja-JP" sz="2400" smtClean="0">
                <a:solidFill>
                  <a:schemeClr val="tx1"/>
                </a:solidFill>
                <a:ea typeface="SimSun" charset="-122"/>
              </a:rPr>
              <a:t>Proposal of seamless handover support for IP multicast services</a:t>
            </a:r>
          </a:p>
          <a:p>
            <a:pPr>
              <a:lnSpc>
                <a:spcPct val="80000"/>
              </a:lnSpc>
            </a:pPr>
            <a:r>
              <a:rPr kumimoji="0" lang="en-US" altLang="ja-JP" sz="1800" smtClean="0">
                <a:solidFill>
                  <a:schemeClr val="tx1"/>
                </a:solidFill>
                <a:ea typeface="SimSun" charset="-122"/>
              </a:rPr>
              <a:t>D. von Hugo and H. Asaeda @IETF-81</a:t>
            </a:r>
            <a:endParaRPr kumimoji="0" lang="de-DE" altLang="ja-JP" sz="1800" smtClean="0">
              <a:solidFill>
                <a:schemeClr val="tx1"/>
              </a:solidFill>
              <a:ea typeface="SimSun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9491-F273-4D56-99B6-5300C7F8C9F1}" type="slidenum">
              <a:rPr lang="zh-CN" altLang="en-US" smtClean="0"/>
              <a:pPr/>
              <a:t>1</a:t>
            </a:fld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标题 3"/>
          <p:cNvSpPr>
            <a:spLocks noGrp="1"/>
          </p:cNvSpPr>
          <p:nvPr>
            <p:ph type="title" idx="4294967295"/>
          </p:nvPr>
        </p:nvSpPr>
        <p:spPr>
          <a:xfrm>
            <a:off x="323850" y="188913"/>
            <a:ext cx="8229600" cy="1143000"/>
          </a:xfrm>
        </p:spPr>
        <p:txBody>
          <a:bodyPr/>
          <a:lstStyle/>
          <a:p>
            <a:r>
              <a:rPr kumimoji="0" lang="en-US" altLang="zh-CN" smtClean="0">
                <a:ea typeface="SimSun" charset="-122"/>
              </a:rPr>
              <a:t>Introduction</a:t>
            </a:r>
            <a:endParaRPr kumimoji="0" lang="zh-CN" altLang="en-US" smtClean="0">
              <a:ea typeface="SimSun" charset="-122"/>
            </a:endParaRPr>
          </a:p>
        </p:txBody>
      </p:sp>
      <p:sp>
        <p:nvSpPr>
          <p:cNvPr id="15362" name="内容占位符 4"/>
          <p:cNvSpPr>
            <a:spLocks noGrp="1"/>
          </p:cNvSpPr>
          <p:nvPr>
            <p:ph idx="4294967295"/>
          </p:nvPr>
        </p:nvSpPr>
        <p:spPr>
          <a:xfrm>
            <a:off x="457200" y="1285875"/>
            <a:ext cx="8229600" cy="4840288"/>
          </a:xfrm>
        </p:spPr>
        <p:txBody>
          <a:bodyPr/>
          <a:lstStyle/>
          <a:p>
            <a:r>
              <a:rPr kumimoji="0" lang="en-US" altLang="ja-JP" sz="2000" smtClean="0">
                <a:ea typeface="SimSun" charset="-122"/>
              </a:rPr>
              <a:t>Chartered goal for Multimob WG:</a:t>
            </a:r>
          </a:p>
          <a:p>
            <a:pPr lvl="1"/>
            <a:r>
              <a:rPr kumimoji="0" lang="en-US" altLang="ja-JP" sz="1800" smtClean="0">
                <a:ea typeface="SimSun" charset="-122"/>
              </a:rPr>
              <a:t>Mechanisms to optimize multicast traffic during a handover</a:t>
            </a:r>
          </a:p>
          <a:p>
            <a:pPr lvl="2"/>
            <a:r>
              <a:rPr kumimoji="0" lang="en-US" altLang="ja-JP" sz="1600" smtClean="0">
                <a:ea typeface="SimSun" charset="-122"/>
              </a:rPr>
              <a:t>may include context transfer functionality</a:t>
            </a:r>
          </a:p>
          <a:p>
            <a:r>
              <a:rPr kumimoji="0" lang="en-US" altLang="ja-JP" sz="2000" smtClean="0">
                <a:ea typeface="SimSun" charset="-122"/>
              </a:rPr>
              <a:t>Re-use existing protocols and adapt as little as possible</a:t>
            </a:r>
          </a:p>
          <a:p>
            <a:pPr lvl="1"/>
            <a:r>
              <a:rPr kumimoji="0" lang="en-US" altLang="ja-JP" sz="1800" smtClean="0">
                <a:ea typeface="SimSun" charset="-122"/>
              </a:rPr>
              <a:t>PMIPv6, MultiMob base, MLD Proxy, PIM-SM, … as is</a:t>
            </a:r>
          </a:p>
          <a:p>
            <a:pPr lvl="2"/>
            <a:r>
              <a:rPr kumimoji="0" lang="en-US" altLang="ja-JP" sz="1600" smtClean="0">
                <a:ea typeface="SimSun" charset="-122"/>
              </a:rPr>
              <a:t>CXTP extension to cover multicast handover: here based on PMIPv6</a:t>
            </a:r>
          </a:p>
          <a:p>
            <a:pPr lvl="1"/>
            <a:r>
              <a:rPr kumimoji="0" lang="en-US" altLang="ja-JP" sz="1800" smtClean="0">
                <a:ea typeface="SimSun" charset="-122"/>
              </a:rPr>
              <a:t>Potential applicability also for MIPv6</a:t>
            </a:r>
          </a:p>
          <a:p>
            <a:r>
              <a:rPr kumimoji="0" lang="en-US" altLang="ja-JP" sz="2000" smtClean="0">
                <a:ea typeface="SimSun" charset="-122"/>
              </a:rPr>
              <a:t>Speed up handover process</a:t>
            </a:r>
          </a:p>
          <a:p>
            <a:r>
              <a:rPr kumimoji="0" lang="en-US" altLang="ja-JP" sz="2000" smtClean="0">
                <a:ea typeface="SimSun" charset="-122"/>
              </a:rPr>
              <a:t>Reduce packet loss</a:t>
            </a:r>
          </a:p>
          <a:p>
            <a:r>
              <a:rPr kumimoji="0" lang="en-US" altLang="ja-JP" sz="2000" smtClean="0">
                <a:ea typeface="SimSun" charset="-122"/>
              </a:rPr>
              <a:t>Reduce network entities</a:t>
            </a:r>
            <a:r>
              <a:rPr kumimoji="0" lang="en-US" altLang="en-US" sz="2000" smtClean="0">
                <a:ea typeface="SimSun" charset="-122"/>
              </a:rPr>
              <a:t>’</a:t>
            </a:r>
            <a:r>
              <a:rPr kumimoji="0" lang="en-US" altLang="ja-JP" sz="2000" smtClean="0">
                <a:ea typeface="SimSun" charset="-122"/>
              </a:rPr>
              <a:t> complexity</a:t>
            </a:r>
          </a:p>
          <a:p>
            <a:r>
              <a:rPr kumimoji="0" lang="en-US" altLang="ja-JP" sz="2000" smtClean="0">
                <a:ea typeface="SimSun" charset="-122"/>
              </a:rPr>
              <a:t>Reduce load on terminal and network</a:t>
            </a:r>
          </a:p>
          <a:p>
            <a:r>
              <a:rPr kumimoji="0" lang="en-US" altLang="ja-JP" sz="2000" smtClean="0">
                <a:ea typeface="SimSun" charset="-122"/>
              </a:rPr>
              <a:t>Divided CXTP part from </a:t>
            </a:r>
            <a:r>
              <a:rPr kumimoji="0" lang="en-US" altLang="en-US" sz="2000" smtClean="0">
                <a:ea typeface="SimSun" charset="-122"/>
              </a:rPr>
              <a:t>“</a:t>
            </a:r>
            <a:r>
              <a:rPr kumimoji="0" lang="en-US" altLang="ja-JP" sz="2000" smtClean="0">
                <a:ea typeface="SimSun" charset="-122"/>
              </a:rPr>
              <a:t>I-D.asaeda-multimob-pmip6-extension</a:t>
            </a:r>
            <a:r>
              <a:rPr kumimoji="0" lang="en-US" altLang="en-US" sz="2000" smtClean="0">
                <a:ea typeface="SimSun" charset="-122"/>
              </a:rPr>
              <a:t>”</a:t>
            </a:r>
            <a:endParaRPr kumimoji="0" lang="en-US" altLang="ja-JP" sz="2000" smtClean="0">
              <a:ea typeface="SimSun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16-2D62-42FF-99BB-5CE5FD2DE5B3}" type="slidenum">
              <a:rPr lang="zh-CN" altLang="en-US" smtClean="0"/>
              <a:pPr/>
              <a:t>2</a:t>
            </a:fld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09" name="Object 59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7409" name="think-cell Slide" r:id="rId34" imgW="38100" imgH="38100" progId="TCLayout.ActiveDocument.1">
              <p:embed/>
            </p:oleObj>
          </a:graphicData>
        </a:graphic>
      </p:graphicFrame>
      <p:sp>
        <p:nvSpPr>
          <p:cNvPr id="17410" name="标题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79388" y="188913"/>
            <a:ext cx="8820150" cy="1152525"/>
          </a:xfrm>
        </p:spPr>
        <p:txBody>
          <a:bodyPr/>
          <a:lstStyle/>
          <a:p>
            <a:r>
              <a:rPr kumimoji="0" lang="en-US" altLang="zh-CN" sz="4000" smtClean="0">
                <a:ea typeface="SimSun" charset="-122"/>
              </a:rPr>
              <a:t>Addressing lossless and low delay session continuity after </a:t>
            </a:r>
            <a:r>
              <a:rPr kumimoji="0" lang="en-US" altLang="ja-JP" sz="4000" smtClean="0">
                <a:ea typeface="SimSun" charset="-122"/>
              </a:rPr>
              <a:t>MN</a:t>
            </a:r>
            <a:r>
              <a:rPr kumimoji="0" lang="en-US" altLang="en-US" sz="4000" smtClean="0">
                <a:ea typeface="SimSun" charset="-122"/>
              </a:rPr>
              <a:t>’</a:t>
            </a:r>
            <a:r>
              <a:rPr kumimoji="0" lang="en-US" altLang="ja-JP" sz="4000" smtClean="0">
                <a:ea typeface="SimSun" charset="-122"/>
              </a:rPr>
              <a:t>s </a:t>
            </a:r>
            <a:r>
              <a:rPr kumimoji="0" lang="en-US" altLang="zh-CN" sz="4000" smtClean="0">
                <a:ea typeface="SimSun" charset="-122"/>
              </a:rPr>
              <a:t>(</a:t>
            </a:r>
            <a:r>
              <a:rPr kumimoji="0" lang="en-US" altLang="ja-JP" sz="4000" smtClean="0">
                <a:ea typeface="SimSun" charset="-122"/>
              </a:rPr>
              <a:t>PMIPv6) handover </a:t>
            </a:r>
            <a:endParaRPr kumimoji="0" lang="zh-CN" altLang="en-US" sz="4000" smtClean="0">
              <a:ea typeface="SimSun" charset="-122"/>
            </a:endParaRPr>
          </a:p>
        </p:txBody>
      </p:sp>
      <p:sp>
        <p:nvSpPr>
          <p:cNvPr id="17411" name="内容占位符 4"/>
          <p:cNvSpPr>
            <a:spLocks noGrp="1"/>
          </p:cNvSpPr>
          <p:nvPr>
            <p:ph idx="4294967295"/>
            <p:custDataLst>
              <p:tags r:id="rId3"/>
            </p:custDataLst>
          </p:nvPr>
        </p:nvSpPr>
        <p:spPr>
          <a:xfrm>
            <a:off x="457200" y="1285875"/>
            <a:ext cx="8229600" cy="4840288"/>
          </a:xfrm>
        </p:spPr>
        <p:txBody>
          <a:bodyPr/>
          <a:lstStyle/>
          <a:p>
            <a:r>
              <a:rPr kumimoji="0" lang="en-US" altLang="ja-JP" sz="2000" smtClean="0">
                <a:ea typeface="SimSun" charset="-122"/>
              </a:rPr>
              <a:t>Assumptions:</a:t>
            </a:r>
          </a:p>
          <a:p>
            <a:pPr lvl="1"/>
            <a:r>
              <a:rPr kumimoji="0" lang="en-US" altLang="ja-JP" sz="1800" smtClean="0">
                <a:ea typeface="SimSun" charset="-122"/>
              </a:rPr>
              <a:t>Both MAG and LMA may be operated as MLD proxy or multicast router.</a:t>
            </a:r>
          </a:p>
          <a:p>
            <a:pPr lvl="1"/>
            <a:r>
              <a:rPr kumimoji="0" lang="en-US" altLang="ja-JP" sz="1800" smtClean="0">
                <a:ea typeface="SimSun" charset="-122"/>
              </a:rPr>
              <a:t>Explicit tracking available</a:t>
            </a:r>
          </a:p>
          <a:p>
            <a:pPr lvl="1"/>
            <a:r>
              <a:rPr kumimoji="0" lang="en-US" altLang="ja-JP" sz="1800" smtClean="0">
                <a:ea typeface="SimSun" charset="-122"/>
              </a:rPr>
              <a:t>MN already receiving multicast data hands over from old (p-) MAG to new (n-) MAG and should continuously receive multicast traffic through n-MAG after HO completion without any MLD signaling on the new wireless link</a:t>
            </a:r>
          </a:p>
          <a:p>
            <a:endParaRPr kumimoji="0" lang="en-US" altLang="ja-JP" sz="2000" smtClean="0">
              <a:ea typeface="SimSun" charset="-122"/>
            </a:endParaRPr>
          </a:p>
          <a:p>
            <a:endParaRPr kumimoji="0" lang="en-US" altLang="ja-JP" sz="2000" smtClean="0">
              <a:ea typeface="SimSun" charset="-122"/>
            </a:endParaRPr>
          </a:p>
          <a:p>
            <a:endParaRPr kumimoji="0" lang="en-US" altLang="ja-JP" sz="2000" smtClean="0">
              <a:ea typeface="SimSun" charset="-122"/>
            </a:endParaRPr>
          </a:p>
          <a:p>
            <a:endParaRPr kumimoji="0" lang="en-US" altLang="ja-JP" sz="2000" smtClean="0">
              <a:ea typeface="SimSun" charset="-122"/>
            </a:endParaRPr>
          </a:p>
          <a:p>
            <a:pPr>
              <a:buFont typeface="Arial" charset="0"/>
              <a:buNone/>
            </a:pPr>
            <a:r>
              <a:rPr kumimoji="0" lang="en-US" altLang="ja-JP" sz="2000" smtClean="0">
                <a:ea typeface="SimSun" charset="-122"/>
              </a:rPr>
              <a:t>	</a:t>
            </a:r>
          </a:p>
          <a:p>
            <a:pPr>
              <a:buFont typeface="Arial" charset="0"/>
              <a:buNone/>
            </a:pPr>
            <a:endParaRPr kumimoji="0" lang="en-US" altLang="ja-JP" sz="2000" smtClean="0">
              <a:ea typeface="SimSun" charset="-122"/>
            </a:endParaRPr>
          </a:p>
          <a:p>
            <a:pPr>
              <a:buFont typeface="Arial" charset="0"/>
              <a:buNone/>
            </a:pPr>
            <a:endParaRPr kumimoji="0" lang="en-US" altLang="ja-JP" sz="2000" smtClean="0">
              <a:ea typeface="SimSun" charset="-122"/>
            </a:endParaRPr>
          </a:p>
          <a:p>
            <a:pPr>
              <a:buFont typeface="Arial" charset="0"/>
              <a:buNone/>
            </a:pPr>
            <a:endParaRPr kumimoji="0" lang="en-US" altLang="en-US" sz="2000" smtClean="0">
              <a:ea typeface="SimSun" charset="-122"/>
            </a:endParaRPr>
          </a:p>
        </p:txBody>
      </p:sp>
      <p:sp>
        <p:nvSpPr>
          <p:cNvPr id="20484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976563" y="5270500"/>
            <a:ext cx="1876425" cy="5349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marL="128588" indent="-128588" algn="ctr">
              <a:spcBef>
                <a:spcPct val="50000"/>
              </a:spcBef>
              <a:buClr>
                <a:schemeClr val="tx2"/>
              </a:buClr>
              <a:buSzPct val="75000"/>
              <a:buFont typeface="Wingdings" charset="0"/>
              <a:buNone/>
              <a:defRPr/>
            </a:pPr>
            <a:r>
              <a:rPr lang="de-DE" sz="2000">
                <a:latin typeface="Tele-GroteskNor" charset="0"/>
                <a:ea typeface="SimSun" charset="0"/>
                <a:cs typeface="SimSun" charset="0"/>
              </a:rPr>
              <a:t>p-MAG</a:t>
            </a:r>
          </a:p>
        </p:txBody>
      </p:sp>
      <p:sp>
        <p:nvSpPr>
          <p:cNvPr id="20485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559300" y="6218238"/>
            <a:ext cx="58896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fr-FR" sz="2000">
                <a:latin typeface="Helvetica 45 Light" charset="0"/>
                <a:ea typeface="SimSun" charset="0"/>
                <a:cs typeface="SimSun" charset="0"/>
              </a:rPr>
              <a:t>MN</a:t>
            </a:r>
          </a:p>
        </p:txBody>
      </p:sp>
      <p:sp>
        <p:nvSpPr>
          <p:cNvPr id="20486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741988" y="5219700"/>
            <a:ext cx="1135062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marL="128588" indent="-128588" algn="ctr">
              <a:spcBef>
                <a:spcPct val="50000"/>
              </a:spcBef>
              <a:buClr>
                <a:schemeClr val="tx2"/>
              </a:buClr>
              <a:buSzPct val="75000"/>
              <a:buFont typeface="Wingdings" charset="0"/>
              <a:buNone/>
              <a:defRPr/>
            </a:pPr>
            <a:r>
              <a:rPr lang="de-DE" sz="2000">
                <a:latin typeface="Tele-GroteskNor" charset="0"/>
                <a:ea typeface="SimSun" charset="0"/>
                <a:cs typeface="SimSun" charset="0"/>
              </a:rPr>
              <a:t>n-MAG</a:t>
            </a:r>
          </a:p>
        </p:txBody>
      </p:sp>
      <p:sp>
        <p:nvSpPr>
          <p:cNvPr id="17415" name="AutoShape 8"/>
          <p:cNvSpPr>
            <a:spLocks noChangeAspect="1" noChangeArrowheads="1" noTextEdit="1"/>
          </p:cNvSpPr>
          <p:nvPr>
            <p:custDataLst>
              <p:tags r:id="rId7"/>
            </p:custDataLst>
          </p:nvPr>
        </p:nvSpPr>
        <p:spPr bwMode="auto">
          <a:xfrm>
            <a:off x="4140200" y="4156075"/>
            <a:ext cx="2546350" cy="146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6" name="Freeform 9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4159250" y="4164013"/>
            <a:ext cx="2511425" cy="1157287"/>
          </a:xfrm>
          <a:custGeom>
            <a:avLst/>
            <a:gdLst>
              <a:gd name="T0" fmla="*/ 93788 w 1205"/>
              <a:gd name="T1" fmla="*/ 411379 h 512"/>
              <a:gd name="T2" fmla="*/ 10421 w 1205"/>
              <a:gd name="T3" fmla="*/ 501792 h 512"/>
              <a:gd name="T4" fmla="*/ 0 w 1205"/>
              <a:gd name="T5" fmla="*/ 565082 h 512"/>
              <a:gd name="T6" fmla="*/ 58357 w 1205"/>
              <a:gd name="T7" fmla="*/ 641933 h 512"/>
              <a:gd name="T8" fmla="*/ 129219 w 1205"/>
              <a:gd name="T9" fmla="*/ 680358 h 512"/>
              <a:gd name="T10" fmla="*/ 70862 w 1205"/>
              <a:gd name="T11" fmla="*/ 745908 h 512"/>
              <a:gd name="T12" fmla="*/ 58357 w 1205"/>
              <a:gd name="T13" fmla="*/ 797895 h 512"/>
              <a:gd name="T14" fmla="*/ 81283 w 1205"/>
              <a:gd name="T15" fmla="*/ 861184 h 512"/>
              <a:gd name="T16" fmla="*/ 212585 w 1205"/>
              <a:gd name="T17" fmla="*/ 938035 h 512"/>
              <a:gd name="T18" fmla="*/ 343888 w 1205"/>
              <a:gd name="T19" fmla="*/ 951597 h 512"/>
              <a:gd name="T20" fmla="*/ 508538 w 1205"/>
              <a:gd name="T21" fmla="*/ 1055572 h 512"/>
              <a:gd name="T22" fmla="*/ 733628 w 1205"/>
              <a:gd name="T23" fmla="*/ 1093998 h 512"/>
              <a:gd name="T24" fmla="*/ 958718 w 1205"/>
              <a:gd name="T25" fmla="*/ 1055572 h 512"/>
              <a:gd name="T26" fmla="*/ 1054590 w 1205"/>
              <a:gd name="T27" fmla="*/ 1118861 h 512"/>
              <a:gd name="T28" fmla="*/ 1231745 w 1205"/>
              <a:gd name="T29" fmla="*/ 1157287 h 512"/>
              <a:gd name="T30" fmla="*/ 1467256 w 1205"/>
              <a:gd name="T31" fmla="*/ 1132423 h 512"/>
              <a:gd name="T32" fmla="*/ 1621484 w 1205"/>
              <a:gd name="T33" fmla="*/ 1042010 h 512"/>
              <a:gd name="T34" fmla="*/ 1656915 w 1205"/>
              <a:gd name="T35" fmla="*/ 990023 h 512"/>
              <a:gd name="T36" fmla="*/ 1836154 w 1205"/>
              <a:gd name="T37" fmla="*/ 1014886 h 512"/>
              <a:gd name="T38" fmla="*/ 2025813 w 1205"/>
              <a:gd name="T39" fmla="*/ 976461 h 512"/>
              <a:gd name="T40" fmla="*/ 2119601 w 1205"/>
              <a:gd name="T41" fmla="*/ 926734 h 512"/>
              <a:gd name="T42" fmla="*/ 2167537 w 1205"/>
              <a:gd name="T43" fmla="*/ 847622 h 512"/>
              <a:gd name="T44" fmla="*/ 2250904 w 1205"/>
              <a:gd name="T45" fmla="*/ 797895 h 512"/>
              <a:gd name="T46" fmla="*/ 2415553 w 1205"/>
              <a:gd name="T47" fmla="*/ 721044 h 512"/>
              <a:gd name="T48" fmla="*/ 2486415 w 1205"/>
              <a:gd name="T49" fmla="*/ 641933 h 512"/>
              <a:gd name="T50" fmla="*/ 2511425 w 1205"/>
              <a:gd name="T51" fmla="*/ 565082 h 512"/>
              <a:gd name="T52" fmla="*/ 2486415 w 1205"/>
              <a:gd name="T53" fmla="*/ 474668 h 512"/>
              <a:gd name="T54" fmla="*/ 2428058 w 1205"/>
              <a:gd name="T55" fmla="*/ 411379 h 512"/>
              <a:gd name="T56" fmla="*/ 2450984 w 1205"/>
              <a:gd name="T57" fmla="*/ 345830 h 512"/>
              <a:gd name="T58" fmla="*/ 2450984 w 1205"/>
              <a:gd name="T59" fmla="*/ 282541 h 512"/>
              <a:gd name="T60" fmla="*/ 2357196 w 1205"/>
              <a:gd name="T61" fmla="*/ 192128 h 512"/>
              <a:gd name="T62" fmla="*/ 2225894 w 1205"/>
              <a:gd name="T63" fmla="*/ 140140 h 512"/>
              <a:gd name="T64" fmla="*/ 2167537 w 1205"/>
              <a:gd name="T65" fmla="*/ 63289 h 512"/>
              <a:gd name="T66" fmla="*/ 2000803 w 1205"/>
              <a:gd name="T67" fmla="*/ 0 h 512"/>
              <a:gd name="T68" fmla="*/ 1775713 w 1205"/>
              <a:gd name="T69" fmla="*/ 24864 h 512"/>
              <a:gd name="T70" fmla="*/ 1717356 w 1205"/>
              <a:gd name="T71" fmla="*/ 38426 h 512"/>
              <a:gd name="T72" fmla="*/ 1563128 w 1205"/>
              <a:gd name="T73" fmla="*/ 0 h 512"/>
              <a:gd name="T74" fmla="*/ 1431825 w 1205"/>
              <a:gd name="T75" fmla="*/ 11302 h 512"/>
              <a:gd name="T76" fmla="*/ 1325532 w 1205"/>
              <a:gd name="T77" fmla="*/ 63289 h 512"/>
              <a:gd name="T78" fmla="*/ 1206735 w 1205"/>
              <a:gd name="T79" fmla="*/ 38426 h 512"/>
              <a:gd name="T80" fmla="*/ 1006654 w 1205"/>
              <a:gd name="T81" fmla="*/ 38426 h 512"/>
              <a:gd name="T82" fmla="*/ 864931 w 1205"/>
              <a:gd name="T83" fmla="*/ 90413 h 512"/>
              <a:gd name="T84" fmla="*/ 769059 w 1205"/>
              <a:gd name="T85" fmla="*/ 115277 h 512"/>
              <a:gd name="T86" fmla="*/ 579399 w 1205"/>
              <a:gd name="T87" fmla="*/ 101715 h 512"/>
              <a:gd name="T88" fmla="*/ 425171 w 1205"/>
              <a:gd name="T89" fmla="*/ 128839 h 512"/>
              <a:gd name="T90" fmla="*/ 318878 w 1205"/>
              <a:gd name="T91" fmla="*/ 192128 h 512"/>
              <a:gd name="T92" fmla="*/ 235511 w 1205"/>
              <a:gd name="T93" fmla="*/ 268979 h 512"/>
              <a:gd name="T94" fmla="*/ 225090 w 1205"/>
              <a:gd name="T95" fmla="*/ 359392 h 512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1205" h="512">
                <a:moveTo>
                  <a:pt x="108" y="170"/>
                </a:moveTo>
                <a:lnTo>
                  <a:pt x="85" y="170"/>
                </a:lnTo>
                <a:lnTo>
                  <a:pt x="68" y="176"/>
                </a:lnTo>
                <a:lnTo>
                  <a:pt x="45" y="182"/>
                </a:lnTo>
                <a:lnTo>
                  <a:pt x="34" y="193"/>
                </a:lnTo>
                <a:lnTo>
                  <a:pt x="17" y="205"/>
                </a:lnTo>
                <a:lnTo>
                  <a:pt x="11" y="216"/>
                </a:lnTo>
                <a:lnTo>
                  <a:pt x="5" y="222"/>
                </a:lnTo>
                <a:lnTo>
                  <a:pt x="5" y="227"/>
                </a:lnTo>
                <a:lnTo>
                  <a:pt x="0" y="233"/>
                </a:lnTo>
                <a:lnTo>
                  <a:pt x="0" y="239"/>
                </a:lnTo>
                <a:lnTo>
                  <a:pt x="0" y="250"/>
                </a:lnTo>
                <a:lnTo>
                  <a:pt x="5" y="256"/>
                </a:lnTo>
                <a:lnTo>
                  <a:pt x="11" y="267"/>
                </a:lnTo>
                <a:lnTo>
                  <a:pt x="17" y="273"/>
                </a:lnTo>
                <a:lnTo>
                  <a:pt x="28" y="284"/>
                </a:lnTo>
                <a:lnTo>
                  <a:pt x="34" y="290"/>
                </a:lnTo>
                <a:lnTo>
                  <a:pt x="45" y="296"/>
                </a:lnTo>
                <a:lnTo>
                  <a:pt x="62" y="301"/>
                </a:lnTo>
                <a:lnTo>
                  <a:pt x="45" y="313"/>
                </a:lnTo>
                <a:lnTo>
                  <a:pt x="39" y="319"/>
                </a:lnTo>
                <a:lnTo>
                  <a:pt x="34" y="324"/>
                </a:lnTo>
                <a:lnTo>
                  <a:pt x="34" y="330"/>
                </a:lnTo>
                <a:lnTo>
                  <a:pt x="28" y="336"/>
                </a:lnTo>
                <a:lnTo>
                  <a:pt x="28" y="341"/>
                </a:lnTo>
                <a:lnTo>
                  <a:pt x="28" y="347"/>
                </a:lnTo>
                <a:lnTo>
                  <a:pt x="28" y="353"/>
                </a:lnTo>
                <a:lnTo>
                  <a:pt x="28" y="364"/>
                </a:lnTo>
                <a:lnTo>
                  <a:pt x="34" y="370"/>
                </a:lnTo>
                <a:lnTo>
                  <a:pt x="39" y="375"/>
                </a:lnTo>
                <a:lnTo>
                  <a:pt x="39" y="381"/>
                </a:lnTo>
                <a:lnTo>
                  <a:pt x="51" y="387"/>
                </a:lnTo>
                <a:lnTo>
                  <a:pt x="62" y="398"/>
                </a:lnTo>
                <a:lnTo>
                  <a:pt x="79" y="404"/>
                </a:lnTo>
                <a:lnTo>
                  <a:pt x="102" y="415"/>
                </a:lnTo>
                <a:lnTo>
                  <a:pt x="125" y="415"/>
                </a:lnTo>
                <a:lnTo>
                  <a:pt x="147" y="421"/>
                </a:lnTo>
                <a:lnTo>
                  <a:pt x="165" y="421"/>
                </a:lnTo>
                <a:lnTo>
                  <a:pt x="176" y="432"/>
                </a:lnTo>
                <a:lnTo>
                  <a:pt x="199" y="444"/>
                </a:lnTo>
                <a:lnTo>
                  <a:pt x="216" y="455"/>
                </a:lnTo>
                <a:lnTo>
                  <a:pt x="244" y="467"/>
                </a:lnTo>
                <a:lnTo>
                  <a:pt x="267" y="472"/>
                </a:lnTo>
                <a:lnTo>
                  <a:pt x="295" y="478"/>
                </a:lnTo>
                <a:lnTo>
                  <a:pt x="318" y="484"/>
                </a:lnTo>
                <a:lnTo>
                  <a:pt x="352" y="484"/>
                </a:lnTo>
                <a:lnTo>
                  <a:pt x="380" y="484"/>
                </a:lnTo>
                <a:lnTo>
                  <a:pt x="409" y="478"/>
                </a:lnTo>
                <a:lnTo>
                  <a:pt x="432" y="472"/>
                </a:lnTo>
                <a:lnTo>
                  <a:pt x="460" y="467"/>
                </a:lnTo>
                <a:lnTo>
                  <a:pt x="471" y="472"/>
                </a:lnTo>
                <a:lnTo>
                  <a:pt x="488" y="484"/>
                </a:lnTo>
                <a:lnTo>
                  <a:pt x="506" y="495"/>
                </a:lnTo>
                <a:lnTo>
                  <a:pt x="528" y="501"/>
                </a:lnTo>
                <a:lnTo>
                  <a:pt x="551" y="506"/>
                </a:lnTo>
                <a:lnTo>
                  <a:pt x="568" y="512"/>
                </a:lnTo>
                <a:lnTo>
                  <a:pt x="591" y="512"/>
                </a:lnTo>
                <a:lnTo>
                  <a:pt x="619" y="512"/>
                </a:lnTo>
                <a:lnTo>
                  <a:pt x="648" y="512"/>
                </a:lnTo>
                <a:lnTo>
                  <a:pt x="676" y="506"/>
                </a:lnTo>
                <a:lnTo>
                  <a:pt x="704" y="501"/>
                </a:lnTo>
                <a:lnTo>
                  <a:pt x="727" y="489"/>
                </a:lnTo>
                <a:lnTo>
                  <a:pt x="750" y="478"/>
                </a:lnTo>
                <a:lnTo>
                  <a:pt x="773" y="467"/>
                </a:lnTo>
                <a:lnTo>
                  <a:pt x="778" y="461"/>
                </a:lnTo>
                <a:lnTo>
                  <a:pt x="784" y="449"/>
                </a:lnTo>
                <a:lnTo>
                  <a:pt x="790" y="444"/>
                </a:lnTo>
                <a:lnTo>
                  <a:pt x="795" y="432"/>
                </a:lnTo>
                <a:lnTo>
                  <a:pt x="795" y="438"/>
                </a:lnTo>
                <a:lnTo>
                  <a:pt x="818" y="444"/>
                </a:lnTo>
                <a:lnTo>
                  <a:pt x="835" y="444"/>
                </a:lnTo>
                <a:lnTo>
                  <a:pt x="858" y="449"/>
                </a:lnTo>
                <a:lnTo>
                  <a:pt x="881" y="449"/>
                </a:lnTo>
                <a:lnTo>
                  <a:pt x="898" y="449"/>
                </a:lnTo>
                <a:lnTo>
                  <a:pt x="915" y="449"/>
                </a:lnTo>
                <a:lnTo>
                  <a:pt x="943" y="444"/>
                </a:lnTo>
                <a:lnTo>
                  <a:pt x="972" y="432"/>
                </a:lnTo>
                <a:lnTo>
                  <a:pt x="983" y="427"/>
                </a:lnTo>
                <a:lnTo>
                  <a:pt x="994" y="421"/>
                </a:lnTo>
                <a:lnTo>
                  <a:pt x="1006" y="415"/>
                </a:lnTo>
                <a:lnTo>
                  <a:pt x="1017" y="410"/>
                </a:lnTo>
                <a:lnTo>
                  <a:pt x="1023" y="398"/>
                </a:lnTo>
                <a:lnTo>
                  <a:pt x="1028" y="393"/>
                </a:lnTo>
                <a:lnTo>
                  <a:pt x="1034" y="387"/>
                </a:lnTo>
                <a:lnTo>
                  <a:pt x="1040" y="375"/>
                </a:lnTo>
                <a:lnTo>
                  <a:pt x="1045" y="364"/>
                </a:lnTo>
                <a:lnTo>
                  <a:pt x="1045" y="358"/>
                </a:lnTo>
                <a:lnTo>
                  <a:pt x="1080" y="353"/>
                </a:lnTo>
                <a:lnTo>
                  <a:pt x="1108" y="341"/>
                </a:lnTo>
                <a:lnTo>
                  <a:pt x="1136" y="336"/>
                </a:lnTo>
                <a:lnTo>
                  <a:pt x="1148" y="324"/>
                </a:lnTo>
                <a:lnTo>
                  <a:pt x="1159" y="319"/>
                </a:lnTo>
                <a:lnTo>
                  <a:pt x="1171" y="313"/>
                </a:lnTo>
                <a:lnTo>
                  <a:pt x="1176" y="301"/>
                </a:lnTo>
                <a:lnTo>
                  <a:pt x="1188" y="296"/>
                </a:lnTo>
                <a:lnTo>
                  <a:pt x="1193" y="284"/>
                </a:lnTo>
                <a:lnTo>
                  <a:pt x="1199" y="279"/>
                </a:lnTo>
                <a:lnTo>
                  <a:pt x="1205" y="267"/>
                </a:lnTo>
                <a:lnTo>
                  <a:pt x="1205" y="256"/>
                </a:lnTo>
                <a:lnTo>
                  <a:pt x="1205" y="250"/>
                </a:lnTo>
                <a:lnTo>
                  <a:pt x="1205" y="239"/>
                </a:lnTo>
                <a:lnTo>
                  <a:pt x="1205" y="227"/>
                </a:lnTo>
                <a:lnTo>
                  <a:pt x="1199" y="222"/>
                </a:lnTo>
                <a:lnTo>
                  <a:pt x="1193" y="210"/>
                </a:lnTo>
                <a:lnTo>
                  <a:pt x="1188" y="205"/>
                </a:lnTo>
                <a:lnTo>
                  <a:pt x="1182" y="193"/>
                </a:lnTo>
                <a:lnTo>
                  <a:pt x="1176" y="188"/>
                </a:lnTo>
                <a:lnTo>
                  <a:pt x="1165" y="182"/>
                </a:lnTo>
                <a:lnTo>
                  <a:pt x="1171" y="170"/>
                </a:lnTo>
                <a:lnTo>
                  <a:pt x="1176" y="165"/>
                </a:lnTo>
                <a:lnTo>
                  <a:pt x="1176" y="153"/>
                </a:lnTo>
                <a:lnTo>
                  <a:pt x="1176" y="148"/>
                </a:lnTo>
                <a:lnTo>
                  <a:pt x="1176" y="136"/>
                </a:lnTo>
                <a:lnTo>
                  <a:pt x="1176" y="131"/>
                </a:lnTo>
                <a:lnTo>
                  <a:pt x="1176" y="125"/>
                </a:lnTo>
                <a:lnTo>
                  <a:pt x="1171" y="119"/>
                </a:lnTo>
                <a:lnTo>
                  <a:pt x="1159" y="108"/>
                </a:lnTo>
                <a:lnTo>
                  <a:pt x="1148" y="91"/>
                </a:lnTo>
                <a:lnTo>
                  <a:pt x="1131" y="85"/>
                </a:lnTo>
                <a:lnTo>
                  <a:pt x="1114" y="74"/>
                </a:lnTo>
                <a:lnTo>
                  <a:pt x="1091" y="68"/>
                </a:lnTo>
                <a:lnTo>
                  <a:pt x="1068" y="62"/>
                </a:lnTo>
                <a:lnTo>
                  <a:pt x="1068" y="57"/>
                </a:lnTo>
                <a:lnTo>
                  <a:pt x="1063" y="51"/>
                </a:lnTo>
                <a:lnTo>
                  <a:pt x="1051" y="34"/>
                </a:lnTo>
                <a:lnTo>
                  <a:pt x="1040" y="28"/>
                </a:lnTo>
                <a:lnTo>
                  <a:pt x="1023" y="17"/>
                </a:lnTo>
                <a:lnTo>
                  <a:pt x="1006" y="5"/>
                </a:lnTo>
                <a:lnTo>
                  <a:pt x="983" y="0"/>
                </a:lnTo>
                <a:lnTo>
                  <a:pt x="960" y="0"/>
                </a:lnTo>
                <a:lnTo>
                  <a:pt x="937" y="0"/>
                </a:lnTo>
                <a:lnTo>
                  <a:pt x="909" y="0"/>
                </a:lnTo>
                <a:lnTo>
                  <a:pt x="881" y="5"/>
                </a:lnTo>
                <a:lnTo>
                  <a:pt x="852" y="11"/>
                </a:lnTo>
                <a:lnTo>
                  <a:pt x="841" y="17"/>
                </a:lnTo>
                <a:lnTo>
                  <a:pt x="830" y="28"/>
                </a:lnTo>
                <a:lnTo>
                  <a:pt x="835" y="28"/>
                </a:lnTo>
                <a:lnTo>
                  <a:pt x="824" y="17"/>
                </a:lnTo>
                <a:lnTo>
                  <a:pt x="812" y="11"/>
                </a:lnTo>
                <a:lnTo>
                  <a:pt x="790" y="5"/>
                </a:lnTo>
                <a:lnTo>
                  <a:pt x="761" y="0"/>
                </a:lnTo>
                <a:lnTo>
                  <a:pt x="750" y="0"/>
                </a:lnTo>
                <a:lnTo>
                  <a:pt x="733" y="0"/>
                </a:lnTo>
                <a:lnTo>
                  <a:pt x="722" y="0"/>
                </a:lnTo>
                <a:lnTo>
                  <a:pt x="704" y="0"/>
                </a:lnTo>
                <a:lnTo>
                  <a:pt x="687" y="5"/>
                </a:lnTo>
                <a:lnTo>
                  <a:pt x="670" y="11"/>
                </a:lnTo>
                <a:lnTo>
                  <a:pt x="659" y="11"/>
                </a:lnTo>
                <a:lnTo>
                  <a:pt x="648" y="22"/>
                </a:lnTo>
                <a:lnTo>
                  <a:pt x="636" y="28"/>
                </a:lnTo>
                <a:lnTo>
                  <a:pt x="625" y="40"/>
                </a:lnTo>
                <a:lnTo>
                  <a:pt x="602" y="28"/>
                </a:lnTo>
                <a:lnTo>
                  <a:pt x="579" y="17"/>
                </a:lnTo>
                <a:lnTo>
                  <a:pt x="551" y="17"/>
                </a:lnTo>
                <a:lnTo>
                  <a:pt x="523" y="11"/>
                </a:lnTo>
                <a:lnTo>
                  <a:pt x="500" y="11"/>
                </a:lnTo>
                <a:lnTo>
                  <a:pt x="483" y="17"/>
                </a:lnTo>
                <a:lnTo>
                  <a:pt x="466" y="22"/>
                </a:lnTo>
                <a:lnTo>
                  <a:pt x="449" y="28"/>
                </a:lnTo>
                <a:lnTo>
                  <a:pt x="432" y="34"/>
                </a:lnTo>
                <a:lnTo>
                  <a:pt x="415" y="40"/>
                </a:lnTo>
                <a:lnTo>
                  <a:pt x="403" y="51"/>
                </a:lnTo>
                <a:lnTo>
                  <a:pt x="392" y="57"/>
                </a:lnTo>
                <a:lnTo>
                  <a:pt x="392" y="62"/>
                </a:lnTo>
                <a:lnTo>
                  <a:pt x="369" y="51"/>
                </a:lnTo>
                <a:lnTo>
                  <a:pt x="346" y="51"/>
                </a:lnTo>
                <a:lnTo>
                  <a:pt x="318" y="45"/>
                </a:lnTo>
                <a:lnTo>
                  <a:pt x="295" y="45"/>
                </a:lnTo>
                <a:lnTo>
                  <a:pt x="278" y="45"/>
                </a:lnTo>
                <a:lnTo>
                  <a:pt x="255" y="45"/>
                </a:lnTo>
                <a:lnTo>
                  <a:pt x="238" y="51"/>
                </a:lnTo>
                <a:lnTo>
                  <a:pt x="221" y="51"/>
                </a:lnTo>
                <a:lnTo>
                  <a:pt x="204" y="57"/>
                </a:lnTo>
                <a:lnTo>
                  <a:pt x="193" y="62"/>
                </a:lnTo>
                <a:lnTo>
                  <a:pt x="176" y="68"/>
                </a:lnTo>
                <a:lnTo>
                  <a:pt x="165" y="79"/>
                </a:lnTo>
                <a:lnTo>
                  <a:pt x="153" y="85"/>
                </a:lnTo>
                <a:lnTo>
                  <a:pt x="142" y="91"/>
                </a:lnTo>
                <a:lnTo>
                  <a:pt x="130" y="102"/>
                </a:lnTo>
                <a:lnTo>
                  <a:pt x="125" y="114"/>
                </a:lnTo>
                <a:lnTo>
                  <a:pt x="113" y="119"/>
                </a:lnTo>
                <a:lnTo>
                  <a:pt x="113" y="131"/>
                </a:lnTo>
                <a:lnTo>
                  <a:pt x="108" y="142"/>
                </a:lnTo>
                <a:lnTo>
                  <a:pt x="108" y="153"/>
                </a:lnTo>
                <a:lnTo>
                  <a:pt x="108" y="159"/>
                </a:lnTo>
                <a:lnTo>
                  <a:pt x="108" y="17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Freeform 10"/>
          <p:cNvSpPr>
            <a:spLocks/>
          </p:cNvSpPr>
          <p:nvPr>
            <p:custDataLst>
              <p:tags r:id="rId9"/>
            </p:custDataLst>
          </p:nvPr>
        </p:nvSpPr>
        <p:spPr bwMode="auto">
          <a:xfrm>
            <a:off x="4159250" y="4164013"/>
            <a:ext cx="2511425" cy="1157287"/>
          </a:xfrm>
          <a:custGeom>
            <a:avLst/>
            <a:gdLst>
              <a:gd name="T0" fmla="*/ 93788 w 1205"/>
              <a:gd name="T1" fmla="*/ 411379 h 512"/>
              <a:gd name="T2" fmla="*/ 10421 w 1205"/>
              <a:gd name="T3" fmla="*/ 501792 h 512"/>
              <a:gd name="T4" fmla="*/ 0 w 1205"/>
              <a:gd name="T5" fmla="*/ 565082 h 512"/>
              <a:gd name="T6" fmla="*/ 58357 w 1205"/>
              <a:gd name="T7" fmla="*/ 641933 h 512"/>
              <a:gd name="T8" fmla="*/ 129219 w 1205"/>
              <a:gd name="T9" fmla="*/ 680358 h 512"/>
              <a:gd name="T10" fmla="*/ 70862 w 1205"/>
              <a:gd name="T11" fmla="*/ 745908 h 512"/>
              <a:gd name="T12" fmla="*/ 58357 w 1205"/>
              <a:gd name="T13" fmla="*/ 797895 h 512"/>
              <a:gd name="T14" fmla="*/ 81283 w 1205"/>
              <a:gd name="T15" fmla="*/ 861184 h 512"/>
              <a:gd name="T16" fmla="*/ 212585 w 1205"/>
              <a:gd name="T17" fmla="*/ 938035 h 512"/>
              <a:gd name="T18" fmla="*/ 343888 w 1205"/>
              <a:gd name="T19" fmla="*/ 951597 h 512"/>
              <a:gd name="T20" fmla="*/ 508538 w 1205"/>
              <a:gd name="T21" fmla="*/ 1055572 h 512"/>
              <a:gd name="T22" fmla="*/ 733628 w 1205"/>
              <a:gd name="T23" fmla="*/ 1093998 h 512"/>
              <a:gd name="T24" fmla="*/ 958718 w 1205"/>
              <a:gd name="T25" fmla="*/ 1055572 h 512"/>
              <a:gd name="T26" fmla="*/ 1054590 w 1205"/>
              <a:gd name="T27" fmla="*/ 1118861 h 512"/>
              <a:gd name="T28" fmla="*/ 1231745 w 1205"/>
              <a:gd name="T29" fmla="*/ 1157287 h 512"/>
              <a:gd name="T30" fmla="*/ 1467256 w 1205"/>
              <a:gd name="T31" fmla="*/ 1132423 h 512"/>
              <a:gd name="T32" fmla="*/ 1621484 w 1205"/>
              <a:gd name="T33" fmla="*/ 1042010 h 512"/>
              <a:gd name="T34" fmla="*/ 1656915 w 1205"/>
              <a:gd name="T35" fmla="*/ 990023 h 512"/>
              <a:gd name="T36" fmla="*/ 1836154 w 1205"/>
              <a:gd name="T37" fmla="*/ 1014886 h 512"/>
              <a:gd name="T38" fmla="*/ 2025813 w 1205"/>
              <a:gd name="T39" fmla="*/ 976461 h 512"/>
              <a:gd name="T40" fmla="*/ 2119601 w 1205"/>
              <a:gd name="T41" fmla="*/ 926734 h 512"/>
              <a:gd name="T42" fmla="*/ 2167537 w 1205"/>
              <a:gd name="T43" fmla="*/ 847622 h 512"/>
              <a:gd name="T44" fmla="*/ 2250904 w 1205"/>
              <a:gd name="T45" fmla="*/ 797895 h 512"/>
              <a:gd name="T46" fmla="*/ 2415553 w 1205"/>
              <a:gd name="T47" fmla="*/ 721044 h 512"/>
              <a:gd name="T48" fmla="*/ 2486415 w 1205"/>
              <a:gd name="T49" fmla="*/ 641933 h 512"/>
              <a:gd name="T50" fmla="*/ 2511425 w 1205"/>
              <a:gd name="T51" fmla="*/ 565082 h 512"/>
              <a:gd name="T52" fmla="*/ 2486415 w 1205"/>
              <a:gd name="T53" fmla="*/ 474668 h 512"/>
              <a:gd name="T54" fmla="*/ 2428058 w 1205"/>
              <a:gd name="T55" fmla="*/ 411379 h 512"/>
              <a:gd name="T56" fmla="*/ 2450984 w 1205"/>
              <a:gd name="T57" fmla="*/ 345830 h 512"/>
              <a:gd name="T58" fmla="*/ 2450984 w 1205"/>
              <a:gd name="T59" fmla="*/ 282541 h 512"/>
              <a:gd name="T60" fmla="*/ 2357196 w 1205"/>
              <a:gd name="T61" fmla="*/ 192128 h 512"/>
              <a:gd name="T62" fmla="*/ 2225894 w 1205"/>
              <a:gd name="T63" fmla="*/ 140140 h 512"/>
              <a:gd name="T64" fmla="*/ 2167537 w 1205"/>
              <a:gd name="T65" fmla="*/ 63289 h 512"/>
              <a:gd name="T66" fmla="*/ 2000803 w 1205"/>
              <a:gd name="T67" fmla="*/ 0 h 512"/>
              <a:gd name="T68" fmla="*/ 1775713 w 1205"/>
              <a:gd name="T69" fmla="*/ 24864 h 512"/>
              <a:gd name="T70" fmla="*/ 1717356 w 1205"/>
              <a:gd name="T71" fmla="*/ 38426 h 512"/>
              <a:gd name="T72" fmla="*/ 1563128 w 1205"/>
              <a:gd name="T73" fmla="*/ 0 h 512"/>
              <a:gd name="T74" fmla="*/ 1431825 w 1205"/>
              <a:gd name="T75" fmla="*/ 11302 h 512"/>
              <a:gd name="T76" fmla="*/ 1325532 w 1205"/>
              <a:gd name="T77" fmla="*/ 63289 h 512"/>
              <a:gd name="T78" fmla="*/ 1206735 w 1205"/>
              <a:gd name="T79" fmla="*/ 38426 h 512"/>
              <a:gd name="T80" fmla="*/ 1006654 w 1205"/>
              <a:gd name="T81" fmla="*/ 38426 h 512"/>
              <a:gd name="T82" fmla="*/ 864931 w 1205"/>
              <a:gd name="T83" fmla="*/ 90413 h 512"/>
              <a:gd name="T84" fmla="*/ 769059 w 1205"/>
              <a:gd name="T85" fmla="*/ 115277 h 512"/>
              <a:gd name="T86" fmla="*/ 579399 w 1205"/>
              <a:gd name="T87" fmla="*/ 101715 h 512"/>
              <a:gd name="T88" fmla="*/ 425171 w 1205"/>
              <a:gd name="T89" fmla="*/ 128839 h 512"/>
              <a:gd name="T90" fmla="*/ 318878 w 1205"/>
              <a:gd name="T91" fmla="*/ 192128 h 512"/>
              <a:gd name="T92" fmla="*/ 235511 w 1205"/>
              <a:gd name="T93" fmla="*/ 268979 h 512"/>
              <a:gd name="T94" fmla="*/ 225090 w 1205"/>
              <a:gd name="T95" fmla="*/ 359392 h 512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1205" h="512">
                <a:moveTo>
                  <a:pt x="108" y="170"/>
                </a:moveTo>
                <a:lnTo>
                  <a:pt x="85" y="170"/>
                </a:lnTo>
                <a:lnTo>
                  <a:pt x="68" y="176"/>
                </a:lnTo>
                <a:lnTo>
                  <a:pt x="45" y="182"/>
                </a:lnTo>
                <a:lnTo>
                  <a:pt x="34" y="193"/>
                </a:lnTo>
                <a:lnTo>
                  <a:pt x="17" y="205"/>
                </a:lnTo>
                <a:lnTo>
                  <a:pt x="11" y="216"/>
                </a:lnTo>
                <a:lnTo>
                  <a:pt x="5" y="222"/>
                </a:lnTo>
                <a:lnTo>
                  <a:pt x="5" y="227"/>
                </a:lnTo>
                <a:lnTo>
                  <a:pt x="0" y="233"/>
                </a:lnTo>
                <a:lnTo>
                  <a:pt x="0" y="239"/>
                </a:lnTo>
                <a:lnTo>
                  <a:pt x="0" y="250"/>
                </a:lnTo>
                <a:lnTo>
                  <a:pt x="5" y="256"/>
                </a:lnTo>
                <a:lnTo>
                  <a:pt x="11" y="267"/>
                </a:lnTo>
                <a:lnTo>
                  <a:pt x="17" y="273"/>
                </a:lnTo>
                <a:lnTo>
                  <a:pt x="28" y="284"/>
                </a:lnTo>
                <a:lnTo>
                  <a:pt x="34" y="290"/>
                </a:lnTo>
                <a:lnTo>
                  <a:pt x="45" y="296"/>
                </a:lnTo>
                <a:lnTo>
                  <a:pt x="62" y="301"/>
                </a:lnTo>
                <a:lnTo>
                  <a:pt x="45" y="313"/>
                </a:lnTo>
                <a:lnTo>
                  <a:pt x="39" y="319"/>
                </a:lnTo>
                <a:lnTo>
                  <a:pt x="34" y="324"/>
                </a:lnTo>
                <a:lnTo>
                  <a:pt x="34" y="330"/>
                </a:lnTo>
                <a:lnTo>
                  <a:pt x="28" y="336"/>
                </a:lnTo>
                <a:lnTo>
                  <a:pt x="28" y="341"/>
                </a:lnTo>
                <a:lnTo>
                  <a:pt x="28" y="347"/>
                </a:lnTo>
                <a:lnTo>
                  <a:pt x="28" y="353"/>
                </a:lnTo>
                <a:lnTo>
                  <a:pt x="28" y="364"/>
                </a:lnTo>
                <a:lnTo>
                  <a:pt x="34" y="370"/>
                </a:lnTo>
                <a:lnTo>
                  <a:pt x="39" y="375"/>
                </a:lnTo>
                <a:lnTo>
                  <a:pt x="39" y="381"/>
                </a:lnTo>
                <a:lnTo>
                  <a:pt x="51" y="387"/>
                </a:lnTo>
                <a:lnTo>
                  <a:pt x="62" y="398"/>
                </a:lnTo>
                <a:lnTo>
                  <a:pt x="79" y="404"/>
                </a:lnTo>
                <a:lnTo>
                  <a:pt x="102" y="415"/>
                </a:lnTo>
                <a:lnTo>
                  <a:pt x="125" y="415"/>
                </a:lnTo>
                <a:lnTo>
                  <a:pt x="147" y="421"/>
                </a:lnTo>
                <a:lnTo>
                  <a:pt x="165" y="421"/>
                </a:lnTo>
                <a:lnTo>
                  <a:pt x="176" y="432"/>
                </a:lnTo>
                <a:lnTo>
                  <a:pt x="199" y="444"/>
                </a:lnTo>
                <a:lnTo>
                  <a:pt x="216" y="455"/>
                </a:lnTo>
                <a:lnTo>
                  <a:pt x="244" y="467"/>
                </a:lnTo>
                <a:lnTo>
                  <a:pt x="267" y="472"/>
                </a:lnTo>
                <a:lnTo>
                  <a:pt x="295" y="478"/>
                </a:lnTo>
                <a:lnTo>
                  <a:pt x="318" y="484"/>
                </a:lnTo>
                <a:lnTo>
                  <a:pt x="352" y="484"/>
                </a:lnTo>
                <a:lnTo>
                  <a:pt x="380" y="484"/>
                </a:lnTo>
                <a:lnTo>
                  <a:pt x="409" y="478"/>
                </a:lnTo>
                <a:lnTo>
                  <a:pt x="432" y="472"/>
                </a:lnTo>
                <a:lnTo>
                  <a:pt x="460" y="467"/>
                </a:lnTo>
                <a:lnTo>
                  <a:pt x="471" y="472"/>
                </a:lnTo>
                <a:lnTo>
                  <a:pt x="488" y="484"/>
                </a:lnTo>
                <a:lnTo>
                  <a:pt x="506" y="495"/>
                </a:lnTo>
                <a:lnTo>
                  <a:pt x="528" y="501"/>
                </a:lnTo>
                <a:lnTo>
                  <a:pt x="551" y="506"/>
                </a:lnTo>
                <a:lnTo>
                  <a:pt x="568" y="512"/>
                </a:lnTo>
                <a:lnTo>
                  <a:pt x="591" y="512"/>
                </a:lnTo>
                <a:lnTo>
                  <a:pt x="619" y="512"/>
                </a:lnTo>
                <a:lnTo>
                  <a:pt x="648" y="512"/>
                </a:lnTo>
                <a:lnTo>
                  <a:pt x="676" y="506"/>
                </a:lnTo>
                <a:lnTo>
                  <a:pt x="704" y="501"/>
                </a:lnTo>
                <a:lnTo>
                  <a:pt x="727" y="489"/>
                </a:lnTo>
                <a:lnTo>
                  <a:pt x="750" y="478"/>
                </a:lnTo>
                <a:lnTo>
                  <a:pt x="773" y="467"/>
                </a:lnTo>
                <a:lnTo>
                  <a:pt x="778" y="461"/>
                </a:lnTo>
                <a:lnTo>
                  <a:pt x="784" y="449"/>
                </a:lnTo>
                <a:lnTo>
                  <a:pt x="790" y="444"/>
                </a:lnTo>
                <a:lnTo>
                  <a:pt x="795" y="432"/>
                </a:lnTo>
                <a:lnTo>
                  <a:pt x="795" y="438"/>
                </a:lnTo>
                <a:lnTo>
                  <a:pt x="818" y="444"/>
                </a:lnTo>
                <a:lnTo>
                  <a:pt x="835" y="444"/>
                </a:lnTo>
                <a:lnTo>
                  <a:pt x="858" y="449"/>
                </a:lnTo>
                <a:lnTo>
                  <a:pt x="881" y="449"/>
                </a:lnTo>
                <a:lnTo>
                  <a:pt x="898" y="449"/>
                </a:lnTo>
                <a:lnTo>
                  <a:pt x="915" y="449"/>
                </a:lnTo>
                <a:lnTo>
                  <a:pt x="943" y="444"/>
                </a:lnTo>
                <a:lnTo>
                  <a:pt x="972" y="432"/>
                </a:lnTo>
                <a:lnTo>
                  <a:pt x="983" y="427"/>
                </a:lnTo>
                <a:lnTo>
                  <a:pt x="994" y="421"/>
                </a:lnTo>
                <a:lnTo>
                  <a:pt x="1006" y="415"/>
                </a:lnTo>
                <a:lnTo>
                  <a:pt x="1017" y="410"/>
                </a:lnTo>
                <a:lnTo>
                  <a:pt x="1023" y="398"/>
                </a:lnTo>
                <a:lnTo>
                  <a:pt x="1028" y="393"/>
                </a:lnTo>
                <a:lnTo>
                  <a:pt x="1034" y="387"/>
                </a:lnTo>
                <a:lnTo>
                  <a:pt x="1040" y="375"/>
                </a:lnTo>
                <a:lnTo>
                  <a:pt x="1045" y="364"/>
                </a:lnTo>
                <a:lnTo>
                  <a:pt x="1045" y="358"/>
                </a:lnTo>
                <a:lnTo>
                  <a:pt x="1080" y="353"/>
                </a:lnTo>
                <a:lnTo>
                  <a:pt x="1108" y="341"/>
                </a:lnTo>
                <a:lnTo>
                  <a:pt x="1136" y="336"/>
                </a:lnTo>
                <a:lnTo>
                  <a:pt x="1148" y="324"/>
                </a:lnTo>
                <a:lnTo>
                  <a:pt x="1159" y="319"/>
                </a:lnTo>
                <a:lnTo>
                  <a:pt x="1171" y="313"/>
                </a:lnTo>
                <a:lnTo>
                  <a:pt x="1176" y="301"/>
                </a:lnTo>
                <a:lnTo>
                  <a:pt x="1188" y="296"/>
                </a:lnTo>
                <a:lnTo>
                  <a:pt x="1193" y="284"/>
                </a:lnTo>
                <a:lnTo>
                  <a:pt x="1199" y="279"/>
                </a:lnTo>
                <a:lnTo>
                  <a:pt x="1205" y="267"/>
                </a:lnTo>
                <a:lnTo>
                  <a:pt x="1205" y="256"/>
                </a:lnTo>
                <a:lnTo>
                  <a:pt x="1205" y="250"/>
                </a:lnTo>
                <a:lnTo>
                  <a:pt x="1205" y="239"/>
                </a:lnTo>
                <a:lnTo>
                  <a:pt x="1205" y="227"/>
                </a:lnTo>
                <a:lnTo>
                  <a:pt x="1199" y="222"/>
                </a:lnTo>
                <a:lnTo>
                  <a:pt x="1193" y="210"/>
                </a:lnTo>
                <a:lnTo>
                  <a:pt x="1188" y="205"/>
                </a:lnTo>
                <a:lnTo>
                  <a:pt x="1182" y="193"/>
                </a:lnTo>
                <a:lnTo>
                  <a:pt x="1176" y="188"/>
                </a:lnTo>
                <a:lnTo>
                  <a:pt x="1165" y="182"/>
                </a:lnTo>
                <a:lnTo>
                  <a:pt x="1171" y="170"/>
                </a:lnTo>
                <a:lnTo>
                  <a:pt x="1176" y="165"/>
                </a:lnTo>
                <a:lnTo>
                  <a:pt x="1176" y="153"/>
                </a:lnTo>
                <a:lnTo>
                  <a:pt x="1176" y="148"/>
                </a:lnTo>
                <a:lnTo>
                  <a:pt x="1176" y="136"/>
                </a:lnTo>
                <a:lnTo>
                  <a:pt x="1176" y="131"/>
                </a:lnTo>
                <a:lnTo>
                  <a:pt x="1176" y="125"/>
                </a:lnTo>
                <a:lnTo>
                  <a:pt x="1171" y="119"/>
                </a:lnTo>
                <a:lnTo>
                  <a:pt x="1159" y="108"/>
                </a:lnTo>
                <a:lnTo>
                  <a:pt x="1148" y="91"/>
                </a:lnTo>
                <a:lnTo>
                  <a:pt x="1131" y="85"/>
                </a:lnTo>
                <a:lnTo>
                  <a:pt x="1114" y="74"/>
                </a:lnTo>
                <a:lnTo>
                  <a:pt x="1091" y="68"/>
                </a:lnTo>
                <a:lnTo>
                  <a:pt x="1068" y="62"/>
                </a:lnTo>
                <a:lnTo>
                  <a:pt x="1068" y="57"/>
                </a:lnTo>
                <a:lnTo>
                  <a:pt x="1063" y="51"/>
                </a:lnTo>
                <a:lnTo>
                  <a:pt x="1051" y="34"/>
                </a:lnTo>
                <a:lnTo>
                  <a:pt x="1040" y="28"/>
                </a:lnTo>
                <a:lnTo>
                  <a:pt x="1023" y="17"/>
                </a:lnTo>
                <a:lnTo>
                  <a:pt x="1006" y="5"/>
                </a:lnTo>
                <a:lnTo>
                  <a:pt x="983" y="0"/>
                </a:lnTo>
                <a:lnTo>
                  <a:pt x="960" y="0"/>
                </a:lnTo>
                <a:lnTo>
                  <a:pt x="937" y="0"/>
                </a:lnTo>
                <a:lnTo>
                  <a:pt x="909" y="0"/>
                </a:lnTo>
                <a:lnTo>
                  <a:pt x="881" y="5"/>
                </a:lnTo>
                <a:lnTo>
                  <a:pt x="852" y="11"/>
                </a:lnTo>
                <a:lnTo>
                  <a:pt x="841" y="17"/>
                </a:lnTo>
                <a:lnTo>
                  <a:pt x="830" y="28"/>
                </a:lnTo>
                <a:lnTo>
                  <a:pt x="835" y="28"/>
                </a:lnTo>
                <a:lnTo>
                  <a:pt x="824" y="17"/>
                </a:lnTo>
                <a:lnTo>
                  <a:pt x="812" y="11"/>
                </a:lnTo>
                <a:lnTo>
                  <a:pt x="790" y="5"/>
                </a:lnTo>
                <a:lnTo>
                  <a:pt x="761" y="0"/>
                </a:lnTo>
                <a:lnTo>
                  <a:pt x="750" y="0"/>
                </a:lnTo>
                <a:lnTo>
                  <a:pt x="733" y="0"/>
                </a:lnTo>
                <a:lnTo>
                  <a:pt x="722" y="0"/>
                </a:lnTo>
                <a:lnTo>
                  <a:pt x="704" y="0"/>
                </a:lnTo>
                <a:lnTo>
                  <a:pt x="687" y="5"/>
                </a:lnTo>
                <a:lnTo>
                  <a:pt x="670" y="11"/>
                </a:lnTo>
                <a:lnTo>
                  <a:pt x="659" y="11"/>
                </a:lnTo>
                <a:lnTo>
                  <a:pt x="648" y="22"/>
                </a:lnTo>
                <a:lnTo>
                  <a:pt x="636" y="28"/>
                </a:lnTo>
                <a:lnTo>
                  <a:pt x="625" y="40"/>
                </a:lnTo>
                <a:lnTo>
                  <a:pt x="602" y="28"/>
                </a:lnTo>
                <a:lnTo>
                  <a:pt x="579" y="17"/>
                </a:lnTo>
                <a:lnTo>
                  <a:pt x="551" y="17"/>
                </a:lnTo>
                <a:lnTo>
                  <a:pt x="523" y="11"/>
                </a:lnTo>
                <a:lnTo>
                  <a:pt x="500" y="11"/>
                </a:lnTo>
                <a:lnTo>
                  <a:pt x="483" y="17"/>
                </a:lnTo>
                <a:lnTo>
                  <a:pt x="466" y="22"/>
                </a:lnTo>
                <a:lnTo>
                  <a:pt x="449" y="28"/>
                </a:lnTo>
                <a:lnTo>
                  <a:pt x="432" y="34"/>
                </a:lnTo>
                <a:lnTo>
                  <a:pt x="415" y="40"/>
                </a:lnTo>
                <a:lnTo>
                  <a:pt x="403" y="51"/>
                </a:lnTo>
                <a:lnTo>
                  <a:pt x="392" y="57"/>
                </a:lnTo>
                <a:lnTo>
                  <a:pt x="392" y="62"/>
                </a:lnTo>
                <a:lnTo>
                  <a:pt x="369" y="51"/>
                </a:lnTo>
                <a:lnTo>
                  <a:pt x="346" y="51"/>
                </a:lnTo>
                <a:lnTo>
                  <a:pt x="318" y="45"/>
                </a:lnTo>
                <a:lnTo>
                  <a:pt x="295" y="45"/>
                </a:lnTo>
                <a:lnTo>
                  <a:pt x="278" y="45"/>
                </a:lnTo>
                <a:lnTo>
                  <a:pt x="255" y="45"/>
                </a:lnTo>
                <a:lnTo>
                  <a:pt x="238" y="51"/>
                </a:lnTo>
                <a:lnTo>
                  <a:pt x="221" y="51"/>
                </a:lnTo>
                <a:lnTo>
                  <a:pt x="204" y="57"/>
                </a:lnTo>
                <a:lnTo>
                  <a:pt x="193" y="62"/>
                </a:lnTo>
                <a:lnTo>
                  <a:pt x="176" y="68"/>
                </a:lnTo>
                <a:lnTo>
                  <a:pt x="165" y="79"/>
                </a:lnTo>
                <a:lnTo>
                  <a:pt x="153" y="85"/>
                </a:lnTo>
                <a:lnTo>
                  <a:pt x="142" y="91"/>
                </a:lnTo>
                <a:lnTo>
                  <a:pt x="130" y="102"/>
                </a:lnTo>
                <a:lnTo>
                  <a:pt x="125" y="114"/>
                </a:lnTo>
                <a:lnTo>
                  <a:pt x="113" y="119"/>
                </a:lnTo>
                <a:lnTo>
                  <a:pt x="113" y="131"/>
                </a:lnTo>
                <a:lnTo>
                  <a:pt x="108" y="142"/>
                </a:lnTo>
                <a:lnTo>
                  <a:pt x="108" y="153"/>
                </a:lnTo>
                <a:lnTo>
                  <a:pt x="108" y="159"/>
                </a:lnTo>
                <a:lnTo>
                  <a:pt x="108" y="170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8" name="Freeform 11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4287838" y="4845050"/>
            <a:ext cx="142875" cy="26988"/>
          </a:xfrm>
          <a:custGeom>
            <a:avLst/>
            <a:gdLst>
              <a:gd name="T0" fmla="*/ 0 w 68"/>
              <a:gd name="T1" fmla="*/ 0 h 12"/>
              <a:gd name="T2" fmla="*/ 25213 w 68"/>
              <a:gd name="T3" fmla="*/ 13494 h 12"/>
              <a:gd name="T4" fmla="*/ 60932 w 68"/>
              <a:gd name="T5" fmla="*/ 13494 h 12"/>
              <a:gd name="T6" fmla="*/ 96651 w 68"/>
              <a:gd name="T7" fmla="*/ 13494 h 12"/>
              <a:gd name="T8" fmla="*/ 132369 w 68"/>
              <a:gd name="T9" fmla="*/ 26988 h 12"/>
              <a:gd name="T10" fmla="*/ 142875 w 68"/>
              <a:gd name="T11" fmla="*/ 26988 h 1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8" h="12">
                <a:moveTo>
                  <a:pt x="0" y="0"/>
                </a:moveTo>
                <a:lnTo>
                  <a:pt x="12" y="6"/>
                </a:lnTo>
                <a:lnTo>
                  <a:pt x="29" y="6"/>
                </a:lnTo>
                <a:lnTo>
                  <a:pt x="46" y="6"/>
                </a:lnTo>
                <a:lnTo>
                  <a:pt x="63" y="12"/>
                </a:lnTo>
                <a:lnTo>
                  <a:pt x="68" y="12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9" name="Freeform 12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4502150" y="5102225"/>
            <a:ext cx="58738" cy="14288"/>
          </a:xfrm>
          <a:custGeom>
            <a:avLst/>
            <a:gdLst>
              <a:gd name="T0" fmla="*/ 0 w 28"/>
              <a:gd name="T1" fmla="*/ 14288 h 6"/>
              <a:gd name="T2" fmla="*/ 35662 w 28"/>
              <a:gd name="T3" fmla="*/ 0 h 6"/>
              <a:gd name="T4" fmla="*/ 58738 w 28"/>
              <a:gd name="T5" fmla="*/ 0 h 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" h="6">
                <a:moveTo>
                  <a:pt x="0" y="6"/>
                </a:moveTo>
                <a:lnTo>
                  <a:pt x="17" y="0"/>
                </a:lnTo>
                <a:lnTo>
                  <a:pt x="28" y="0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0" name="Freeform 13"/>
          <p:cNvSpPr>
            <a:spLocks/>
          </p:cNvSpPr>
          <p:nvPr>
            <p:custDataLst>
              <p:tags r:id="rId12"/>
            </p:custDataLst>
          </p:nvPr>
        </p:nvSpPr>
        <p:spPr bwMode="auto">
          <a:xfrm>
            <a:off x="4949825" y="5167313"/>
            <a:ext cx="168275" cy="52387"/>
          </a:xfrm>
          <a:custGeom>
            <a:avLst/>
            <a:gdLst>
              <a:gd name="T0" fmla="*/ 0 w 17"/>
              <a:gd name="T1" fmla="*/ 0 h 23"/>
              <a:gd name="T2" fmla="*/ 59391 w 17"/>
              <a:gd name="T3" fmla="*/ 25055 h 23"/>
              <a:gd name="T4" fmla="*/ 168275 w 17"/>
              <a:gd name="T5" fmla="*/ 52387 h 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" h="23">
                <a:moveTo>
                  <a:pt x="0" y="0"/>
                </a:moveTo>
                <a:lnTo>
                  <a:pt x="6" y="11"/>
                </a:lnTo>
                <a:lnTo>
                  <a:pt x="17" y="23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1" name="Freeform 14"/>
          <p:cNvSpPr>
            <a:spLocks/>
          </p:cNvSpPr>
          <p:nvPr>
            <p:custDataLst>
              <p:tags r:id="rId13"/>
            </p:custDataLst>
          </p:nvPr>
        </p:nvSpPr>
        <p:spPr bwMode="auto">
          <a:xfrm>
            <a:off x="5815013" y="5091113"/>
            <a:ext cx="25400" cy="49212"/>
          </a:xfrm>
          <a:custGeom>
            <a:avLst/>
            <a:gdLst>
              <a:gd name="T0" fmla="*/ 0 w 12"/>
              <a:gd name="T1" fmla="*/ 49212 h 22"/>
              <a:gd name="T2" fmla="*/ 12700 w 12"/>
              <a:gd name="T3" fmla="*/ 24606 h 22"/>
              <a:gd name="T4" fmla="*/ 25400 w 12"/>
              <a:gd name="T5" fmla="*/ 0 h 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" h="22">
                <a:moveTo>
                  <a:pt x="0" y="22"/>
                </a:moveTo>
                <a:lnTo>
                  <a:pt x="6" y="11"/>
                </a:lnTo>
                <a:lnTo>
                  <a:pt x="12" y="0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Freeform 15"/>
          <p:cNvSpPr>
            <a:spLocks/>
          </p:cNvSpPr>
          <p:nvPr>
            <p:custDataLst>
              <p:tags r:id="rId14"/>
            </p:custDataLst>
          </p:nvPr>
        </p:nvSpPr>
        <p:spPr bwMode="auto">
          <a:xfrm>
            <a:off x="6148388" y="4781550"/>
            <a:ext cx="188912" cy="192088"/>
          </a:xfrm>
          <a:custGeom>
            <a:avLst/>
            <a:gdLst>
              <a:gd name="T0" fmla="*/ 188912 w 90"/>
              <a:gd name="T1" fmla="*/ 192088 h 85"/>
              <a:gd name="T2" fmla="*/ 188912 w 90"/>
              <a:gd name="T3" fmla="*/ 192088 h 85"/>
              <a:gd name="T4" fmla="*/ 178417 w 90"/>
              <a:gd name="T5" fmla="*/ 153670 h 85"/>
              <a:gd name="T6" fmla="*/ 178417 w 90"/>
              <a:gd name="T7" fmla="*/ 128812 h 85"/>
              <a:gd name="T8" fmla="*/ 153229 w 90"/>
              <a:gd name="T9" fmla="*/ 103954 h 85"/>
              <a:gd name="T10" fmla="*/ 130139 w 90"/>
              <a:gd name="T11" fmla="*/ 76835 h 85"/>
              <a:gd name="T12" fmla="*/ 107050 w 90"/>
              <a:gd name="T13" fmla="*/ 51977 h 85"/>
              <a:gd name="T14" fmla="*/ 71367 w 90"/>
              <a:gd name="T15" fmla="*/ 24858 h 85"/>
              <a:gd name="T16" fmla="*/ 35683 w 90"/>
              <a:gd name="T17" fmla="*/ 13559 h 85"/>
              <a:gd name="T18" fmla="*/ 0 w 90"/>
              <a:gd name="T19" fmla="*/ 0 h 8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90" h="85">
                <a:moveTo>
                  <a:pt x="90" y="85"/>
                </a:moveTo>
                <a:lnTo>
                  <a:pt x="90" y="85"/>
                </a:lnTo>
                <a:lnTo>
                  <a:pt x="85" y="68"/>
                </a:lnTo>
                <a:lnTo>
                  <a:pt x="85" y="57"/>
                </a:lnTo>
                <a:lnTo>
                  <a:pt x="73" y="46"/>
                </a:lnTo>
                <a:lnTo>
                  <a:pt x="62" y="34"/>
                </a:lnTo>
                <a:lnTo>
                  <a:pt x="51" y="23"/>
                </a:lnTo>
                <a:lnTo>
                  <a:pt x="34" y="11"/>
                </a:lnTo>
                <a:lnTo>
                  <a:pt x="17" y="6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3" name="Freeform 16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6503988" y="4575175"/>
            <a:ext cx="82550" cy="63500"/>
          </a:xfrm>
          <a:custGeom>
            <a:avLst/>
            <a:gdLst>
              <a:gd name="T0" fmla="*/ 0 w 40"/>
              <a:gd name="T1" fmla="*/ 63500 h 28"/>
              <a:gd name="T2" fmla="*/ 22701 w 40"/>
              <a:gd name="T3" fmla="*/ 52161 h 28"/>
              <a:gd name="T4" fmla="*/ 47466 w 40"/>
              <a:gd name="T5" fmla="*/ 38554 h 28"/>
              <a:gd name="T6" fmla="*/ 70168 w 40"/>
              <a:gd name="T7" fmla="*/ 13607 h 28"/>
              <a:gd name="T8" fmla="*/ 82550 w 40"/>
              <a:gd name="T9" fmla="*/ 0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" h="28">
                <a:moveTo>
                  <a:pt x="0" y="28"/>
                </a:moveTo>
                <a:lnTo>
                  <a:pt x="11" y="23"/>
                </a:lnTo>
                <a:lnTo>
                  <a:pt x="23" y="17"/>
                </a:lnTo>
                <a:lnTo>
                  <a:pt x="34" y="6"/>
                </a:lnTo>
                <a:lnTo>
                  <a:pt x="40" y="0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4" name="Freeform 17"/>
          <p:cNvSpPr>
            <a:spLocks/>
          </p:cNvSpPr>
          <p:nvPr>
            <p:custDataLst>
              <p:tags r:id="rId16"/>
            </p:custDataLst>
          </p:nvPr>
        </p:nvSpPr>
        <p:spPr bwMode="auto">
          <a:xfrm>
            <a:off x="6384925" y="4303713"/>
            <a:ext cx="12700" cy="38100"/>
          </a:xfrm>
          <a:custGeom>
            <a:avLst/>
            <a:gdLst>
              <a:gd name="T0" fmla="*/ 12700 w 6"/>
              <a:gd name="T1" fmla="*/ 38100 h 17"/>
              <a:gd name="T2" fmla="*/ 12700 w 6"/>
              <a:gd name="T3" fmla="*/ 26894 h 17"/>
              <a:gd name="T4" fmla="*/ 0 w 6"/>
              <a:gd name="T5" fmla="*/ 13447 h 17"/>
              <a:gd name="T6" fmla="*/ 0 w 6"/>
              <a:gd name="T7" fmla="*/ 0 h 1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" h="17">
                <a:moveTo>
                  <a:pt x="6" y="17"/>
                </a:moveTo>
                <a:lnTo>
                  <a:pt x="6" y="12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5" name="Freeform 18"/>
          <p:cNvSpPr>
            <a:spLocks/>
          </p:cNvSpPr>
          <p:nvPr>
            <p:custDataLst>
              <p:tags r:id="rId17"/>
            </p:custDataLst>
          </p:nvPr>
        </p:nvSpPr>
        <p:spPr bwMode="auto">
          <a:xfrm>
            <a:off x="5851525" y="4225925"/>
            <a:ext cx="36513" cy="39688"/>
          </a:xfrm>
          <a:custGeom>
            <a:avLst/>
            <a:gdLst>
              <a:gd name="T0" fmla="*/ 36513 w 18"/>
              <a:gd name="T1" fmla="*/ 0 h 17"/>
              <a:gd name="T2" fmla="*/ 12171 w 18"/>
              <a:gd name="T3" fmla="*/ 14008 h 17"/>
              <a:gd name="T4" fmla="*/ 0 w 18"/>
              <a:gd name="T5" fmla="*/ 39688 h 1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" h="17">
                <a:moveTo>
                  <a:pt x="18" y="0"/>
                </a:moveTo>
                <a:lnTo>
                  <a:pt x="6" y="6"/>
                </a:lnTo>
                <a:lnTo>
                  <a:pt x="0" y="17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6" name="Freeform 19"/>
          <p:cNvSpPr>
            <a:spLocks/>
          </p:cNvSpPr>
          <p:nvPr>
            <p:custDataLst>
              <p:tags r:id="rId18"/>
            </p:custDataLst>
          </p:nvPr>
        </p:nvSpPr>
        <p:spPr bwMode="auto">
          <a:xfrm>
            <a:off x="5448300" y="4254500"/>
            <a:ext cx="12700" cy="23813"/>
          </a:xfrm>
          <a:custGeom>
            <a:avLst/>
            <a:gdLst>
              <a:gd name="T0" fmla="*/ 12700 w 6"/>
              <a:gd name="T1" fmla="*/ 0 h 11"/>
              <a:gd name="T2" fmla="*/ 0 w 6"/>
              <a:gd name="T3" fmla="*/ 10824 h 11"/>
              <a:gd name="T4" fmla="*/ 0 w 6"/>
              <a:gd name="T5" fmla="*/ 23813 h 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" h="11">
                <a:moveTo>
                  <a:pt x="6" y="0"/>
                </a:moveTo>
                <a:lnTo>
                  <a:pt x="0" y="5"/>
                </a:lnTo>
                <a:lnTo>
                  <a:pt x="0" y="11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7" name="Freeform 20"/>
          <p:cNvSpPr>
            <a:spLocks/>
          </p:cNvSpPr>
          <p:nvPr>
            <p:custDataLst>
              <p:tags r:id="rId19"/>
            </p:custDataLst>
          </p:nvPr>
        </p:nvSpPr>
        <p:spPr bwMode="auto">
          <a:xfrm>
            <a:off x="4975225" y="4303713"/>
            <a:ext cx="71438" cy="26987"/>
          </a:xfrm>
          <a:custGeom>
            <a:avLst/>
            <a:gdLst>
              <a:gd name="T0" fmla="*/ 71438 w 34"/>
              <a:gd name="T1" fmla="*/ 26987 h 12"/>
              <a:gd name="T2" fmla="*/ 35719 w 34"/>
              <a:gd name="T3" fmla="*/ 13494 h 12"/>
              <a:gd name="T4" fmla="*/ 0 w 34"/>
              <a:gd name="T5" fmla="*/ 0 h 1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4" h="12">
                <a:moveTo>
                  <a:pt x="34" y="12"/>
                </a:moveTo>
                <a:lnTo>
                  <a:pt x="17" y="6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8" name="Freeform 21"/>
          <p:cNvSpPr>
            <a:spLocks/>
          </p:cNvSpPr>
          <p:nvPr>
            <p:custDataLst>
              <p:tags r:id="rId20"/>
            </p:custDataLst>
          </p:nvPr>
        </p:nvSpPr>
        <p:spPr bwMode="auto">
          <a:xfrm>
            <a:off x="4384675" y="4548188"/>
            <a:ext cx="9525" cy="41275"/>
          </a:xfrm>
          <a:custGeom>
            <a:avLst/>
            <a:gdLst>
              <a:gd name="T0" fmla="*/ 0 w 5"/>
              <a:gd name="T1" fmla="*/ 0 h 18"/>
              <a:gd name="T2" fmla="*/ 9525 w 5"/>
              <a:gd name="T3" fmla="*/ 13758 h 18"/>
              <a:gd name="T4" fmla="*/ 9525 w 5"/>
              <a:gd name="T5" fmla="*/ 41275 h 1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" h="18">
                <a:moveTo>
                  <a:pt x="0" y="0"/>
                </a:moveTo>
                <a:lnTo>
                  <a:pt x="5" y="6"/>
                </a:lnTo>
                <a:lnTo>
                  <a:pt x="5" y="18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7429" name="Group 25"/>
          <p:cNvGrpSpPr>
            <a:grpSpLocks/>
          </p:cNvGrpSpPr>
          <p:nvPr>
            <p:custDataLst>
              <p:tags r:id="rId21"/>
            </p:custDataLst>
          </p:nvPr>
        </p:nvGrpSpPr>
        <p:grpSpPr bwMode="auto">
          <a:xfrm>
            <a:off x="4067175" y="3141663"/>
            <a:ext cx="2376488" cy="1258887"/>
            <a:chOff x="3646" y="1286"/>
            <a:chExt cx="1222" cy="649"/>
          </a:xfrm>
        </p:grpSpPr>
        <p:sp>
          <p:nvSpPr>
            <p:cNvPr id="17440" name="AutoShape 26"/>
            <p:cNvSpPr>
              <a:spLocks noChangeAspect="1" noChangeArrowheads="1" noTextEdit="1"/>
            </p:cNvSpPr>
            <p:nvPr/>
          </p:nvSpPr>
          <p:spPr bwMode="auto">
            <a:xfrm>
              <a:off x="3646" y="1286"/>
              <a:ext cx="1222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1" name="Freeform 27"/>
            <p:cNvSpPr>
              <a:spLocks/>
            </p:cNvSpPr>
            <p:nvPr/>
          </p:nvSpPr>
          <p:spPr bwMode="auto">
            <a:xfrm>
              <a:off x="3652" y="1292"/>
              <a:ext cx="1205" cy="512"/>
            </a:xfrm>
            <a:custGeom>
              <a:avLst/>
              <a:gdLst>
                <a:gd name="T0" fmla="*/ 45 w 1205"/>
                <a:gd name="T1" fmla="*/ 182 h 512"/>
                <a:gd name="T2" fmla="*/ 5 w 1205"/>
                <a:gd name="T3" fmla="*/ 222 h 512"/>
                <a:gd name="T4" fmla="*/ 0 w 1205"/>
                <a:gd name="T5" fmla="*/ 250 h 512"/>
                <a:gd name="T6" fmla="*/ 28 w 1205"/>
                <a:gd name="T7" fmla="*/ 284 h 512"/>
                <a:gd name="T8" fmla="*/ 62 w 1205"/>
                <a:gd name="T9" fmla="*/ 301 h 512"/>
                <a:gd name="T10" fmla="*/ 34 w 1205"/>
                <a:gd name="T11" fmla="*/ 330 h 512"/>
                <a:gd name="T12" fmla="*/ 28 w 1205"/>
                <a:gd name="T13" fmla="*/ 353 h 512"/>
                <a:gd name="T14" fmla="*/ 39 w 1205"/>
                <a:gd name="T15" fmla="*/ 381 h 512"/>
                <a:gd name="T16" fmla="*/ 102 w 1205"/>
                <a:gd name="T17" fmla="*/ 415 h 512"/>
                <a:gd name="T18" fmla="*/ 165 w 1205"/>
                <a:gd name="T19" fmla="*/ 421 h 512"/>
                <a:gd name="T20" fmla="*/ 244 w 1205"/>
                <a:gd name="T21" fmla="*/ 467 h 512"/>
                <a:gd name="T22" fmla="*/ 352 w 1205"/>
                <a:gd name="T23" fmla="*/ 484 h 512"/>
                <a:gd name="T24" fmla="*/ 460 w 1205"/>
                <a:gd name="T25" fmla="*/ 467 h 512"/>
                <a:gd name="T26" fmla="*/ 506 w 1205"/>
                <a:gd name="T27" fmla="*/ 495 h 512"/>
                <a:gd name="T28" fmla="*/ 591 w 1205"/>
                <a:gd name="T29" fmla="*/ 512 h 512"/>
                <a:gd name="T30" fmla="*/ 704 w 1205"/>
                <a:gd name="T31" fmla="*/ 501 h 512"/>
                <a:gd name="T32" fmla="*/ 778 w 1205"/>
                <a:gd name="T33" fmla="*/ 461 h 512"/>
                <a:gd name="T34" fmla="*/ 795 w 1205"/>
                <a:gd name="T35" fmla="*/ 438 h 512"/>
                <a:gd name="T36" fmla="*/ 881 w 1205"/>
                <a:gd name="T37" fmla="*/ 449 h 512"/>
                <a:gd name="T38" fmla="*/ 972 w 1205"/>
                <a:gd name="T39" fmla="*/ 432 h 512"/>
                <a:gd name="T40" fmla="*/ 1017 w 1205"/>
                <a:gd name="T41" fmla="*/ 410 h 512"/>
                <a:gd name="T42" fmla="*/ 1040 w 1205"/>
                <a:gd name="T43" fmla="*/ 375 h 512"/>
                <a:gd name="T44" fmla="*/ 1080 w 1205"/>
                <a:gd name="T45" fmla="*/ 353 h 512"/>
                <a:gd name="T46" fmla="*/ 1159 w 1205"/>
                <a:gd name="T47" fmla="*/ 319 h 512"/>
                <a:gd name="T48" fmla="*/ 1193 w 1205"/>
                <a:gd name="T49" fmla="*/ 284 h 512"/>
                <a:gd name="T50" fmla="*/ 1205 w 1205"/>
                <a:gd name="T51" fmla="*/ 250 h 512"/>
                <a:gd name="T52" fmla="*/ 1193 w 1205"/>
                <a:gd name="T53" fmla="*/ 210 h 512"/>
                <a:gd name="T54" fmla="*/ 1165 w 1205"/>
                <a:gd name="T55" fmla="*/ 182 h 512"/>
                <a:gd name="T56" fmla="*/ 1176 w 1205"/>
                <a:gd name="T57" fmla="*/ 153 h 512"/>
                <a:gd name="T58" fmla="*/ 1176 w 1205"/>
                <a:gd name="T59" fmla="*/ 125 h 512"/>
                <a:gd name="T60" fmla="*/ 1131 w 1205"/>
                <a:gd name="T61" fmla="*/ 85 h 512"/>
                <a:gd name="T62" fmla="*/ 1068 w 1205"/>
                <a:gd name="T63" fmla="*/ 62 h 512"/>
                <a:gd name="T64" fmla="*/ 1040 w 1205"/>
                <a:gd name="T65" fmla="*/ 28 h 512"/>
                <a:gd name="T66" fmla="*/ 960 w 1205"/>
                <a:gd name="T67" fmla="*/ 0 h 512"/>
                <a:gd name="T68" fmla="*/ 852 w 1205"/>
                <a:gd name="T69" fmla="*/ 11 h 512"/>
                <a:gd name="T70" fmla="*/ 824 w 1205"/>
                <a:gd name="T71" fmla="*/ 17 h 512"/>
                <a:gd name="T72" fmla="*/ 750 w 1205"/>
                <a:gd name="T73" fmla="*/ 0 h 512"/>
                <a:gd name="T74" fmla="*/ 687 w 1205"/>
                <a:gd name="T75" fmla="*/ 5 h 512"/>
                <a:gd name="T76" fmla="*/ 636 w 1205"/>
                <a:gd name="T77" fmla="*/ 28 h 512"/>
                <a:gd name="T78" fmla="*/ 579 w 1205"/>
                <a:gd name="T79" fmla="*/ 17 h 512"/>
                <a:gd name="T80" fmla="*/ 483 w 1205"/>
                <a:gd name="T81" fmla="*/ 17 h 512"/>
                <a:gd name="T82" fmla="*/ 415 w 1205"/>
                <a:gd name="T83" fmla="*/ 40 h 512"/>
                <a:gd name="T84" fmla="*/ 369 w 1205"/>
                <a:gd name="T85" fmla="*/ 51 h 512"/>
                <a:gd name="T86" fmla="*/ 278 w 1205"/>
                <a:gd name="T87" fmla="*/ 45 h 512"/>
                <a:gd name="T88" fmla="*/ 204 w 1205"/>
                <a:gd name="T89" fmla="*/ 57 h 512"/>
                <a:gd name="T90" fmla="*/ 153 w 1205"/>
                <a:gd name="T91" fmla="*/ 85 h 512"/>
                <a:gd name="T92" fmla="*/ 113 w 1205"/>
                <a:gd name="T93" fmla="*/ 119 h 512"/>
                <a:gd name="T94" fmla="*/ 108 w 1205"/>
                <a:gd name="T95" fmla="*/ 159 h 51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205" h="512">
                  <a:moveTo>
                    <a:pt x="108" y="170"/>
                  </a:moveTo>
                  <a:lnTo>
                    <a:pt x="85" y="170"/>
                  </a:lnTo>
                  <a:lnTo>
                    <a:pt x="68" y="176"/>
                  </a:lnTo>
                  <a:lnTo>
                    <a:pt x="45" y="182"/>
                  </a:lnTo>
                  <a:lnTo>
                    <a:pt x="34" y="193"/>
                  </a:lnTo>
                  <a:lnTo>
                    <a:pt x="17" y="205"/>
                  </a:lnTo>
                  <a:lnTo>
                    <a:pt x="11" y="216"/>
                  </a:lnTo>
                  <a:lnTo>
                    <a:pt x="5" y="222"/>
                  </a:lnTo>
                  <a:lnTo>
                    <a:pt x="5" y="227"/>
                  </a:lnTo>
                  <a:lnTo>
                    <a:pt x="0" y="233"/>
                  </a:lnTo>
                  <a:lnTo>
                    <a:pt x="0" y="239"/>
                  </a:lnTo>
                  <a:lnTo>
                    <a:pt x="0" y="250"/>
                  </a:lnTo>
                  <a:lnTo>
                    <a:pt x="5" y="256"/>
                  </a:lnTo>
                  <a:lnTo>
                    <a:pt x="11" y="267"/>
                  </a:lnTo>
                  <a:lnTo>
                    <a:pt x="17" y="273"/>
                  </a:lnTo>
                  <a:lnTo>
                    <a:pt x="28" y="284"/>
                  </a:lnTo>
                  <a:lnTo>
                    <a:pt x="34" y="290"/>
                  </a:lnTo>
                  <a:lnTo>
                    <a:pt x="45" y="296"/>
                  </a:lnTo>
                  <a:lnTo>
                    <a:pt x="62" y="301"/>
                  </a:lnTo>
                  <a:lnTo>
                    <a:pt x="45" y="313"/>
                  </a:lnTo>
                  <a:lnTo>
                    <a:pt x="39" y="319"/>
                  </a:lnTo>
                  <a:lnTo>
                    <a:pt x="34" y="324"/>
                  </a:lnTo>
                  <a:lnTo>
                    <a:pt x="34" y="330"/>
                  </a:lnTo>
                  <a:lnTo>
                    <a:pt x="28" y="336"/>
                  </a:lnTo>
                  <a:lnTo>
                    <a:pt x="28" y="341"/>
                  </a:lnTo>
                  <a:lnTo>
                    <a:pt x="28" y="347"/>
                  </a:lnTo>
                  <a:lnTo>
                    <a:pt x="28" y="353"/>
                  </a:lnTo>
                  <a:lnTo>
                    <a:pt x="28" y="364"/>
                  </a:lnTo>
                  <a:lnTo>
                    <a:pt x="34" y="370"/>
                  </a:lnTo>
                  <a:lnTo>
                    <a:pt x="39" y="375"/>
                  </a:lnTo>
                  <a:lnTo>
                    <a:pt x="39" y="381"/>
                  </a:lnTo>
                  <a:lnTo>
                    <a:pt x="51" y="387"/>
                  </a:lnTo>
                  <a:lnTo>
                    <a:pt x="62" y="398"/>
                  </a:lnTo>
                  <a:lnTo>
                    <a:pt x="79" y="404"/>
                  </a:lnTo>
                  <a:lnTo>
                    <a:pt x="102" y="415"/>
                  </a:lnTo>
                  <a:lnTo>
                    <a:pt x="125" y="415"/>
                  </a:lnTo>
                  <a:lnTo>
                    <a:pt x="147" y="421"/>
                  </a:lnTo>
                  <a:lnTo>
                    <a:pt x="165" y="421"/>
                  </a:lnTo>
                  <a:lnTo>
                    <a:pt x="176" y="432"/>
                  </a:lnTo>
                  <a:lnTo>
                    <a:pt x="199" y="444"/>
                  </a:lnTo>
                  <a:lnTo>
                    <a:pt x="216" y="455"/>
                  </a:lnTo>
                  <a:lnTo>
                    <a:pt x="244" y="467"/>
                  </a:lnTo>
                  <a:lnTo>
                    <a:pt x="267" y="472"/>
                  </a:lnTo>
                  <a:lnTo>
                    <a:pt x="295" y="478"/>
                  </a:lnTo>
                  <a:lnTo>
                    <a:pt x="318" y="484"/>
                  </a:lnTo>
                  <a:lnTo>
                    <a:pt x="352" y="484"/>
                  </a:lnTo>
                  <a:lnTo>
                    <a:pt x="380" y="484"/>
                  </a:lnTo>
                  <a:lnTo>
                    <a:pt x="409" y="478"/>
                  </a:lnTo>
                  <a:lnTo>
                    <a:pt x="432" y="472"/>
                  </a:lnTo>
                  <a:lnTo>
                    <a:pt x="460" y="467"/>
                  </a:lnTo>
                  <a:lnTo>
                    <a:pt x="471" y="472"/>
                  </a:lnTo>
                  <a:lnTo>
                    <a:pt x="488" y="484"/>
                  </a:lnTo>
                  <a:lnTo>
                    <a:pt x="506" y="495"/>
                  </a:lnTo>
                  <a:lnTo>
                    <a:pt x="528" y="501"/>
                  </a:lnTo>
                  <a:lnTo>
                    <a:pt x="551" y="506"/>
                  </a:lnTo>
                  <a:lnTo>
                    <a:pt x="568" y="512"/>
                  </a:lnTo>
                  <a:lnTo>
                    <a:pt x="591" y="512"/>
                  </a:lnTo>
                  <a:lnTo>
                    <a:pt x="619" y="512"/>
                  </a:lnTo>
                  <a:lnTo>
                    <a:pt x="648" y="512"/>
                  </a:lnTo>
                  <a:lnTo>
                    <a:pt x="676" y="506"/>
                  </a:lnTo>
                  <a:lnTo>
                    <a:pt x="704" y="501"/>
                  </a:lnTo>
                  <a:lnTo>
                    <a:pt x="727" y="489"/>
                  </a:lnTo>
                  <a:lnTo>
                    <a:pt x="750" y="478"/>
                  </a:lnTo>
                  <a:lnTo>
                    <a:pt x="773" y="467"/>
                  </a:lnTo>
                  <a:lnTo>
                    <a:pt x="778" y="461"/>
                  </a:lnTo>
                  <a:lnTo>
                    <a:pt x="784" y="449"/>
                  </a:lnTo>
                  <a:lnTo>
                    <a:pt x="790" y="444"/>
                  </a:lnTo>
                  <a:lnTo>
                    <a:pt x="795" y="432"/>
                  </a:lnTo>
                  <a:lnTo>
                    <a:pt x="795" y="438"/>
                  </a:lnTo>
                  <a:lnTo>
                    <a:pt x="818" y="444"/>
                  </a:lnTo>
                  <a:lnTo>
                    <a:pt x="835" y="444"/>
                  </a:lnTo>
                  <a:lnTo>
                    <a:pt x="858" y="449"/>
                  </a:lnTo>
                  <a:lnTo>
                    <a:pt x="881" y="449"/>
                  </a:lnTo>
                  <a:lnTo>
                    <a:pt x="898" y="449"/>
                  </a:lnTo>
                  <a:lnTo>
                    <a:pt x="915" y="449"/>
                  </a:lnTo>
                  <a:lnTo>
                    <a:pt x="943" y="444"/>
                  </a:lnTo>
                  <a:lnTo>
                    <a:pt x="972" y="432"/>
                  </a:lnTo>
                  <a:lnTo>
                    <a:pt x="983" y="427"/>
                  </a:lnTo>
                  <a:lnTo>
                    <a:pt x="994" y="421"/>
                  </a:lnTo>
                  <a:lnTo>
                    <a:pt x="1006" y="415"/>
                  </a:lnTo>
                  <a:lnTo>
                    <a:pt x="1017" y="410"/>
                  </a:lnTo>
                  <a:lnTo>
                    <a:pt x="1023" y="398"/>
                  </a:lnTo>
                  <a:lnTo>
                    <a:pt x="1028" y="393"/>
                  </a:lnTo>
                  <a:lnTo>
                    <a:pt x="1034" y="387"/>
                  </a:lnTo>
                  <a:lnTo>
                    <a:pt x="1040" y="375"/>
                  </a:lnTo>
                  <a:lnTo>
                    <a:pt x="1045" y="364"/>
                  </a:lnTo>
                  <a:lnTo>
                    <a:pt x="1045" y="358"/>
                  </a:lnTo>
                  <a:lnTo>
                    <a:pt x="1080" y="353"/>
                  </a:lnTo>
                  <a:lnTo>
                    <a:pt x="1108" y="341"/>
                  </a:lnTo>
                  <a:lnTo>
                    <a:pt x="1136" y="336"/>
                  </a:lnTo>
                  <a:lnTo>
                    <a:pt x="1148" y="324"/>
                  </a:lnTo>
                  <a:lnTo>
                    <a:pt x="1159" y="319"/>
                  </a:lnTo>
                  <a:lnTo>
                    <a:pt x="1171" y="313"/>
                  </a:lnTo>
                  <a:lnTo>
                    <a:pt x="1176" y="301"/>
                  </a:lnTo>
                  <a:lnTo>
                    <a:pt x="1188" y="296"/>
                  </a:lnTo>
                  <a:lnTo>
                    <a:pt x="1193" y="284"/>
                  </a:lnTo>
                  <a:lnTo>
                    <a:pt x="1199" y="279"/>
                  </a:lnTo>
                  <a:lnTo>
                    <a:pt x="1205" y="267"/>
                  </a:lnTo>
                  <a:lnTo>
                    <a:pt x="1205" y="256"/>
                  </a:lnTo>
                  <a:lnTo>
                    <a:pt x="1205" y="250"/>
                  </a:lnTo>
                  <a:lnTo>
                    <a:pt x="1205" y="239"/>
                  </a:lnTo>
                  <a:lnTo>
                    <a:pt x="1205" y="227"/>
                  </a:lnTo>
                  <a:lnTo>
                    <a:pt x="1199" y="222"/>
                  </a:lnTo>
                  <a:lnTo>
                    <a:pt x="1193" y="210"/>
                  </a:lnTo>
                  <a:lnTo>
                    <a:pt x="1188" y="205"/>
                  </a:lnTo>
                  <a:lnTo>
                    <a:pt x="1182" y="193"/>
                  </a:lnTo>
                  <a:lnTo>
                    <a:pt x="1176" y="188"/>
                  </a:lnTo>
                  <a:lnTo>
                    <a:pt x="1165" y="182"/>
                  </a:lnTo>
                  <a:lnTo>
                    <a:pt x="1171" y="170"/>
                  </a:lnTo>
                  <a:lnTo>
                    <a:pt x="1176" y="165"/>
                  </a:lnTo>
                  <a:lnTo>
                    <a:pt x="1176" y="153"/>
                  </a:lnTo>
                  <a:lnTo>
                    <a:pt x="1176" y="148"/>
                  </a:lnTo>
                  <a:lnTo>
                    <a:pt x="1176" y="136"/>
                  </a:lnTo>
                  <a:lnTo>
                    <a:pt x="1176" y="131"/>
                  </a:lnTo>
                  <a:lnTo>
                    <a:pt x="1176" y="125"/>
                  </a:lnTo>
                  <a:lnTo>
                    <a:pt x="1171" y="119"/>
                  </a:lnTo>
                  <a:lnTo>
                    <a:pt x="1159" y="108"/>
                  </a:lnTo>
                  <a:lnTo>
                    <a:pt x="1148" y="91"/>
                  </a:lnTo>
                  <a:lnTo>
                    <a:pt x="1131" y="85"/>
                  </a:lnTo>
                  <a:lnTo>
                    <a:pt x="1114" y="74"/>
                  </a:lnTo>
                  <a:lnTo>
                    <a:pt x="1091" y="68"/>
                  </a:lnTo>
                  <a:lnTo>
                    <a:pt x="1068" y="62"/>
                  </a:lnTo>
                  <a:lnTo>
                    <a:pt x="1068" y="57"/>
                  </a:lnTo>
                  <a:lnTo>
                    <a:pt x="1063" y="51"/>
                  </a:lnTo>
                  <a:lnTo>
                    <a:pt x="1051" y="34"/>
                  </a:lnTo>
                  <a:lnTo>
                    <a:pt x="1040" y="28"/>
                  </a:lnTo>
                  <a:lnTo>
                    <a:pt x="1023" y="17"/>
                  </a:lnTo>
                  <a:lnTo>
                    <a:pt x="1006" y="5"/>
                  </a:lnTo>
                  <a:lnTo>
                    <a:pt x="983" y="0"/>
                  </a:lnTo>
                  <a:lnTo>
                    <a:pt x="960" y="0"/>
                  </a:lnTo>
                  <a:lnTo>
                    <a:pt x="937" y="0"/>
                  </a:lnTo>
                  <a:lnTo>
                    <a:pt x="909" y="0"/>
                  </a:lnTo>
                  <a:lnTo>
                    <a:pt x="881" y="5"/>
                  </a:lnTo>
                  <a:lnTo>
                    <a:pt x="852" y="11"/>
                  </a:lnTo>
                  <a:lnTo>
                    <a:pt x="841" y="17"/>
                  </a:lnTo>
                  <a:lnTo>
                    <a:pt x="830" y="28"/>
                  </a:lnTo>
                  <a:lnTo>
                    <a:pt x="835" y="28"/>
                  </a:lnTo>
                  <a:lnTo>
                    <a:pt x="824" y="17"/>
                  </a:lnTo>
                  <a:lnTo>
                    <a:pt x="812" y="11"/>
                  </a:lnTo>
                  <a:lnTo>
                    <a:pt x="790" y="5"/>
                  </a:lnTo>
                  <a:lnTo>
                    <a:pt x="761" y="0"/>
                  </a:lnTo>
                  <a:lnTo>
                    <a:pt x="750" y="0"/>
                  </a:lnTo>
                  <a:lnTo>
                    <a:pt x="733" y="0"/>
                  </a:lnTo>
                  <a:lnTo>
                    <a:pt x="722" y="0"/>
                  </a:lnTo>
                  <a:lnTo>
                    <a:pt x="704" y="0"/>
                  </a:lnTo>
                  <a:lnTo>
                    <a:pt x="687" y="5"/>
                  </a:lnTo>
                  <a:lnTo>
                    <a:pt x="670" y="11"/>
                  </a:lnTo>
                  <a:lnTo>
                    <a:pt x="659" y="11"/>
                  </a:lnTo>
                  <a:lnTo>
                    <a:pt x="648" y="22"/>
                  </a:lnTo>
                  <a:lnTo>
                    <a:pt x="636" y="28"/>
                  </a:lnTo>
                  <a:lnTo>
                    <a:pt x="625" y="40"/>
                  </a:lnTo>
                  <a:lnTo>
                    <a:pt x="602" y="28"/>
                  </a:lnTo>
                  <a:lnTo>
                    <a:pt x="579" y="17"/>
                  </a:lnTo>
                  <a:lnTo>
                    <a:pt x="551" y="17"/>
                  </a:lnTo>
                  <a:lnTo>
                    <a:pt x="523" y="11"/>
                  </a:lnTo>
                  <a:lnTo>
                    <a:pt x="500" y="11"/>
                  </a:lnTo>
                  <a:lnTo>
                    <a:pt x="483" y="17"/>
                  </a:lnTo>
                  <a:lnTo>
                    <a:pt x="466" y="22"/>
                  </a:lnTo>
                  <a:lnTo>
                    <a:pt x="449" y="28"/>
                  </a:lnTo>
                  <a:lnTo>
                    <a:pt x="432" y="34"/>
                  </a:lnTo>
                  <a:lnTo>
                    <a:pt x="415" y="40"/>
                  </a:lnTo>
                  <a:lnTo>
                    <a:pt x="403" y="51"/>
                  </a:lnTo>
                  <a:lnTo>
                    <a:pt x="392" y="57"/>
                  </a:lnTo>
                  <a:lnTo>
                    <a:pt x="392" y="62"/>
                  </a:lnTo>
                  <a:lnTo>
                    <a:pt x="369" y="51"/>
                  </a:lnTo>
                  <a:lnTo>
                    <a:pt x="346" y="51"/>
                  </a:lnTo>
                  <a:lnTo>
                    <a:pt x="318" y="45"/>
                  </a:lnTo>
                  <a:lnTo>
                    <a:pt x="295" y="45"/>
                  </a:lnTo>
                  <a:lnTo>
                    <a:pt x="278" y="45"/>
                  </a:lnTo>
                  <a:lnTo>
                    <a:pt x="255" y="45"/>
                  </a:lnTo>
                  <a:lnTo>
                    <a:pt x="238" y="51"/>
                  </a:lnTo>
                  <a:lnTo>
                    <a:pt x="221" y="51"/>
                  </a:lnTo>
                  <a:lnTo>
                    <a:pt x="204" y="57"/>
                  </a:lnTo>
                  <a:lnTo>
                    <a:pt x="193" y="62"/>
                  </a:lnTo>
                  <a:lnTo>
                    <a:pt x="176" y="68"/>
                  </a:lnTo>
                  <a:lnTo>
                    <a:pt x="165" y="79"/>
                  </a:lnTo>
                  <a:lnTo>
                    <a:pt x="153" y="85"/>
                  </a:lnTo>
                  <a:lnTo>
                    <a:pt x="142" y="91"/>
                  </a:lnTo>
                  <a:lnTo>
                    <a:pt x="130" y="102"/>
                  </a:lnTo>
                  <a:lnTo>
                    <a:pt x="125" y="114"/>
                  </a:lnTo>
                  <a:lnTo>
                    <a:pt x="113" y="119"/>
                  </a:lnTo>
                  <a:lnTo>
                    <a:pt x="113" y="131"/>
                  </a:lnTo>
                  <a:lnTo>
                    <a:pt x="108" y="142"/>
                  </a:lnTo>
                  <a:lnTo>
                    <a:pt x="108" y="153"/>
                  </a:lnTo>
                  <a:lnTo>
                    <a:pt x="108" y="159"/>
                  </a:lnTo>
                  <a:lnTo>
                    <a:pt x="108" y="1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2" name="Freeform 28"/>
            <p:cNvSpPr>
              <a:spLocks/>
            </p:cNvSpPr>
            <p:nvPr/>
          </p:nvSpPr>
          <p:spPr bwMode="auto">
            <a:xfrm>
              <a:off x="3652" y="1292"/>
              <a:ext cx="1205" cy="512"/>
            </a:xfrm>
            <a:custGeom>
              <a:avLst/>
              <a:gdLst>
                <a:gd name="T0" fmla="*/ 45 w 1205"/>
                <a:gd name="T1" fmla="*/ 182 h 512"/>
                <a:gd name="T2" fmla="*/ 5 w 1205"/>
                <a:gd name="T3" fmla="*/ 222 h 512"/>
                <a:gd name="T4" fmla="*/ 0 w 1205"/>
                <a:gd name="T5" fmla="*/ 250 h 512"/>
                <a:gd name="T6" fmla="*/ 28 w 1205"/>
                <a:gd name="T7" fmla="*/ 284 h 512"/>
                <a:gd name="T8" fmla="*/ 62 w 1205"/>
                <a:gd name="T9" fmla="*/ 301 h 512"/>
                <a:gd name="T10" fmla="*/ 34 w 1205"/>
                <a:gd name="T11" fmla="*/ 330 h 512"/>
                <a:gd name="T12" fmla="*/ 28 w 1205"/>
                <a:gd name="T13" fmla="*/ 353 h 512"/>
                <a:gd name="T14" fmla="*/ 39 w 1205"/>
                <a:gd name="T15" fmla="*/ 381 h 512"/>
                <a:gd name="T16" fmla="*/ 102 w 1205"/>
                <a:gd name="T17" fmla="*/ 415 h 512"/>
                <a:gd name="T18" fmla="*/ 165 w 1205"/>
                <a:gd name="T19" fmla="*/ 421 h 512"/>
                <a:gd name="T20" fmla="*/ 244 w 1205"/>
                <a:gd name="T21" fmla="*/ 467 h 512"/>
                <a:gd name="T22" fmla="*/ 352 w 1205"/>
                <a:gd name="T23" fmla="*/ 484 h 512"/>
                <a:gd name="T24" fmla="*/ 460 w 1205"/>
                <a:gd name="T25" fmla="*/ 467 h 512"/>
                <a:gd name="T26" fmla="*/ 506 w 1205"/>
                <a:gd name="T27" fmla="*/ 495 h 512"/>
                <a:gd name="T28" fmla="*/ 591 w 1205"/>
                <a:gd name="T29" fmla="*/ 512 h 512"/>
                <a:gd name="T30" fmla="*/ 704 w 1205"/>
                <a:gd name="T31" fmla="*/ 501 h 512"/>
                <a:gd name="T32" fmla="*/ 778 w 1205"/>
                <a:gd name="T33" fmla="*/ 461 h 512"/>
                <a:gd name="T34" fmla="*/ 795 w 1205"/>
                <a:gd name="T35" fmla="*/ 438 h 512"/>
                <a:gd name="T36" fmla="*/ 881 w 1205"/>
                <a:gd name="T37" fmla="*/ 449 h 512"/>
                <a:gd name="T38" fmla="*/ 972 w 1205"/>
                <a:gd name="T39" fmla="*/ 432 h 512"/>
                <a:gd name="T40" fmla="*/ 1017 w 1205"/>
                <a:gd name="T41" fmla="*/ 410 h 512"/>
                <a:gd name="T42" fmla="*/ 1040 w 1205"/>
                <a:gd name="T43" fmla="*/ 375 h 512"/>
                <a:gd name="T44" fmla="*/ 1080 w 1205"/>
                <a:gd name="T45" fmla="*/ 353 h 512"/>
                <a:gd name="T46" fmla="*/ 1159 w 1205"/>
                <a:gd name="T47" fmla="*/ 319 h 512"/>
                <a:gd name="T48" fmla="*/ 1193 w 1205"/>
                <a:gd name="T49" fmla="*/ 284 h 512"/>
                <a:gd name="T50" fmla="*/ 1205 w 1205"/>
                <a:gd name="T51" fmla="*/ 250 h 512"/>
                <a:gd name="T52" fmla="*/ 1193 w 1205"/>
                <a:gd name="T53" fmla="*/ 210 h 512"/>
                <a:gd name="T54" fmla="*/ 1165 w 1205"/>
                <a:gd name="T55" fmla="*/ 182 h 512"/>
                <a:gd name="T56" fmla="*/ 1176 w 1205"/>
                <a:gd name="T57" fmla="*/ 153 h 512"/>
                <a:gd name="T58" fmla="*/ 1176 w 1205"/>
                <a:gd name="T59" fmla="*/ 125 h 512"/>
                <a:gd name="T60" fmla="*/ 1131 w 1205"/>
                <a:gd name="T61" fmla="*/ 85 h 512"/>
                <a:gd name="T62" fmla="*/ 1068 w 1205"/>
                <a:gd name="T63" fmla="*/ 62 h 512"/>
                <a:gd name="T64" fmla="*/ 1040 w 1205"/>
                <a:gd name="T65" fmla="*/ 28 h 512"/>
                <a:gd name="T66" fmla="*/ 960 w 1205"/>
                <a:gd name="T67" fmla="*/ 0 h 512"/>
                <a:gd name="T68" fmla="*/ 852 w 1205"/>
                <a:gd name="T69" fmla="*/ 11 h 512"/>
                <a:gd name="T70" fmla="*/ 824 w 1205"/>
                <a:gd name="T71" fmla="*/ 17 h 512"/>
                <a:gd name="T72" fmla="*/ 750 w 1205"/>
                <a:gd name="T73" fmla="*/ 0 h 512"/>
                <a:gd name="T74" fmla="*/ 687 w 1205"/>
                <a:gd name="T75" fmla="*/ 5 h 512"/>
                <a:gd name="T76" fmla="*/ 636 w 1205"/>
                <a:gd name="T77" fmla="*/ 28 h 512"/>
                <a:gd name="T78" fmla="*/ 579 w 1205"/>
                <a:gd name="T79" fmla="*/ 17 h 512"/>
                <a:gd name="T80" fmla="*/ 483 w 1205"/>
                <a:gd name="T81" fmla="*/ 17 h 512"/>
                <a:gd name="T82" fmla="*/ 415 w 1205"/>
                <a:gd name="T83" fmla="*/ 40 h 512"/>
                <a:gd name="T84" fmla="*/ 369 w 1205"/>
                <a:gd name="T85" fmla="*/ 51 h 512"/>
                <a:gd name="T86" fmla="*/ 278 w 1205"/>
                <a:gd name="T87" fmla="*/ 45 h 512"/>
                <a:gd name="T88" fmla="*/ 204 w 1205"/>
                <a:gd name="T89" fmla="*/ 57 h 512"/>
                <a:gd name="T90" fmla="*/ 153 w 1205"/>
                <a:gd name="T91" fmla="*/ 85 h 512"/>
                <a:gd name="T92" fmla="*/ 113 w 1205"/>
                <a:gd name="T93" fmla="*/ 119 h 512"/>
                <a:gd name="T94" fmla="*/ 108 w 1205"/>
                <a:gd name="T95" fmla="*/ 159 h 51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205" h="512">
                  <a:moveTo>
                    <a:pt x="108" y="170"/>
                  </a:moveTo>
                  <a:lnTo>
                    <a:pt x="85" y="170"/>
                  </a:lnTo>
                  <a:lnTo>
                    <a:pt x="68" y="176"/>
                  </a:lnTo>
                  <a:lnTo>
                    <a:pt x="45" y="182"/>
                  </a:lnTo>
                  <a:lnTo>
                    <a:pt x="34" y="193"/>
                  </a:lnTo>
                  <a:lnTo>
                    <a:pt x="17" y="205"/>
                  </a:lnTo>
                  <a:lnTo>
                    <a:pt x="11" y="216"/>
                  </a:lnTo>
                  <a:lnTo>
                    <a:pt x="5" y="222"/>
                  </a:lnTo>
                  <a:lnTo>
                    <a:pt x="5" y="227"/>
                  </a:lnTo>
                  <a:lnTo>
                    <a:pt x="0" y="233"/>
                  </a:lnTo>
                  <a:lnTo>
                    <a:pt x="0" y="239"/>
                  </a:lnTo>
                  <a:lnTo>
                    <a:pt x="0" y="250"/>
                  </a:lnTo>
                  <a:lnTo>
                    <a:pt x="5" y="256"/>
                  </a:lnTo>
                  <a:lnTo>
                    <a:pt x="11" y="267"/>
                  </a:lnTo>
                  <a:lnTo>
                    <a:pt x="17" y="273"/>
                  </a:lnTo>
                  <a:lnTo>
                    <a:pt x="28" y="284"/>
                  </a:lnTo>
                  <a:lnTo>
                    <a:pt x="34" y="290"/>
                  </a:lnTo>
                  <a:lnTo>
                    <a:pt x="45" y="296"/>
                  </a:lnTo>
                  <a:lnTo>
                    <a:pt x="62" y="301"/>
                  </a:lnTo>
                  <a:lnTo>
                    <a:pt x="45" y="313"/>
                  </a:lnTo>
                  <a:lnTo>
                    <a:pt x="39" y="319"/>
                  </a:lnTo>
                  <a:lnTo>
                    <a:pt x="34" y="324"/>
                  </a:lnTo>
                  <a:lnTo>
                    <a:pt x="34" y="330"/>
                  </a:lnTo>
                  <a:lnTo>
                    <a:pt x="28" y="336"/>
                  </a:lnTo>
                  <a:lnTo>
                    <a:pt x="28" y="341"/>
                  </a:lnTo>
                  <a:lnTo>
                    <a:pt x="28" y="347"/>
                  </a:lnTo>
                  <a:lnTo>
                    <a:pt x="28" y="353"/>
                  </a:lnTo>
                  <a:lnTo>
                    <a:pt x="28" y="364"/>
                  </a:lnTo>
                  <a:lnTo>
                    <a:pt x="34" y="370"/>
                  </a:lnTo>
                  <a:lnTo>
                    <a:pt x="39" y="375"/>
                  </a:lnTo>
                  <a:lnTo>
                    <a:pt x="39" y="381"/>
                  </a:lnTo>
                  <a:lnTo>
                    <a:pt x="51" y="387"/>
                  </a:lnTo>
                  <a:lnTo>
                    <a:pt x="62" y="398"/>
                  </a:lnTo>
                  <a:lnTo>
                    <a:pt x="79" y="404"/>
                  </a:lnTo>
                  <a:lnTo>
                    <a:pt x="102" y="415"/>
                  </a:lnTo>
                  <a:lnTo>
                    <a:pt x="125" y="415"/>
                  </a:lnTo>
                  <a:lnTo>
                    <a:pt x="147" y="421"/>
                  </a:lnTo>
                  <a:lnTo>
                    <a:pt x="165" y="421"/>
                  </a:lnTo>
                  <a:lnTo>
                    <a:pt x="176" y="432"/>
                  </a:lnTo>
                  <a:lnTo>
                    <a:pt x="199" y="444"/>
                  </a:lnTo>
                  <a:lnTo>
                    <a:pt x="216" y="455"/>
                  </a:lnTo>
                  <a:lnTo>
                    <a:pt x="244" y="467"/>
                  </a:lnTo>
                  <a:lnTo>
                    <a:pt x="267" y="472"/>
                  </a:lnTo>
                  <a:lnTo>
                    <a:pt x="295" y="478"/>
                  </a:lnTo>
                  <a:lnTo>
                    <a:pt x="318" y="484"/>
                  </a:lnTo>
                  <a:lnTo>
                    <a:pt x="352" y="484"/>
                  </a:lnTo>
                  <a:lnTo>
                    <a:pt x="380" y="484"/>
                  </a:lnTo>
                  <a:lnTo>
                    <a:pt x="409" y="478"/>
                  </a:lnTo>
                  <a:lnTo>
                    <a:pt x="432" y="472"/>
                  </a:lnTo>
                  <a:lnTo>
                    <a:pt x="460" y="467"/>
                  </a:lnTo>
                  <a:lnTo>
                    <a:pt x="471" y="472"/>
                  </a:lnTo>
                  <a:lnTo>
                    <a:pt x="488" y="484"/>
                  </a:lnTo>
                  <a:lnTo>
                    <a:pt x="506" y="495"/>
                  </a:lnTo>
                  <a:lnTo>
                    <a:pt x="528" y="501"/>
                  </a:lnTo>
                  <a:lnTo>
                    <a:pt x="551" y="506"/>
                  </a:lnTo>
                  <a:lnTo>
                    <a:pt x="568" y="512"/>
                  </a:lnTo>
                  <a:lnTo>
                    <a:pt x="591" y="512"/>
                  </a:lnTo>
                  <a:lnTo>
                    <a:pt x="619" y="512"/>
                  </a:lnTo>
                  <a:lnTo>
                    <a:pt x="648" y="512"/>
                  </a:lnTo>
                  <a:lnTo>
                    <a:pt x="676" y="506"/>
                  </a:lnTo>
                  <a:lnTo>
                    <a:pt x="704" y="501"/>
                  </a:lnTo>
                  <a:lnTo>
                    <a:pt x="727" y="489"/>
                  </a:lnTo>
                  <a:lnTo>
                    <a:pt x="750" y="478"/>
                  </a:lnTo>
                  <a:lnTo>
                    <a:pt x="773" y="467"/>
                  </a:lnTo>
                  <a:lnTo>
                    <a:pt x="778" y="461"/>
                  </a:lnTo>
                  <a:lnTo>
                    <a:pt x="784" y="449"/>
                  </a:lnTo>
                  <a:lnTo>
                    <a:pt x="790" y="444"/>
                  </a:lnTo>
                  <a:lnTo>
                    <a:pt x="795" y="432"/>
                  </a:lnTo>
                  <a:lnTo>
                    <a:pt x="795" y="438"/>
                  </a:lnTo>
                  <a:lnTo>
                    <a:pt x="818" y="444"/>
                  </a:lnTo>
                  <a:lnTo>
                    <a:pt x="835" y="444"/>
                  </a:lnTo>
                  <a:lnTo>
                    <a:pt x="858" y="449"/>
                  </a:lnTo>
                  <a:lnTo>
                    <a:pt x="881" y="449"/>
                  </a:lnTo>
                  <a:lnTo>
                    <a:pt x="898" y="449"/>
                  </a:lnTo>
                  <a:lnTo>
                    <a:pt x="915" y="449"/>
                  </a:lnTo>
                  <a:lnTo>
                    <a:pt x="943" y="444"/>
                  </a:lnTo>
                  <a:lnTo>
                    <a:pt x="972" y="432"/>
                  </a:lnTo>
                  <a:lnTo>
                    <a:pt x="983" y="427"/>
                  </a:lnTo>
                  <a:lnTo>
                    <a:pt x="994" y="421"/>
                  </a:lnTo>
                  <a:lnTo>
                    <a:pt x="1006" y="415"/>
                  </a:lnTo>
                  <a:lnTo>
                    <a:pt x="1017" y="410"/>
                  </a:lnTo>
                  <a:lnTo>
                    <a:pt x="1023" y="398"/>
                  </a:lnTo>
                  <a:lnTo>
                    <a:pt x="1028" y="393"/>
                  </a:lnTo>
                  <a:lnTo>
                    <a:pt x="1034" y="387"/>
                  </a:lnTo>
                  <a:lnTo>
                    <a:pt x="1040" y="375"/>
                  </a:lnTo>
                  <a:lnTo>
                    <a:pt x="1045" y="364"/>
                  </a:lnTo>
                  <a:lnTo>
                    <a:pt x="1045" y="358"/>
                  </a:lnTo>
                  <a:lnTo>
                    <a:pt x="1080" y="353"/>
                  </a:lnTo>
                  <a:lnTo>
                    <a:pt x="1108" y="341"/>
                  </a:lnTo>
                  <a:lnTo>
                    <a:pt x="1136" y="336"/>
                  </a:lnTo>
                  <a:lnTo>
                    <a:pt x="1148" y="324"/>
                  </a:lnTo>
                  <a:lnTo>
                    <a:pt x="1159" y="319"/>
                  </a:lnTo>
                  <a:lnTo>
                    <a:pt x="1171" y="313"/>
                  </a:lnTo>
                  <a:lnTo>
                    <a:pt x="1176" y="301"/>
                  </a:lnTo>
                  <a:lnTo>
                    <a:pt x="1188" y="296"/>
                  </a:lnTo>
                  <a:lnTo>
                    <a:pt x="1193" y="284"/>
                  </a:lnTo>
                  <a:lnTo>
                    <a:pt x="1199" y="279"/>
                  </a:lnTo>
                  <a:lnTo>
                    <a:pt x="1205" y="267"/>
                  </a:lnTo>
                  <a:lnTo>
                    <a:pt x="1205" y="256"/>
                  </a:lnTo>
                  <a:lnTo>
                    <a:pt x="1205" y="250"/>
                  </a:lnTo>
                  <a:lnTo>
                    <a:pt x="1205" y="239"/>
                  </a:lnTo>
                  <a:lnTo>
                    <a:pt x="1205" y="227"/>
                  </a:lnTo>
                  <a:lnTo>
                    <a:pt x="1199" y="222"/>
                  </a:lnTo>
                  <a:lnTo>
                    <a:pt x="1193" y="210"/>
                  </a:lnTo>
                  <a:lnTo>
                    <a:pt x="1188" y="205"/>
                  </a:lnTo>
                  <a:lnTo>
                    <a:pt x="1182" y="193"/>
                  </a:lnTo>
                  <a:lnTo>
                    <a:pt x="1176" y="188"/>
                  </a:lnTo>
                  <a:lnTo>
                    <a:pt x="1165" y="182"/>
                  </a:lnTo>
                  <a:lnTo>
                    <a:pt x="1171" y="170"/>
                  </a:lnTo>
                  <a:lnTo>
                    <a:pt x="1176" y="165"/>
                  </a:lnTo>
                  <a:lnTo>
                    <a:pt x="1176" y="153"/>
                  </a:lnTo>
                  <a:lnTo>
                    <a:pt x="1176" y="148"/>
                  </a:lnTo>
                  <a:lnTo>
                    <a:pt x="1176" y="136"/>
                  </a:lnTo>
                  <a:lnTo>
                    <a:pt x="1176" y="131"/>
                  </a:lnTo>
                  <a:lnTo>
                    <a:pt x="1176" y="125"/>
                  </a:lnTo>
                  <a:lnTo>
                    <a:pt x="1171" y="119"/>
                  </a:lnTo>
                  <a:lnTo>
                    <a:pt x="1159" y="108"/>
                  </a:lnTo>
                  <a:lnTo>
                    <a:pt x="1148" y="91"/>
                  </a:lnTo>
                  <a:lnTo>
                    <a:pt x="1131" y="85"/>
                  </a:lnTo>
                  <a:lnTo>
                    <a:pt x="1114" y="74"/>
                  </a:lnTo>
                  <a:lnTo>
                    <a:pt x="1091" y="68"/>
                  </a:lnTo>
                  <a:lnTo>
                    <a:pt x="1068" y="62"/>
                  </a:lnTo>
                  <a:lnTo>
                    <a:pt x="1068" y="57"/>
                  </a:lnTo>
                  <a:lnTo>
                    <a:pt x="1063" y="51"/>
                  </a:lnTo>
                  <a:lnTo>
                    <a:pt x="1051" y="34"/>
                  </a:lnTo>
                  <a:lnTo>
                    <a:pt x="1040" y="28"/>
                  </a:lnTo>
                  <a:lnTo>
                    <a:pt x="1023" y="17"/>
                  </a:lnTo>
                  <a:lnTo>
                    <a:pt x="1006" y="5"/>
                  </a:lnTo>
                  <a:lnTo>
                    <a:pt x="983" y="0"/>
                  </a:lnTo>
                  <a:lnTo>
                    <a:pt x="960" y="0"/>
                  </a:lnTo>
                  <a:lnTo>
                    <a:pt x="937" y="0"/>
                  </a:lnTo>
                  <a:lnTo>
                    <a:pt x="909" y="0"/>
                  </a:lnTo>
                  <a:lnTo>
                    <a:pt x="881" y="5"/>
                  </a:lnTo>
                  <a:lnTo>
                    <a:pt x="852" y="11"/>
                  </a:lnTo>
                  <a:lnTo>
                    <a:pt x="841" y="17"/>
                  </a:lnTo>
                  <a:lnTo>
                    <a:pt x="830" y="28"/>
                  </a:lnTo>
                  <a:lnTo>
                    <a:pt x="835" y="28"/>
                  </a:lnTo>
                  <a:lnTo>
                    <a:pt x="824" y="17"/>
                  </a:lnTo>
                  <a:lnTo>
                    <a:pt x="812" y="11"/>
                  </a:lnTo>
                  <a:lnTo>
                    <a:pt x="790" y="5"/>
                  </a:lnTo>
                  <a:lnTo>
                    <a:pt x="761" y="0"/>
                  </a:lnTo>
                  <a:lnTo>
                    <a:pt x="750" y="0"/>
                  </a:lnTo>
                  <a:lnTo>
                    <a:pt x="733" y="0"/>
                  </a:lnTo>
                  <a:lnTo>
                    <a:pt x="722" y="0"/>
                  </a:lnTo>
                  <a:lnTo>
                    <a:pt x="704" y="0"/>
                  </a:lnTo>
                  <a:lnTo>
                    <a:pt x="687" y="5"/>
                  </a:lnTo>
                  <a:lnTo>
                    <a:pt x="670" y="11"/>
                  </a:lnTo>
                  <a:lnTo>
                    <a:pt x="659" y="11"/>
                  </a:lnTo>
                  <a:lnTo>
                    <a:pt x="648" y="22"/>
                  </a:lnTo>
                  <a:lnTo>
                    <a:pt x="636" y="28"/>
                  </a:lnTo>
                  <a:lnTo>
                    <a:pt x="625" y="40"/>
                  </a:lnTo>
                  <a:lnTo>
                    <a:pt x="602" y="28"/>
                  </a:lnTo>
                  <a:lnTo>
                    <a:pt x="579" y="17"/>
                  </a:lnTo>
                  <a:lnTo>
                    <a:pt x="551" y="17"/>
                  </a:lnTo>
                  <a:lnTo>
                    <a:pt x="523" y="11"/>
                  </a:lnTo>
                  <a:lnTo>
                    <a:pt x="500" y="11"/>
                  </a:lnTo>
                  <a:lnTo>
                    <a:pt x="483" y="17"/>
                  </a:lnTo>
                  <a:lnTo>
                    <a:pt x="466" y="22"/>
                  </a:lnTo>
                  <a:lnTo>
                    <a:pt x="449" y="28"/>
                  </a:lnTo>
                  <a:lnTo>
                    <a:pt x="432" y="34"/>
                  </a:lnTo>
                  <a:lnTo>
                    <a:pt x="415" y="40"/>
                  </a:lnTo>
                  <a:lnTo>
                    <a:pt x="403" y="51"/>
                  </a:lnTo>
                  <a:lnTo>
                    <a:pt x="392" y="57"/>
                  </a:lnTo>
                  <a:lnTo>
                    <a:pt x="392" y="62"/>
                  </a:lnTo>
                  <a:lnTo>
                    <a:pt x="369" y="51"/>
                  </a:lnTo>
                  <a:lnTo>
                    <a:pt x="346" y="51"/>
                  </a:lnTo>
                  <a:lnTo>
                    <a:pt x="318" y="45"/>
                  </a:lnTo>
                  <a:lnTo>
                    <a:pt x="295" y="45"/>
                  </a:lnTo>
                  <a:lnTo>
                    <a:pt x="278" y="45"/>
                  </a:lnTo>
                  <a:lnTo>
                    <a:pt x="255" y="45"/>
                  </a:lnTo>
                  <a:lnTo>
                    <a:pt x="238" y="51"/>
                  </a:lnTo>
                  <a:lnTo>
                    <a:pt x="221" y="51"/>
                  </a:lnTo>
                  <a:lnTo>
                    <a:pt x="204" y="57"/>
                  </a:lnTo>
                  <a:lnTo>
                    <a:pt x="193" y="62"/>
                  </a:lnTo>
                  <a:lnTo>
                    <a:pt x="176" y="68"/>
                  </a:lnTo>
                  <a:lnTo>
                    <a:pt x="165" y="79"/>
                  </a:lnTo>
                  <a:lnTo>
                    <a:pt x="153" y="85"/>
                  </a:lnTo>
                  <a:lnTo>
                    <a:pt x="142" y="91"/>
                  </a:lnTo>
                  <a:lnTo>
                    <a:pt x="130" y="102"/>
                  </a:lnTo>
                  <a:lnTo>
                    <a:pt x="125" y="114"/>
                  </a:lnTo>
                  <a:lnTo>
                    <a:pt x="113" y="119"/>
                  </a:lnTo>
                  <a:lnTo>
                    <a:pt x="113" y="131"/>
                  </a:lnTo>
                  <a:lnTo>
                    <a:pt x="108" y="142"/>
                  </a:lnTo>
                  <a:lnTo>
                    <a:pt x="108" y="153"/>
                  </a:lnTo>
                  <a:lnTo>
                    <a:pt x="108" y="159"/>
                  </a:lnTo>
                  <a:lnTo>
                    <a:pt x="108" y="17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3" name="Freeform 29"/>
            <p:cNvSpPr>
              <a:spLocks/>
            </p:cNvSpPr>
            <p:nvPr/>
          </p:nvSpPr>
          <p:spPr bwMode="auto">
            <a:xfrm>
              <a:off x="3714" y="1593"/>
              <a:ext cx="68" cy="12"/>
            </a:xfrm>
            <a:custGeom>
              <a:avLst/>
              <a:gdLst>
                <a:gd name="T0" fmla="*/ 0 w 68"/>
                <a:gd name="T1" fmla="*/ 0 h 12"/>
                <a:gd name="T2" fmla="*/ 12 w 68"/>
                <a:gd name="T3" fmla="*/ 6 h 12"/>
                <a:gd name="T4" fmla="*/ 29 w 68"/>
                <a:gd name="T5" fmla="*/ 6 h 12"/>
                <a:gd name="T6" fmla="*/ 46 w 68"/>
                <a:gd name="T7" fmla="*/ 6 h 12"/>
                <a:gd name="T8" fmla="*/ 63 w 68"/>
                <a:gd name="T9" fmla="*/ 12 h 12"/>
                <a:gd name="T10" fmla="*/ 68 w 68"/>
                <a:gd name="T11" fmla="*/ 12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8" h="12">
                  <a:moveTo>
                    <a:pt x="0" y="0"/>
                  </a:moveTo>
                  <a:lnTo>
                    <a:pt x="12" y="6"/>
                  </a:lnTo>
                  <a:lnTo>
                    <a:pt x="29" y="6"/>
                  </a:lnTo>
                  <a:lnTo>
                    <a:pt x="46" y="6"/>
                  </a:lnTo>
                  <a:lnTo>
                    <a:pt x="63" y="12"/>
                  </a:lnTo>
                  <a:lnTo>
                    <a:pt x="68" y="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4" name="Freeform 30"/>
            <p:cNvSpPr>
              <a:spLocks/>
            </p:cNvSpPr>
            <p:nvPr/>
          </p:nvSpPr>
          <p:spPr bwMode="auto">
            <a:xfrm>
              <a:off x="3817" y="1707"/>
              <a:ext cx="28" cy="6"/>
            </a:xfrm>
            <a:custGeom>
              <a:avLst/>
              <a:gdLst>
                <a:gd name="T0" fmla="*/ 0 w 28"/>
                <a:gd name="T1" fmla="*/ 6 h 6"/>
                <a:gd name="T2" fmla="*/ 17 w 28"/>
                <a:gd name="T3" fmla="*/ 0 h 6"/>
                <a:gd name="T4" fmla="*/ 28 w 28"/>
                <a:gd name="T5" fmla="*/ 0 h 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">
                  <a:moveTo>
                    <a:pt x="0" y="6"/>
                  </a:moveTo>
                  <a:lnTo>
                    <a:pt x="17" y="0"/>
                  </a:lnTo>
                  <a:lnTo>
                    <a:pt x="28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5" name="Freeform 31"/>
            <p:cNvSpPr>
              <a:spLocks/>
            </p:cNvSpPr>
            <p:nvPr/>
          </p:nvSpPr>
          <p:spPr bwMode="auto">
            <a:xfrm>
              <a:off x="4095" y="1736"/>
              <a:ext cx="17" cy="23"/>
            </a:xfrm>
            <a:custGeom>
              <a:avLst/>
              <a:gdLst>
                <a:gd name="T0" fmla="*/ 0 w 17"/>
                <a:gd name="T1" fmla="*/ 0 h 23"/>
                <a:gd name="T2" fmla="*/ 6 w 17"/>
                <a:gd name="T3" fmla="*/ 11 h 23"/>
                <a:gd name="T4" fmla="*/ 17 w 17"/>
                <a:gd name="T5" fmla="*/ 23 h 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" h="23">
                  <a:moveTo>
                    <a:pt x="0" y="0"/>
                  </a:moveTo>
                  <a:lnTo>
                    <a:pt x="6" y="11"/>
                  </a:lnTo>
                  <a:lnTo>
                    <a:pt x="17" y="2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6" name="Freeform 32"/>
            <p:cNvSpPr>
              <a:spLocks/>
            </p:cNvSpPr>
            <p:nvPr/>
          </p:nvSpPr>
          <p:spPr bwMode="auto">
            <a:xfrm>
              <a:off x="4447" y="1702"/>
              <a:ext cx="12" cy="22"/>
            </a:xfrm>
            <a:custGeom>
              <a:avLst/>
              <a:gdLst>
                <a:gd name="T0" fmla="*/ 0 w 12"/>
                <a:gd name="T1" fmla="*/ 22 h 22"/>
                <a:gd name="T2" fmla="*/ 6 w 12"/>
                <a:gd name="T3" fmla="*/ 11 h 22"/>
                <a:gd name="T4" fmla="*/ 12 w 12"/>
                <a:gd name="T5" fmla="*/ 0 h 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" h="22">
                  <a:moveTo>
                    <a:pt x="0" y="22"/>
                  </a:moveTo>
                  <a:lnTo>
                    <a:pt x="6" y="11"/>
                  </a:lnTo>
                  <a:lnTo>
                    <a:pt x="1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7" name="Freeform 33"/>
            <p:cNvSpPr>
              <a:spLocks/>
            </p:cNvSpPr>
            <p:nvPr/>
          </p:nvSpPr>
          <p:spPr bwMode="auto">
            <a:xfrm>
              <a:off x="4607" y="1565"/>
              <a:ext cx="90" cy="85"/>
            </a:xfrm>
            <a:custGeom>
              <a:avLst/>
              <a:gdLst>
                <a:gd name="T0" fmla="*/ 90 w 90"/>
                <a:gd name="T1" fmla="*/ 85 h 85"/>
                <a:gd name="T2" fmla="*/ 90 w 90"/>
                <a:gd name="T3" fmla="*/ 85 h 85"/>
                <a:gd name="T4" fmla="*/ 85 w 90"/>
                <a:gd name="T5" fmla="*/ 68 h 85"/>
                <a:gd name="T6" fmla="*/ 85 w 90"/>
                <a:gd name="T7" fmla="*/ 57 h 85"/>
                <a:gd name="T8" fmla="*/ 73 w 90"/>
                <a:gd name="T9" fmla="*/ 46 h 85"/>
                <a:gd name="T10" fmla="*/ 62 w 90"/>
                <a:gd name="T11" fmla="*/ 34 h 85"/>
                <a:gd name="T12" fmla="*/ 51 w 90"/>
                <a:gd name="T13" fmla="*/ 23 h 85"/>
                <a:gd name="T14" fmla="*/ 34 w 90"/>
                <a:gd name="T15" fmla="*/ 11 h 85"/>
                <a:gd name="T16" fmla="*/ 17 w 90"/>
                <a:gd name="T17" fmla="*/ 6 h 85"/>
                <a:gd name="T18" fmla="*/ 0 w 90"/>
                <a:gd name="T19" fmla="*/ 0 h 8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0" h="85">
                  <a:moveTo>
                    <a:pt x="90" y="85"/>
                  </a:moveTo>
                  <a:lnTo>
                    <a:pt x="90" y="85"/>
                  </a:lnTo>
                  <a:lnTo>
                    <a:pt x="85" y="68"/>
                  </a:lnTo>
                  <a:lnTo>
                    <a:pt x="85" y="57"/>
                  </a:lnTo>
                  <a:lnTo>
                    <a:pt x="73" y="46"/>
                  </a:lnTo>
                  <a:lnTo>
                    <a:pt x="62" y="34"/>
                  </a:lnTo>
                  <a:lnTo>
                    <a:pt x="51" y="23"/>
                  </a:lnTo>
                  <a:lnTo>
                    <a:pt x="34" y="11"/>
                  </a:lnTo>
                  <a:lnTo>
                    <a:pt x="17" y="6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8" name="Freeform 34"/>
            <p:cNvSpPr>
              <a:spLocks/>
            </p:cNvSpPr>
            <p:nvPr/>
          </p:nvSpPr>
          <p:spPr bwMode="auto">
            <a:xfrm>
              <a:off x="4777" y="1474"/>
              <a:ext cx="40" cy="28"/>
            </a:xfrm>
            <a:custGeom>
              <a:avLst/>
              <a:gdLst>
                <a:gd name="T0" fmla="*/ 0 w 40"/>
                <a:gd name="T1" fmla="*/ 28 h 28"/>
                <a:gd name="T2" fmla="*/ 11 w 40"/>
                <a:gd name="T3" fmla="*/ 23 h 28"/>
                <a:gd name="T4" fmla="*/ 23 w 40"/>
                <a:gd name="T5" fmla="*/ 17 h 28"/>
                <a:gd name="T6" fmla="*/ 34 w 40"/>
                <a:gd name="T7" fmla="*/ 6 h 28"/>
                <a:gd name="T8" fmla="*/ 40 w 40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" h="28">
                  <a:moveTo>
                    <a:pt x="0" y="28"/>
                  </a:moveTo>
                  <a:lnTo>
                    <a:pt x="11" y="23"/>
                  </a:lnTo>
                  <a:lnTo>
                    <a:pt x="23" y="17"/>
                  </a:lnTo>
                  <a:lnTo>
                    <a:pt x="34" y="6"/>
                  </a:lnTo>
                  <a:lnTo>
                    <a:pt x="4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9" name="Freeform 35"/>
            <p:cNvSpPr>
              <a:spLocks/>
            </p:cNvSpPr>
            <p:nvPr/>
          </p:nvSpPr>
          <p:spPr bwMode="auto">
            <a:xfrm>
              <a:off x="4720" y="1354"/>
              <a:ext cx="6" cy="17"/>
            </a:xfrm>
            <a:custGeom>
              <a:avLst/>
              <a:gdLst>
                <a:gd name="T0" fmla="*/ 6 w 6"/>
                <a:gd name="T1" fmla="*/ 17 h 17"/>
                <a:gd name="T2" fmla="*/ 6 w 6"/>
                <a:gd name="T3" fmla="*/ 12 h 17"/>
                <a:gd name="T4" fmla="*/ 0 w 6"/>
                <a:gd name="T5" fmla="*/ 6 h 17"/>
                <a:gd name="T6" fmla="*/ 0 w 6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" h="17">
                  <a:moveTo>
                    <a:pt x="6" y="17"/>
                  </a:move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0" name="Freeform 36"/>
            <p:cNvSpPr>
              <a:spLocks/>
            </p:cNvSpPr>
            <p:nvPr/>
          </p:nvSpPr>
          <p:spPr bwMode="auto">
            <a:xfrm>
              <a:off x="4464" y="1320"/>
              <a:ext cx="18" cy="17"/>
            </a:xfrm>
            <a:custGeom>
              <a:avLst/>
              <a:gdLst>
                <a:gd name="T0" fmla="*/ 18 w 18"/>
                <a:gd name="T1" fmla="*/ 0 h 17"/>
                <a:gd name="T2" fmla="*/ 6 w 18"/>
                <a:gd name="T3" fmla="*/ 6 h 17"/>
                <a:gd name="T4" fmla="*/ 0 w 18"/>
                <a:gd name="T5" fmla="*/ 17 h 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" h="17">
                  <a:moveTo>
                    <a:pt x="18" y="0"/>
                  </a:moveTo>
                  <a:lnTo>
                    <a:pt x="6" y="6"/>
                  </a:lnTo>
                  <a:lnTo>
                    <a:pt x="0" y="17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1" name="Freeform 37"/>
            <p:cNvSpPr>
              <a:spLocks/>
            </p:cNvSpPr>
            <p:nvPr/>
          </p:nvSpPr>
          <p:spPr bwMode="auto">
            <a:xfrm>
              <a:off x="4271" y="1332"/>
              <a:ext cx="6" cy="11"/>
            </a:xfrm>
            <a:custGeom>
              <a:avLst/>
              <a:gdLst>
                <a:gd name="T0" fmla="*/ 6 w 6"/>
                <a:gd name="T1" fmla="*/ 0 h 11"/>
                <a:gd name="T2" fmla="*/ 0 w 6"/>
                <a:gd name="T3" fmla="*/ 5 h 11"/>
                <a:gd name="T4" fmla="*/ 0 w 6"/>
                <a:gd name="T5" fmla="*/ 11 h 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" h="11">
                  <a:moveTo>
                    <a:pt x="6" y="0"/>
                  </a:move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2" name="Freeform 38"/>
            <p:cNvSpPr>
              <a:spLocks/>
            </p:cNvSpPr>
            <p:nvPr/>
          </p:nvSpPr>
          <p:spPr bwMode="auto">
            <a:xfrm>
              <a:off x="4044" y="1354"/>
              <a:ext cx="34" cy="12"/>
            </a:xfrm>
            <a:custGeom>
              <a:avLst/>
              <a:gdLst>
                <a:gd name="T0" fmla="*/ 34 w 34"/>
                <a:gd name="T1" fmla="*/ 12 h 12"/>
                <a:gd name="T2" fmla="*/ 17 w 34"/>
                <a:gd name="T3" fmla="*/ 6 h 12"/>
                <a:gd name="T4" fmla="*/ 0 w 34"/>
                <a:gd name="T5" fmla="*/ 0 h 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12">
                  <a:moveTo>
                    <a:pt x="34" y="12"/>
                  </a:moveTo>
                  <a:lnTo>
                    <a:pt x="17" y="6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3" name="Freeform 39"/>
            <p:cNvSpPr>
              <a:spLocks/>
            </p:cNvSpPr>
            <p:nvPr/>
          </p:nvSpPr>
          <p:spPr bwMode="auto">
            <a:xfrm>
              <a:off x="3760" y="1462"/>
              <a:ext cx="5" cy="18"/>
            </a:xfrm>
            <a:custGeom>
              <a:avLst/>
              <a:gdLst>
                <a:gd name="T0" fmla="*/ 0 w 5"/>
                <a:gd name="T1" fmla="*/ 0 h 18"/>
                <a:gd name="T2" fmla="*/ 5 w 5"/>
                <a:gd name="T3" fmla="*/ 6 h 18"/>
                <a:gd name="T4" fmla="*/ 5 w 5"/>
                <a:gd name="T5" fmla="*/ 18 h 1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" h="18">
                  <a:moveTo>
                    <a:pt x="0" y="0"/>
                  </a:moveTo>
                  <a:lnTo>
                    <a:pt x="5" y="6"/>
                  </a:lnTo>
                  <a:lnTo>
                    <a:pt x="5" y="1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20" name="Text Box 40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292725" y="3357563"/>
            <a:ext cx="881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28588" indent="-128588"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1pPr>
            <a:lvl2pPr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2pPr>
            <a:lvl3pPr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9pPr>
          </a:lstStyle>
          <a:p>
            <a:pPr>
              <a:spcBef>
                <a:spcPct val="50000"/>
              </a:spcBef>
              <a:buClr>
                <a:schemeClr val="tx2"/>
              </a:buClr>
              <a:buSzPct val="75000"/>
              <a:buFont typeface="Wingdings" charset="0"/>
              <a:buNone/>
              <a:defRPr/>
            </a:pPr>
            <a:r>
              <a:rPr lang="de-DE" sz="2000" smtClean="0">
                <a:latin typeface="Tele-GroteskNor" charset="0"/>
              </a:rPr>
              <a:t>Internet</a:t>
            </a:r>
          </a:p>
        </p:txBody>
      </p:sp>
      <p:sp>
        <p:nvSpPr>
          <p:cNvPr id="20521" name="Rectangle 4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694238" y="4475163"/>
            <a:ext cx="1533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marL="128588" indent="-128588">
              <a:spcBef>
                <a:spcPct val="50000"/>
              </a:spcBef>
              <a:buClr>
                <a:schemeClr val="tx2"/>
              </a:buClr>
              <a:buSzPct val="75000"/>
              <a:buFont typeface="Wingdings" charset="0"/>
              <a:buNone/>
              <a:defRPr/>
            </a:pPr>
            <a:r>
              <a:rPr lang="de-DE" sz="2000">
                <a:latin typeface="Tele-GroteskNor" charset="0"/>
                <a:ea typeface="SimSun" charset="0"/>
                <a:cs typeface="SimSun" charset="0"/>
              </a:rPr>
              <a:t>PMIP6 domain</a:t>
            </a:r>
          </a:p>
        </p:txBody>
      </p:sp>
      <p:sp>
        <p:nvSpPr>
          <p:cNvPr id="20524" name="Text Box 44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916238" y="4445000"/>
            <a:ext cx="180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marL="128588" indent="-128588"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1pPr>
            <a:lvl2pPr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2pPr>
            <a:lvl3pPr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SimSun" charset="0"/>
                <a:cs typeface="SimSun" charset="0"/>
              </a:defRPr>
            </a:lvl9pPr>
          </a:lstStyle>
          <a:p>
            <a:pPr>
              <a:spcBef>
                <a:spcPct val="50000"/>
              </a:spcBef>
              <a:buClr>
                <a:schemeClr val="tx2"/>
              </a:buClr>
              <a:buSzPct val="75000"/>
              <a:buFont typeface="Wingdings" charset="0"/>
              <a:buNone/>
              <a:defRPr/>
            </a:pPr>
            <a:r>
              <a:rPr lang="de-DE" sz="2000" smtClean="0">
                <a:solidFill>
                  <a:schemeClr val="accent1"/>
                </a:solidFill>
                <a:latin typeface="Tele-GroteskFet" charset="0"/>
              </a:rPr>
              <a:t>MAG-LMA tunnel</a:t>
            </a:r>
          </a:p>
        </p:txBody>
      </p:sp>
      <p:sp>
        <p:nvSpPr>
          <p:cNvPr id="20525" name="Line 45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5148263" y="6381750"/>
            <a:ext cx="1152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ea typeface="SimSun" charset="0"/>
              <a:cs typeface="SimSun" charset="0"/>
            </a:endParaRPr>
          </a:p>
        </p:txBody>
      </p:sp>
      <p:sp>
        <p:nvSpPr>
          <p:cNvPr id="20527" name="Line 47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4416425" y="5805488"/>
            <a:ext cx="442913" cy="36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ea typeface="SimSun" charset="0"/>
              <a:cs typeface="SimSun" charset="0"/>
            </a:endParaRPr>
          </a:p>
        </p:txBody>
      </p:sp>
      <p:sp>
        <p:nvSpPr>
          <p:cNvPr id="20528" name="Line 48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4932363" y="5676900"/>
            <a:ext cx="841375" cy="4953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ea typeface="SimSun" charset="0"/>
              <a:cs typeface="SimSun" charset="0"/>
            </a:endParaRPr>
          </a:p>
        </p:txBody>
      </p:sp>
      <p:sp>
        <p:nvSpPr>
          <p:cNvPr id="20535" name="Rectangle 55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859338" y="3860800"/>
            <a:ext cx="935037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marL="128588" indent="-128588" algn="ctr">
              <a:spcBef>
                <a:spcPct val="50000"/>
              </a:spcBef>
              <a:buClr>
                <a:schemeClr val="tx2"/>
              </a:buClr>
              <a:buSzPct val="75000"/>
              <a:buFont typeface="Wingdings" charset="0"/>
              <a:buNone/>
              <a:defRPr/>
            </a:pPr>
            <a:r>
              <a:rPr lang="de-DE" sz="2000">
                <a:latin typeface="Tele-GroteskNor" charset="0"/>
                <a:ea typeface="SimSun" charset="0"/>
                <a:cs typeface="SimSun" charset="0"/>
              </a:rPr>
              <a:t>LMA</a:t>
            </a:r>
          </a:p>
        </p:txBody>
      </p:sp>
      <p:sp>
        <p:nvSpPr>
          <p:cNvPr id="20536" name="Line 56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>
            <a:off x="4284663" y="4300538"/>
            <a:ext cx="720725" cy="936625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ea typeface="SimSun" charset="0"/>
              <a:cs typeface="SimSun" charset="0"/>
            </a:endParaRPr>
          </a:p>
        </p:txBody>
      </p:sp>
      <p:sp>
        <p:nvSpPr>
          <p:cNvPr id="20538" name="Line 58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5651500" y="4292600"/>
            <a:ext cx="792163" cy="942975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defRPr/>
            </a:pPr>
            <a:endParaRPr lang="ja-JP" altLang="en-US">
              <a:ea typeface="SimSun" charset="0"/>
              <a:cs typeface="SimSun" charset="0"/>
            </a:endParaRPr>
          </a:p>
        </p:txBody>
      </p:sp>
      <p:sp>
        <p:nvSpPr>
          <p:cNvPr id="20503" name="Text Box 23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3851275" y="3213100"/>
            <a:ext cx="1420813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defRPr/>
            </a:pPr>
            <a:r>
              <a:rPr lang="fr-FR" sz="2000">
                <a:latin typeface="Helvetica 45 Light" charset="0"/>
                <a:ea typeface="SimSun" charset="0"/>
                <a:cs typeface="SimSun" charset="0"/>
              </a:rPr>
              <a:t>MC source</a:t>
            </a:r>
          </a:p>
        </p:txBody>
      </p:sp>
      <p:sp>
        <p:nvSpPr>
          <p:cNvPr id="47" name="Slide Number Placeholder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16-2D62-42FF-99BB-5CE5FD2DE5B3}" type="slidenum">
              <a:rPr lang="zh-CN" altLang="en-US" smtClean="0"/>
              <a:pPr/>
              <a:t>3</a:t>
            </a:fld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标题 3"/>
          <p:cNvSpPr>
            <a:spLocks noGrp="1"/>
          </p:cNvSpPr>
          <p:nvPr>
            <p:ph type="title" idx="4294967295"/>
          </p:nvPr>
        </p:nvSpPr>
        <p:spPr>
          <a:xfrm>
            <a:off x="179388" y="188913"/>
            <a:ext cx="8820150" cy="1152525"/>
          </a:xfrm>
        </p:spPr>
        <p:txBody>
          <a:bodyPr/>
          <a:lstStyle/>
          <a:p>
            <a:r>
              <a:rPr kumimoji="0" lang="en-US" altLang="zh-CN" sz="4000" smtClean="0">
                <a:ea typeface="SimSun" charset="-122"/>
              </a:rPr>
              <a:t>Proposed </a:t>
            </a:r>
            <a:r>
              <a:rPr kumimoji="0" lang="en-US" altLang="zh-CN" sz="4000" smtClean="0">
                <a:solidFill>
                  <a:schemeClr val="accent2"/>
                </a:solidFill>
                <a:ea typeface="SimSun" charset="-122"/>
              </a:rPr>
              <a:t>extensions</a:t>
            </a:r>
            <a:r>
              <a:rPr kumimoji="0" lang="en-US" altLang="zh-CN" sz="4000" smtClean="0">
                <a:ea typeface="SimSun" charset="-122"/>
              </a:rPr>
              <a:t> to CXTP messages  </a:t>
            </a:r>
            <a:endParaRPr kumimoji="0" lang="zh-CN" altLang="en-US" sz="2800" smtClean="0">
              <a:ea typeface="SimSun" charset="-122"/>
            </a:endParaRPr>
          </a:p>
        </p:txBody>
      </p:sp>
      <p:sp>
        <p:nvSpPr>
          <p:cNvPr id="19458" name="内容占位符 4"/>
          <p:cNvSpPr>
            <a:spLocks noGrp="1"/>
          </p:cNvSpPr>
          <p:nvPr>
            <p:ph idx="4294967295"/>
          </p:nvPr>
        </p:nvSpPr>
        <p:spPr>
          <a:xfrm>
            <a:off x="457200" y="1285875"/>
            <a:ext cx="4619625" cy="4840288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15000"/>
              </a:spcBef>
            </a:pPr>
            <a:r>
              <a:rPr kumimoji="0" lang="en-US" altLang="ja-JP" sz="2000" smtClean="0">
                <a:latin typeface="Tele-GroteskNor" pitchFamily="2" charset="0"/>
                <a:ea typeface="SimSun" charset="-122"/>
              </a:rPr>
              <a:t>MN attaching new MAG sends RS (reactive)</a:t>
            </a:r>
          </a:p>
          <a:p>
            <a:pPr>
              <a:lnSpc>
                <a:spcPct val="95000"/>
              </a:lnSpc>
              <a:spcBef>
                <a:spcPct val="15000"/>
              </a:spcBef>
            </a:pPr>
            <a:r>
              <a:rPr kumimoji="0" lang="en-US" altLang="ja-JP" sz="2000" smtClean="0">
                <a:latin typeface="Tele-GroteskNor" pitchFamily="2" charset="0"/>
                <a:ea typeface="SimSun" charset="-122"/>
              </a:rPr>
              <a:t>n-MAG learns about p-MAG via PBU/PBA (for PMIPv6 )</a:t>
            </a:r>
          </a:p>
          <a:p>
            <a:pPr>
              <a:lnSpc>
                <a:spcPct val="95000"/>
              </a:lnSpc>
              <a:spcBef>
                <a:spcPct val="15000"/>
              </a:spcBef>
            </a:pPr>
            <a:r>
              <a:rPr kumimoji="0" lang="en-US" altLang="ja-JP" sz="2000" smtClean="0">
                <a:latin typeface="Tele-GroteskNor" pitchFamily="2" charset="0"/>
                <a:ea typeface="SimSun" charset="-122"/>
              </a:rPr>
              <a:t>n-MAG sends CT-Req to p-MAG </a:t>
            </a:r>
          </a:p>
          <a:p>
            <a:pPr lvl="1">
              <a:lnSpc>
                <a:spcPct val="95000"/>
              </a:lnSpc>
              <a:spcBef>
                <a:spcPct val="15000"/>
              </a:spcBef>
            </a:pPr>
            <a:r>
              <a:rPr kumimoji="0" lang="en-US" altLang="ja-JP" sz="2000" smtClean="0">
                <a:latin typeface="Tele-GroteskNor" pitchFamily="2" charset="0"/>
                <a:ea typeface="SimSun" charset="-122"/>
              </a:rPr>
              <a:t>CT Activate Request (CTAR) ?</a:t>
            </a:r>
          </a:p>
          <a:p>
            <a:pPr>
              <a:lnSpc>
                <a:spcPct val="95000"/>
              </a:lnSpc>
              <a:spcBef>
                <a:spcPct val="15000"/>
              </a:spcBef>
            </a:pPr>
            <a:r>
              <a:rPr kumimoji="0" lang="en-US" altLang="ja-JP" sz="2000" smtClean="0">
                <a:latin typeface="Tele-GroteskNor" pitchFamily="2" charset="0"/>
                <a:ea typeface="SimSun" charset="-122"/>
              </a:rPr>
              <a:t>p-MAG via CXTP provides multicast states of MN to n-MAG using </a:t>
            </a:r>
            <a:r>
              <a:rPr kumimoji="0" lang="en-US" altLang="ja-JP" sz="2000" smtClean="0">
                <a:solidFill>
                  <a:schemeClr val="accent2"/>
                </a:solidFill>
                <a:latin typeface="Tele-GroteskNor" pitchFamily="2" charset="0"/>
                <a:ea typeface="SimSun" charset="-122"/>
              </a:rPr>
              <a:t>M-CTD</a:t>
            </a:r>
          </a:p>
          <a:p>
            <a:pPr>
              <a:lnSpc>
                <a:spcPct val="95000"/>
              </a:lnSpc>
              <a:spcBef>
                <a:spcPct val="15000"/>
              </a:spcBef>
            </a:pPr>
            <a:r>
              <a:rPr kumimoji="0" lang="en-US" altLang="ja-JP" sz="2000" smtClean="0">
                <a:latin typeface="Tele-GroteskNor" pitchFamily="2" charset="0"/>
                <a:ea typeface="SimSun" charset="-122"/>
              </a:rPr>
              <a:t>n-MAG may have to subscribe via MLD (or PIM) Join to LMA.   </a:t>
            </a:r>
          </a:p>
          <a:p>
            <a:pPr>
              <a:lnSpc>
                <a:spcPct val="95000"/>
              </a:lnSpc>
              <a:spcBef>
                <a:spcPct val="15000"/>
              </a:spcBef>
            </a:pPr>
            <a:r>
              <a:rPr kumimoji="0" lang="en-US" altLang="ja-JP" sz="2000" smtClean="0">
                <a:latin typeface="Tele-GroteskNor" pitchFamily="2" charset="0"/>
                <a:ea typeface="SimSun" charset="-122"/>
              </a:rPr>
              <a:t>n-MAG requests p-MAG to B(uffer) multicast data for later F(orwarding) via n-MAG to MN after successful handover completion: </a:t>
            </a:r>
            <a:r>
              <a:rPr kumimoji="0" lang="en-US" altLang="ja-JP" sz="2000" smtClean="0">
                <a:solidFill>
                  <a:schemeClr val="accent2"/>
                </a:solidFill>
                <a:latin typeface="Tele-GroteskNor" pitchFamily="2" charset="0"/>
                <a:ea typeface="SimSun" charset="-122"/>
              </a:rPr>
              <a:t>M-CTDR(B/F)</a:t>
            </a:r>
            <a:r>
              <a:rPr kumimoji="0" lang="en-US" altLang="ja-JP" sz="2000" smtClean="0">
                <a:latin typeface="Tele-GroteskNor" pitchFamily="2" charset="0"/>
                <a:ea typeface="SimSun" charset="-122"/>
              </a:rPr>
              <a:t>.   </a:t>
            </a:r>
          </a:p>
          <a:p>
            <a:pPr>
              <a:lnSpc>
                <a:spcPct val="95000"/>
              </a:lnSpc>
              <a:spcBef>
                <a:spcPct val="15000"/>
              </a:spcBef>
            </a:pPr>
            <a:r>
              <a:rPr kumimoji="0" lang="en-US" altLang="ja-JP" sz="2000" smtClean="0">
                <a:latin typeface="Tele-GroteskNor" pitchFamily="2" charset="0"/>
                <a:ea typeface="SimSun" charset="-122"/>
              </a:rPr>
              <a:t>With delivery of Multicast data to MN, n-MAG may order p-MAG to L(eave) MN</a:t>
            </a:r>
            <a:r>
              <a:rPr kumimoji="0" lang="en-US" altLang="en-US" sz="2000" smtClean="0">
                <a:latin typeface="Tele-GroteskNor" pitchFamily="2" charset="0"/>
                <a:ea typeface="SimSun" charset="-122"/>
              </a:rPr>
              <a:t>’</a:t>
            </a:r>
            <a:r>
              <a:rPr kumimoji="0" lang="en-US" altLang="ja-JP" sz="2000" smtClean="0">
                <a:latin typeface="Tele-GroteskNor" pitchFamily="2" charset="0"/>
                <a:ea typeface="SimSun" charset="-122"/>
              </a:rPr>
              <a:t>s groups: </a:t>
            </a:r>
            <a:r>
              <a:rPr kumimoji="0" lang="en-US" altLang="ja-JP" sz="2000" smtClean="0">
                <a:solidFill>
                  <a:schemeClr val="accent2"/>
                </a:solidFill>
                <a:latin typeface="Tele-GroteskNor" pitchFamily="2" charset="0"/>
                <a:ea typeface="SimSun" charset="-122"/>
              </a:rPr>
              <a:t>M-CTDR(L)</a:t>
            </a:r>
            <a:r>
              <a:rPr kumimoji="0" lang="en-US" altLang="ja-JP" sz="2000" smtClean="0">
                <a:latin typeface="Tele-GroteskNor" pitchFamily="2" charset="0"/>
                <a:ea typeface="SimSun" charset="-122"/>
              </a:rPr>
              <a:t>.</a:t>
            </a:r>
          </a:p>
        </p:txBody>
      </p:sp>
      <p:sp>
        <p:nvSpPr>
          <p:cNvPr id="26677" name="Rectangle 53"/>
          <p:cNvSpPr>
            <a:spLocks noChangeArrowheads="1"/>
          </p:cNvSpPr>
          <p:nvPr/>
        </p:nvSpPr>
        <p:spPr bwMode="auto">
          <a:xfrm>
            <a:off x="4916488" y="1484313"/>
            <a:ext cx="3960812" cy="413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427BAB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MN                  p-MAG                        n-MAG                          LMA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	|               	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|-MLD Report--&gt;	|===== MLD Report (aggregated Join) ==&gt;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         	|                   	|---&gt; PIM join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|&lt;-------------------	|&lt;============ Multicast data =======	| (or MLD to MC Rtr.)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               	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Detach          	|               	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               	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Attach          	|               	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               	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|--------------------RS---------------------</a:t>
            </a: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--&gt;	</a:t>
            </a: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	|	| -------- PBU --------&gt; |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	|               	|&lt;----------PBA--------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|&lt;---CT-Req-----------	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               	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|--CXTP (M-CTD) --&gt;|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 	|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               	|===MLD Report ==&gt;|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	|&lt;----M-CTDR(B) ----	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                   	|                   	|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&lt;----------------- RA -----------------------	|                   	|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                   	|</a:t>
            </a: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&lt;==</a:t>
            </a: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Multicast data =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|&lt;--- M-CTDR(F) ----	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             	|== Multicast data =&gt;	|                   	|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|&lt;--- M-CTDR(L) ---- 	|                   	|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	|                   	|                   	|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|&lt;------------- Multicast data ---------------	|                   	|   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                   	|                   	|  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|======== MLD Report (Leave)=======&gt;| 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             	|                   	|                   	|---&gt; PIM prune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|	|	|	|   (or MLD Leave)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altLang="ja-JP" sz="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lnSpc>
                <a:spcPct val="85000"/>
              </a:lnSpc>
              <a:spcBef>
                <a:spcPct val="1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altLang="ja-JP" sz="1600">
                <a:latin typeface="Tele-GroteskNor" pitchFamily="2" charset="0"/>
                <a:cs typeface="Times New Roman" pitchFamily="18" charset="0"/>
              </a:rPr>
              <a:t>MLD listener handover with CXTP and MLD proxy</a:t>
            </a:r>
            <a:endParaRPr lang="en-US" altLang="ja-JP" sz="1600">
              <a:solidFill>
                <a:srgbClr val="000000"/>
              </a:solidFill>
              <a:latin typeface="Tele-GroteskNor" pitchFamily="2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16-2D62-42FF-99BB-5CE5FD2DE5B3}" type="slidenum">
              <a:rPr lang="zh-CN" altLang="en-US" smtClean="0"/>
              <a:pPr/>
              <a:t>4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latin typeface="Arial" charset="0"/>
                <a:ea typeface="SimSun" charset="-122"/>
                <a:cs typeface="Arial" charset="0"/>
              </a:rPr>
              <a:t>Message Types</a:t>
            </a:r>
            <a:endParaRPr lang="ja-JP" altLang="en-US" smtClean="0">
              <a:latin typeface="Arial" charset="0"/>
              <a:ea typeface="SimSun" charset="-122"/>
              <a:cs typeface="Arial" charset="0"/>
            </a:endParaRPr>
          </a:p>
        </p:txBody>
      </p:sp>
      <p:sp>
        <p:nvSpPr>
          <p:cNvPr id="23554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mtClean="0">
                <a:latin typeface="Arial" charset="0"/>
                <a:ea typeface="SimSun" charset="-122"/>
                <a:cs typeface="Arial" charset="0"/>
              </a:rPr>
              <a:t>M-CTD</a:t>
            </a:r>
          </a:p>
          <a:p>
            <a:pPr lvl="1"/>
            <a:r>
              <a:rPr lang="en-US" altLang="ja-JP" smtClean="0">
                <a:latin typeface="Arial" charset="0"/>
                <a:ea typeface="SimSun" charset="-122"/>
                <a:cs typeface="Arial" charset="0"/>
              </a:rPr>
              <a:t>(MN addr., Filter mode, (S,G))</a:t>
            </a:r>
          </a:p>
          <a:p>
            <a:r>
              <a:rPr lang="en-US" altLang="ja-JP" smtClean="0">
                <a:latin typeface="Arial" charset="0"/>
                <a:ea typeface="SimSun" charset="-122"/>
                <a:cs typeface="Arial" charset="0"/>
              </a:rPr>
              <a:t>M-CTDR</a:t>
            </a:r>
          </a:p>
          <a:p>
            <a:pPr lvl="1"/>
            <a:r>
              <a:rPr lang="en-US" altLang="ja-JP" smtClean="0">
                <a:latin typeface="Arial" charset="0"/>
                <a:ea typeface="SimSun" charset="-122"/>
                <a:cs typeface="Arial" charset="0"/>
              </a:rPr>
              <a:t>M-CTDR(B): Buffer</a:t>
            </a:r>
          </a:p>
          <a:p>
            <a:pPr lvl="1"/>
            <a:r>
              <a:rPr lang="en-US" altLang="ja-JP" smtClean="0">
                <a:latin typeface="Arial" charset="0"/>
                <a:ea typeface="SimSun" charset="-122"/>
                <a:cs typeface="Arial" charset="0"/>
              </a:rPr>
              <a:t>M-CTDR(F): Forward</a:t>
            </a:r>
          </a:p>
          <a:p>
            <a:pPr lvl="1"/>
            <a:r>
              <a:rPr lang="en-US" altLang="ja-JP" smtClean="0">
                <a:latin typeface="Arial" charset="0"/>
                <a:ea typeface="SimSun" charset="-122"/>
                <a:cs typeface="Arial" charset="0"/>
              </a:rPr>
              <a:t>M-CTDR(L): Leave</a:t>
            </a:r>
            <a:endParaRPr lang="ja-JP" altLang="en-US" smtClean="0">
              <a:latin typeface="Arial" charset="0"/>
              <a:ea typeface="SimSun" charset="-122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0FE8-C022-44ED-834B-65EF4A59974E}" type="slidenum">
              <a:rPr lang="zh-CN" altLang="en-US" smtClean="0"/>
              <a:pPr/>
              <a:t>5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标题 3"/>
          <p:cNvSpPr>
            <a:spLocks noGrp="1"/>
          </p:cNvSpPr>
          <p:nvPr>
            <p:ph type="title" idx="4294967295"/>
          </p:nvPr>
        </p:nvSpPr>
        <p:spPr>
          <a:xfrm>
            <a:off x="179388" y="188913"/>
            <a:ext cx="8820150" cy="1152525"/>
          </a:xfrm>
        </p:spPr>
        <p:txBody>
          <a:bodyPr/>
          <a:lstStyle/>
          <a:p>
            <a:r>
              <a:rPr kumimoji="0" lang="en-US" altLang="zh-CN" sz="4000" smtClean="0">
                <a:ea typeface="SimSun" charset="-122"/>
              </a:rPr>
              <a:t>Open questions  </a:t>
            </a:r>
            <a:endParaRPr kumimoji="0" lang="zh-CN" altLang="en-US" sz="2800" smtClean="0">
              <a:ea typeface="SimSun" charset="-122"/>
            </a:endParaRPr>
          </a:p>
        </p:txBody>
      </p:sp>
      <p:sp>
        <p:nvSpPr>
          <p:cNvPr id="34819" name="内容占位符 4"/>
          <p:cNvSpPr>
            <a:spLocks noGrp="1"/>
          </p:cNvSpPr>
          <p:nvPr>
            <p:ph idx="4294967295"/>
          </p:nvPr>
        </p:nvSpPr>
        <p:spPr>
          <a:xfrm>
            <a:off x="457200" y="1285875"/>
            <a:ext cx="7931150" cy="4840288"/>
          </a:xfrm>
        </p:spPr>
        <p:txBody>
          <a:bodyPr>
            <a:normAutofit/>
          </a:bodyPr>
          <a:lstStyle/>
          <a:p>
            <a:pPr>
              <a:lnSpc>
                <a:spcPct val="75000"/>
              </a:lnSpc>
              <a:spcBef>
                <a:spcPct val="15000"/>
              </a:spcBef>
            </a:pPr>
            <a:r>
              <a:rPr kumimoji="0" lang="en-US" altLang="ja-JP" sz="2100" smtClean="0">
                <a:latin typeface="Tele-GroteskNor" pitchFamily="2" charset="0"/>
                <a:ea typeface="SimSun" charset="-122"/>
              </a:rPr>
              <a:t>n-MAG informed about p-MAG using mechanism defined in RFC5949 (FPMIP6) ?</a:t>
            </a:r>
          </a:p>
          <a:p>
            <a:pPr lvl="1">
              <a:lnSpc>
                <a:spcPct val="75000"/>
              </a:lnSpc>
              <a:spcBef>
                <a:spcPct val="15000"/>
              </a:spcBef>
            </a:pPr>
            <a:r>
              <a:rPr kumimoji="0" lang="en-US" altLang="ja-JP" sz="1900" smtClean="0">
                <a:latin typeface="Tele-GroteskNor" pitchFamily="2" charset="0"/>
                <a:ea typeface="SimSun" charset="-122"/>
              </a:rPr>
              <a:t>Is multicasting to potential n-MAGs or p-MAGs a practicable alternative?</a:t>
            </a:r>
          </a:p>
          <a:p>
            <a:pPr>
              <a:lnSpc>
                <a:spcPct val="75000"/>
              </a:lnSpc>
              <a:spcBef>
                <a:spcPct val="15000"/>
              </a:spcBef>
            </a:pPr>
            <a:endParaRPr kumimoji="0" lang="en-US" altLang="ja-JP" sz="2100" smtClean="0">
              <a:latin typeface="Tele-GroteskNor" pitchFamily="2" charset="0"/>
              <a:ea typeface="SimSun" charset="-122"/>
            </a:endParaRPr>
          </a:p>
          <a:p>
            <a:pPr>
              <a:lnSpc>
                <a:spcPct val="75000"/>
              </a:lnSpc>
              <a:spcBef>
                <a:spcPct val="15000"/>
              </a:spcBef>
            </a:pPr>
            <a:r>
              <a:rPr kumimoji="0" lang="en-US" altLang="ja-JP" sz="2100" smtClean="0">
                <a:latin typeface="Tele-GroteskNor" pitchFamily="2" charset="0"/>
                <a:ea typeface="SimSun" charset="-122"/>
              </a:rPr>
              <a:t>Is a trigger (CTAR) for sending CT-Req actually needed?</a:t>
            </a:r>
          </a:p>
          <a:p>
            <a:pPr>
              <a:lnSpc>
                <a:spcPct val="75000"/>
              </a:lnSpc>
              <a:spcBef>
                <a:spcPct val="15000"/>
              </a:spcBef>
            </a:pPr>
            <a:endParaRPr kumimoji="0" lang="en-US" altLang="ja-JP" sz="2100" smtClean="0">
              <a:latin typeface="Tele-GroteskNor" pitchFamily="2" charset="0"/>
              <a:ea typeface="SimSun" charset="-122"/>
            </a:endParaRPr>
          </a:p>
          <a:p>
            <a:pPr>
              <a:lnSpc>
                <a:spcPct val="75000"/>
              </a:lnSpc>
              <a:spcBef>
                <a:spcPct val="15000"/>
              </a:spcBef>
            </a:pPr>
            <a:r>
              <a:rPr kumimoji="0" lang="en-US" altLang="ja-JP" sz="2100" smtClean="0">
                <a:latin typeface="Tele-GroteskNor" pitchFamily="2" charset="0"/>
                <a:ea typeface="SimSun" charset="-122"/>
              </a:rPr>
              <a:t>Applicability to (non-P) MIPv6 and inclusion of proactive/predictive handover for future revision?</a:t>
            </a:r>
          </a:p>
          <a:p>
            <a:pPr>
              <a:lnSpc>
                <a:spcPct val="75000"/>
              </a:lnSpc>
              <a:spcBef>
                <a:spcPct val="15000"/>
              </a:spcBef>
            </a:pPr>
            <a:endParaRPr kumimoji="0" lang="en-US" altLang="ja-JP" sz="2100" smtClean="0">
              <a:latin typeface="Tele-GroteskNor" pitchFamily="2" charset="0"/>
              <a:ea typeface="SimSun" charset="-122"/>
            </a:endParaRPr>
          </a:p>
          <a:p>
            <a:pPr>
              <a:lnSpc>
                <a:spcPct val="75000"/>
              </a:lnSpc>
              <a:spcBef>
                <a:spcPct val="15000"/>
              </a:spcBef>
            </a:pPr>
            <a:r>
              <a:rPr kumimoji="0" lang="en-US" altLang="ja-JP" sz="2100" smtClean="0">
                <a:latin typeface="Tele-GroteskNor" pitchFamily="2" charset="0"/>
                <a:ea typeface="SimSun" charset="-122"/>
              </a:rPr>
              <a:t>Further comments and  suggestions welcome!</a:t>
            </a:r>
          </a:p>
          <a:p>
            <a:pPr>
              <a:lnSpc>
                <a:spcPct val="75000"/>
              </a:lnSpc>
              <a:spcBef>
                <a:spcPct val="15000"/>
              </a:spcBef>
            </a:pPr>
            <a:endParaRPr kumimoji="0" lang="en-US" altLang="ja-JP" sz="2100" smtClean="0">
              <a:latin typeface="Tele-GroteskNor" pitchFamily="2" charset="0"/>
              <a:ea typeface="SimSun" charset="-122"/>
            </a:endParaRPr>
          </a:p>
          <a:p>
            <a:pPr>
              <a:lnSpc>
                <a:spcPct val="75000"/>
              </a:lnSpc>
              <a:spcBef>
                <a:spcPct val="15000"/>
              </a:spcBef>
            </a:pPr>
            <a:r>
              <a:rPr kumimoji="0" lang="en-US" altLang="ja-JP" sz="2100" smtClean="0">
                <a:latin typeface="Tele-GroteskNor" pitchFamily="2" charset="0"/>
                <a:ea typeface="SimSun" charset="-122"/>
              </a:rPr>
              <a:t>Thanks!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16-2D62-42FF-99BB-5CE5FD2DE5B3}" type="slidenum">
              <a:rPr lang="zh-CN" altLang="en-US" smtClean="0"/>
              <a:pPr/>
              <a:t>6</a:t>
            </a:fld>
            <a:endParaRPr lang="en-US" altLang="zh-CN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yIy1UhZAkqls0urACA8f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5PXl0zljUSfBNk7WjymB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xuhjZsP9kerPAaC7RP3s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Z97suM5EKKuRNcPz6cm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kCKdeuOyEaz6XKrWeerh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w9qISWStE.TybVkfTK5W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Dvrwosjd0.rdaXhanS9b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lElYdw63kOAJYo3dvZqb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eJQd9QR4UmWQMa2oIpON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5HJKT4K.Eut9pMEUfa8w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hzjvrgyd0CUtHZRy9z3M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hs3NOlN0.ASeDPQkOMv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2iGHdeokEKIiRU5Fe_Fm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gBpEpv.1k2mmXgpbfgO7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13kIz3fykaLtD.FcJPqE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ZHc6WXbkE62YClf_iDwK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vKvzuXMDE.Qgv7TWjBxl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T7CdT6tjEemo24LqkKC5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Vde4ujIqkOWpx_pd3wKz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w8in.KED0.LhQj2GVNJb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N9JZxUfcEigDUF5mulye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mm0b7kMV0SSBco35Ls4R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JfsKrKiMEOcWO_8uU003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g9EL53H706jGL6I54Ble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MH_mL3KcUi0w3IYAilnH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hZvAywLx0ukZ5RF4ph6E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qoj2Vth8kCCyovo9NY4l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cI1yK5_EkqDybkLkwJRt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5i8ZDVwTk6GAjIi0EUdz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.GG.gF3cU2aLEFBNBwyQA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398</Words>
  <Application>Microsoft Office PowerPoint</Application>
  <PresentationFormat>On-screen Show (4:3)</PresentationFormat>
  <Paragraphs>107</Paragraphs>
  <Slides>6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SimSun</vt:lpstr>
      <vt:lpstr>Calibri</vt:lpstr>
      <vt:lpstr>Tele-GroteskNor</vt:lpstr>
      <vt:lpstr>Wingdings</vt:lpstr>
      <vt:lpstr>Helvetica 45 Light</vt:lpstr>
      <vt:lpstr>Tele-GroteskFet</vt:lpstr>
      <vt:lpstr>Times New Roman</vt:lpstr>
      <vt:lpstr>Office 主题</vt:lpstr>
      <vt:lpstr>think-cell Slide</vt:lpstr>
      <vt:lpstr>Context Transfer Protocol Extension for Multicast</vt:lpstr>
      <vt:lpstr>Introduction</vt:lpstr>
      <vt:lpstr>Addressing lossless and low delay session continuity after MN’s (PMIPv6) handover </vt:lpstr>
      <vt:lpstr>Proposed extensions to CXTP messages  </vt:lpstr>
      <vt:lpstr>Message Types</vt:lpstr>
      <vt:lpstr>Open questions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Fast Handover and future work</dc:title>
  <cp:lastModifiedBy>SarikayaBehcet 73654</cp:lastModifiedBy>
  <cp:revision>24</cp:revision>
  <dcterms:modified xsi:type="dcterms:W3CDTF">2011-07-15T16:40:22Z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1310747926</vt:lpwstr>
  </property>
</Properties>
</file>