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5" r:id="rId3"/>
    <p:sldId id="278" r:id="rId4"/>
    <p:sldId id="279" r:id="rId5"/>
    <p:sldId id="294" r:id="rId6"/>
    <p:sldId id="292" r:id="rId7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C46345-31C4-456F-BF91-B11951D933BC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F5A470-4315-477F-9AF4-E843EF99D96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9C9CEF-2414-4444-9927-465EF7965EC4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DF0988-CE3D-4C1F-8177-26B10DA37817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altLang="ja-JP" smtClean="0"/>
              <a:t>We assume PIM-SM, because PIM-SM is the most deployed multicast routing protocol.</a:t>
            </a:r>
          </a:p>
        </p:txBody>
      </p:sp>
      <p:sp>
        <p:nvSpPr>
          <p:cNvPr id="18435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06DBF1-7D37-4380-8113-EC92EBFDDFFB}" type="slidenum">
              <a:rPr lang="ja-JP" altLang="en-US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3DA37-4A7F-4029-BB01-CC5BA7D0C345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68B7C-282A-4C8B-AB96-04E1AD40F45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C9F81B-EC64-4EA1-B46E-87160535AF9E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9CB45-271D-4A1D-BDEE-02A553D5ACC0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4C012-5BA9-4D9D-9DAA-4139C1BC6B8B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A8995-D170-4BE8-A0E5-4F694F5B1261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140A7-E9F9-40A4-82B1-F5D2A47A67C9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8B700-1D89-4FFF-B6DE-1637391E1E85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8002A-8056-4725-96B0-A4C0B05168EA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64C0A-7CB5-4F88-8974-304FAE4DA9A0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799B1B-BC19-4369-AFC7-AD1658499E56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1680E-1747-4A8B-9186-3F60A24250FD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496921-F32C-4969-87DB-8DF682B88DCC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024F7-26C1-4DDA-AE27-581C92ED4CC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A5D94-528A-4CE6-B43B-9C43C10AA99C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B1C54-BA35-4A9A-9F9F-AFA1A4CAE26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3A2CA2-2A92-40C2-A27C-2693FEAB1B4C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ABA57-BCB4-4049-B35D-D420B3D8061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5383B-3655-4F64-BF0E-BAFA98958B96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6D7C1-E31A-4018-9D55-80F30C2C9C61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A168C8-B42A-4F5D-B50F-DB767F660E06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5B486-E4AD-4E37-84FB-14E4C3290F87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4720347-CC62-486B-BAF4-CF6F1E69BB58}" type="datetime1">
              <a:rPr lang="ja-JP" altLang="en-US"/>
              <a:pPr/>
              <a:t>2011/7/22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cs-CZ" altLang="ja-JP"/>
              <a:t>81st IETF, July 2011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D885DC4-A7BA-443F-8D70-B8476BDEAE5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07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07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ctrTitle"/>
          </p:nvPr>
        </p:nvSpPr>
        <p:spPr>
          <a:xfrm>
            <a:off x="685800" y="2457450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sz="3600" smtClean="0"/>
              <a:t>PMIPv6 Extension for Multicast</a:t>
            </a:r>
            <a:br>
              <a:rPr lang="en-US" altLang="ja-JP" sz="3600" smtClean="0"/>
            </a:br>
            <a:r>
              <a:rPr lang="en-US" altLang="ja-JP" sz="2500" smtClean="0"/>
              <a:t/>
            </a:r>
            <a:br>
              <a:rPr lang="en-US" altLang="ja-JP" sz="2500" smtClean="0"/>
            </a:br>
            <a:r>
              <a:rPr lang="en-US" altLang="ja-JP" sz="2500" smtClean="0"/>
              <a:t>draft-asaeda-multimob-pmip6-extension-06</a:t>
            </a:r>
            <a:endParaRPr lang="ja-JP" altLang="en-US" sz="2500" smtClean="0"/>
          </a:p>
        </p:txBody>
      </p:sp>
      <p:sp>
        <p:nvSpPr>
          <p:cNvPr id="15362" name="サブタイトル 4"/>
          <p:cNvSpPr>
            <a:spLocks noGrp="1"/>
          </p:cNvSpPr>
          <p:nvPr>
            <p:ph type="subTitle" idx="1"/>
          </p:nvPr>
        </p:nvSpPr>
        <p:spPr>
          <a:xfrm>
            <a:off x="1371600" y="4668838"/>
            <a:ext cx="64008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Hitoshi Asaeda</a:t>
            </a:r>
          </a:p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Pierrick Seite</a:t>
            </a:r>
          </a:p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Jinwei Xia</a:t>
            </a:r>
            <a:endParaRPr lang="ja-JP" altLang="en-US" sz="2700" smtClean="0">
              <a:solidFill>
                <a:schemeClr val="tx1"/>
              </a:solidFill>
            </a:endParaRPr>
          </a:p>
        </p:txBody>
      </p:sp>
      <p:sp>
        <p:nvSpPr>
          <p:cNvPr id="15363" name="テキスト ボックス 3"/>
          <p:cNvSpPr txBox="1">
            <a:spLocks noChangeArrowheads="1"/>
          </p:cNvSpPr>
          <p:nvPr/>
        </p:nvSpPr>
        <p:spPr bwMode="auto">
          <a:xfrm>
            <a:off x="2498725" y="993775"/>
            <a:ext cx="3979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81</a:t>
            </a:r>
            <a:r>
              <a:rPr lang="en-US" altLang="ja-JP" baseline="30000">
                <a:latin typeface="Calibri" pitchFamily="34" charset="0"/>
              </a:rPr>
              <a:t>st</a:t>
            </a:r>
            <a:r>
              <a:rPr lang="en-US" altLang="ja-JP">
                <a:latin typeface="Calibri" pitchFamily="34" charset="0"/>
              </a:rPr>
              <a:t> IETF, July 2011, Quebec City, Canada 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Protocol Extensions</a:t>
            </a:r>
            <a:endParaRPr lang="ja-JP" altLang="en-US" smtClean="0"/>
          </a:p>
        </p:txBody>
      </p:sp>
      <p:sp>
        <p:nvSpPr>
          <p:cNvPr id="1638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800" smtClean="0"/>
              <a:t>Multicast traffic aggregation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Set up bi-directional GRE tunnel (</a:t>
            </a:r>
            <a:r>
              <a:rPr lang="en-US" altLang="ja-JP" sz="2400" smtClean="0">
                <a:solidFill>
                  <a:srgbClr val="FF0000"/>
                </a:solidFill>
              </a:rPr>
              <a:t>M-Tunnel</a:t>
            </a:r>
            <a:r>
              <a:rPr lang="en-US" altLang="ja-JP" sz="2400" smtClean="0"/>
              <a:t>) between LMA and MAG</a:t>
            </a:r>
          </a:p>
          <a:p>
            <a:pPr lvl="2">
              <a:lnSpc>
                <a:spcPct val="80000"/>
              </a:lnSpc>
            </a:pPr>
            <a:r>
              <a:rPr lang="en-US" altLang="ja-JP" sz="2000" smtClean="0"/>
              <a:t>M-tunnels are dedicated to multicast data and message transmission between LMA and MAG and shared by all MNs at the MAG</a:t>
            </a:r>
          </a:p>
          <a:p>
            <a:pPr>
              <a:lnSpc>
                <a:spcPct val="80000"/>
              </a:lnSpc>
            </a:pPr>
            <a:r>
              <a:rPr lang="en-US" altLang="ja-JP" sz="2800" smtClean="0"/>
              <a:t>Mobility support (i.e. seamless handover)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Scenario 1: With Policy Profile</a:t>
            </a:r>
          </a:p>
          <a:p>
            <a:pPr lvl="2">
              <a:lnSpc>
                <a:spcPct val="80000"/>
              </a:lnSpc>
            </a:pPr>
            <a:r>
              <a:rPr lang="en-US" altLang="ja-JP" sz="2000" smtClean="0"/>
              <a:t>When MN’s subscribing channel list is always maintained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Scenario 2: With multicast extended PBU/PBA</a:t>
            </a:r>
          </a:p>
          <a:p>
            <a:pPr lvl="2">
              <a:lnSpc>
                <a:spcPct val="80000"/>
              </a:lnSpc>
            </a:pPr>
            <a:r>
              <a:rPr lang="en-US" altLang="ja-JP" sz="2000" smtClean="0"/>
              <a:t>Use DeReg PBU and PBA having multicast channel information (</a:t>
            </a:r>
            <a:r>
              <a:rPr lang="en-US" altLang="ja-JP" sz="2000" smtClean="0">
                <a:solidFill>
                  <a:srgbClr val="FF0000"/>
                </a:solidFill>
              </a:rPr>
              <a:t>PBU-M/PBA-M</a:t>
            </a:r>
            <a:r>
              <a:rPr lang="en-US" altLang="ja-JP" sz="200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altLang="ja-JP" sz="2400" smtClean="0"/>
              <a:t>Scenario 3: With other fast handover mechanism, e.g., multicast extended CXTP</a:t>
            </a:r>
          </a:p>
          <a:p>
            <a:pPr lvl="2">
              <a:lnSpc>
                <a:spcPct val="80000"/>
              </a:lnSpc>
            </a:pPr>
            <a:r>
              <a:rPr lang="en-US" altLang="ja-JP" sz="2000" smtClean="0"/>
              <a:t>draft-vonhugo-multimob-cxtp-extension-00</a:t>
            </a:r>
            <a:endParaRPr lang="en-US" altLang="ja-JP" sz="2000" u="sng" smtClean="0"/>
          </a:p>
        </p:txBody>
      </p:sp>
      <p:sp>
        <p:nvSpPr>
          <p:cNvPr id="2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6C702C-4D14-4CEB-9DC1-4F5911829DCB}" type="slidenum">
              <a:rPr lang="ja-JP" altLang="en-US"/>
              <a:pPr/>
              <a:t>2</a:t>
            </a:fld>
            <a:endParaRPr lang="en-US" altLang="ja-JP"/>
          </a:p>
        </p:txBody>
      </p:sp>
      <p:sp>
        <p:nvSpPr>
          <p:cNvPr id="16388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81st IETF, July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Background</a:t>
            </a:r>
            <a:endParaRPr lang="ja-JP" altLang="en-US" smtClean="0"/>
          </a:p>
        </p:txBody>
      </p:sp>
      <p:sp>
        <p:nvSpPr>
          <p:cNvPr id="17410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Both LMA and MAG act as PIM-SM routers</a:t>
            </a:r>
          </a:p>
          <a:p>
            <a:pPr lvl="1"/>
            <a:r>
              <a:rPr lang="en-US" altLang="ja-JP" smtClean="0"/>
              <a:t>Support both ASM and SSM</a:t>
            </a:r>
          </a:p>
          <a:p>
            <a:r>
              <a:rPr lang="en-US" altLang="ja-JP" smtClean="0"/>
              <a:t>Incoming IF on LMA/MAG is selected by an RPF lookup algorithm given by PIM</a:t>
            </a:r>
          </a:p>
          <a:p>
            <a:pPr lvl="1"/>
            <a:r>
              <a:rPr lang="en-US" altLang="ja-JP" smtClean="0"/>
              <a:t>No tunnel convergence problem</a:t>
            </a:r>
          </a:p>
          <a:p>
            <a:pPr lvl="1"/>
            <a:r>
              <a:rPr lang="en-US" altLang="ja-JP" smtClean="0"/>
              <a:t>Support local routing</a:t>
            </a:r>
          </a:p>
          <a:p>
            <a:pPr lvl="1"/>
            <a:r>
              <a:rPr lang="en-US" altLang="ja-JP" smtClean="0"/>
              <a:t>Friendly with source mobility</a:t>
            </a:r>
          </a:p>
          <a:p>
            <a:r>
              <a:rPr lang="en-US" altLang="ja-JP" smtClean="0"/>
              <a:t>No multicast protocol changes</a:t>
            </a:r>
          </a:p>
        </p:txBody>
      </p:sp>
      <p:sp>
        <p:nvSpPr>
          <p:cNvPr id="17411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81st IETF, July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7412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9ECD7F-7B97-410E-85B7-7B7D29353601}" type="slidenum">
              <a:rPr lang="ja-JP" altLang="en-US"/>
              <a:pPr/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Changes from -05</a:t>
            </a:r>
            <a:endParaRPr lang="ja-JP" altLang="en-US" smtClean="0"/>
          </a:p>
        </p:txBody>
      </p:sp>
      <p:sp>
        <p:nvSpPr>
          <p:cNvPr id="18434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3000" smtClean="0"/>
              <a:t>Simplify the scenario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No use case for MLD proxy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Split CXTP extension into Dirk’s draft</a:t>
            </a:r>
          </a:p>
          <a:p>
            <a:pPr lvl="2">
              <a:lnSpc>
                <a:spcPct val="90000"/>
              </a:lnSpc>
            </a:pPr>
            <a:r>
              <a:rPr lang="en-US" altLang="ja-JP" sz="2200" smtClean="0"/>
              <a:t>Instead, DeReg PBU is extended to notify subscribing multicast channel information</a:t>
            </a:r>
          </a:p>
          <a:p>
            <a:pPr>
              <a:lnSpc>
                <a:spcPct val="90000"/>
              </a:lnSpc>
            </a:pPr>
            <a:r>
              <a:rPr lang="en-US" altLang="ja-JP" sz="3000" smtClean="0"/>
              <a:t>Adopt GRE for M-Tunnel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Distinguish unicast transmission over IPv6-IPv6 LMA-MAG tunnel (according to Sri’s comment)</a:t>
            </a:r>
          </a:p>
          <a:p>
            <a:pPr lvl="1">
              <a:lnSpc>
                <a:spcPct val="90000"/>
              </a:lnSpc>
            </a:pPr>
            <a:r>
              <a:rPr lang="en-US" altLang="ja-JP" sz="2600" smtClean="0"/>
              <a:t>GRE key is negotiated with RFC5845 or statically</a:t>
            </a:r>
          </a:p>
          <a:p>
            <a:pPr>
              <a:lnSpc>
                <a:spcPct val="90000"/>
              </a:lnSpc>
            </a:pPr>
            <a:r>
              <a:rPr lang="en-US" altLang="ja-JP" sz="3000" smtClean="0"/>
              <a:t>Editorial changes</a:t>
            </a:r>
          </a:p>
        </p:txBody>
      </p:sp>
      <p:sp>
        <p:nvSpPr>
          <p:cNvPr id="19459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81st IETF, July 2011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9460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58BC7C-C5D1-4111-A72B-5DD1EC5F18D2}" type="slidenum">
              <a:rPr lang="ja-JP" altLang="en-US"/>
              <a:pPr/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>
                <a:ea typeface="ＭＳ Ｐゴシック" pitchFamily="34" charset="-128"/>
              </a:rPr>
              <a:t>Multicast Packet Format in M-tunnel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altLang="zh-CN" sz="2000" smtClean="0">
                <a:ea typeface="ＭＳ Ｐゴシック" pitchFamily="34" charset="-128"/>
              </a:rPr>
              <a:t>	IPv6 header (src= LMAA, dst= Proxy-CoA) 		/* Outer Header */ </a:t>
            </a:r>
          </a:p>
          <a:p>
            <a:pPr>
              <a:buFont typeface="Arial" charset="0"/>
              <a:buNone/>
            </a:pPr>
            <a:r>
              <a:rPr lang="en-US" altLang="zh-CN" sz="2000" smtClean="0">
                <a:ea typeface="ＭＳ Ｐゴシック" pitchFamily="34" charset="-128"/>
              </a:rPr>
              <a:t> 			GRE header 							/* Encapsulation Header */ </a:t>
            </a:r>
          </a:p>
          <a:p>
            <a:pPr>
              <a:buFont typeface="Arial" charset="0"/>
              <a:buNone/>
            </a:pPr>
            <a:r>
              <a:rPr lang="en-US" altLang="zh-CN" sz="2000" smtClean="0">
                <a:ea typeface="ＭＳ Ｐゴシック" pitchFamily="34" charset="-128"/>
              </a:rPr>
              <a:t>				IPv6 header (src= S, dst= G) 			/* Inner Header */ </a:t>
            </a:r>
          </a:p>
          <a:p>
            <a:pPr>
              <a:buFont typeface="Arial" charset="0"/>
              <a:buNone/>
            </a:pPr>
            <a:r>
              <a:rPr lang="en-US" altLang="zh-CN" sz="2000" smtClean="0">
                <a:ea typeface="ＭＳ Ｐゴシック" pitchFamily="34" charset="-128"/>
              </a:rPr>
              <a:t>					Upper layer protocols				/* Packet Content */ </a:t>
            </a:r>
            <a:endParaRPr lang="zh-CN" altLang="en-US" sz="200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33794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438150" y="1600200"/>
            <a:ext cx="8302625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mtClean="0"/>
              <a:t>This draft provides the extension for PMIPv6 with PIM-SM</a:t>
            </a:r>
          </a:p>
          <a:p>
            <a:pPr lvl="2">
              <a:lnSpc>
                <a:spcPct val="90000"/>
              </a:lnSpc>
            </a:pPr>
            <a:endParaRPr lang="en-US" altLang="ja-JP" smtClean="0"/>
          </a:p>
          <a:p>
            <a:pPr>
              <a:lnSpc>
                <a:spcPct val="90000"/>
              </a:lnSpc>
            </a:pPr>
            <a:r>
              <a:rPr lang="en-US" altLang="ja-JP" smtClean="0"/>
              <a:t>The way to move forward</a:t>
            </a:r>
          </a:p>
          <a:p>
            <a:pPr lvl="1">
              <a:lnSpc>
                <a:spcPct val="90000"/>
              </a:lnSpc>
            </a:pPr>
            <a:r>
              <a:rPr lang="en-US" altLang="ja-JP" smtClean="0"/>
              <a:t>Go ahead with this story?</a:t>
            </a:r>
          </a:p>
          <a:p>
            <a:pPr lvl="1">
              <a:lnSpc>
                <a:spcPct val="90000"/>
              </a:lnSpc>
            </a:pPr>
            <a:r>
              <a:rPr lang="en-US" altLang="ja-JP" smtClean="0"/>
              <a:t>Split into two drafts?</a:t>
            </a:r>
          </a:p>
          <a:p>
            <a:pPr lvl="2">
              <a:lnSpc>
                <a:spcPct val="90000"/>
              </a:lnSpc>
            </a:pPr>
            <a:r>
              <a:rPr lang="en-US" altLang="ja-JP" smtClean="0"/>
              <a:t>“PMIPv6 multicast support with PIM-SM and M-Tunnel”</a:t>
            </a:r>
          </a:p>
          <a:p>
            <a:pPr lvl="3">
              <a:lnSpc>
                <a:spcPct val="90000"/>
              </a:lnSpc>
            </a:pPr>
            <a:r>
              <a:rPr lang="en-US" altLang="ja-JP" smtClean="0"/>
              <a:t>Intended status: Informational or BCP</a:t>
            </a:r>
            <a:r>
              <a:rPr lang="en-US" altLang="zh-CN" smtClean="0">
                <a:ea typeface="ＭＳ Ｐゴシック" pitchFamily="34" charset="-128"/>
              </a:rPr>
              <a:t> or Proposed Standard</a:t>
            </a:r>
            <a:endParaRPr lang="en-US" altLang="ja-JP" smtClean="0"/>
          </a:p>
          <a:p>
            <a:pPr lvl="2">
              <a:lnSpc>
                <a:spcPct val="90000"/>
              </a:lnSpc>
            </a:pPr>
            <a:r>
              <a:rPr lang="en-US" altLang="ja-JP" smtClean="0"/>
              <a:t>“(P)BU/(P)BA extension for multicast handover”</a:t>
            </a:r>
          </a:p>
          <a:p>
            <a:pPr lvl="3">
              <a:lnSpc>
                <a:spcPct val="90000"/>
              </a:lnSpc>
            </a:pPr>
            <a:r>
              <a:rPr lang="en-US" altLang="ja-JP" smtClean="0"/>
              <a:t>Intended status: Proposed Standard</a:t>
            </a:r>
            <a:endParaRPr lang="ja-JP" altLang="en-US" smtClean="0"/>
          </a:p>
        </p:txBody>
      </p:sp>
      <p:sp>
        <p:nvSpPr>
          <p:cNvPr id="31748" name="スライド番号プレースホルダ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72B00C1-B2D1-4B8B-8002-2FCFBE167104}" type="slidenum">
              <a:rPr lang="ja-JP" altLang="en-US" sz="1200">
                <a:solidFill>
                  <a:srgbClr val="898989"/>
                </a:solidFill>
                <a:latin typeface="Calibri" pitchFamily="34" charset="0"/>
              </a:rPr>
              <a:pPr algn="r"/>
              <a:t>6</a:t>
            </a:fld>
            <a:endParaRPr lang="en-US" altLang="ja-JP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1749" name="フッター プレースホルダ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altLang="ja-JP" sz="1200">
                <a:solidFill>
                  <a:srgbClr val="898989"/>
                </a:solidFill>
                <a:latin typeface="Calibri" pitchFamily="34" charset="0"/>
              </a:rPr>
              <a:t>81st IETF, July 2011</a:t>
            </a:r>
            <a:endParaRPr lang="ja-JP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</TotalTime>
  <Words>317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ＭＳ Ｐゴシック</vt:lpstr>
      <vt:lpstr>Calibri</vt:lpstr>
      <vt:lpstr>Office テーマ</vt:lpstr>
      <vt:lpstr>PMIPv6 Extension for Multicast  draft-asaeda-multimob-pmip6-extension-06</vt:lpstr>
      <vt:lpstr>Protocol Extensions</vt:lpstr>
      <vt:lpstr>Background</vt:lpstr>
      <vt:lpstr>Changes from -05</vt:lpstr>
      <vt:lpstr>Multicast Packet Format in M-tunnel</vt:lpstr>
      <vt:lpstr>Conclusion</vt:lpstr>
    </vt:vector>
  </TitlesOfParts>
  <Company>慶應義塾大学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IP Multicast Session Announcement in the Internet</dc:title>
  <dc:creator>朝枝 仁</dc:creator>
  <cp:lastModifiedBy>SarikayaBehcet 73654</cp:lastModifiedBy>
  <cp:revision>94</cp:revision>
  <dcterms:created xsi:type="dcterms:W3CDTF">2011-03-28T18:55:34Z</dcterms:created>
  <dcterms:modified xsi:type="dcterms:W3CDTF">2011-07-22T16:06:42Z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1311345229</vt:lpwstr>
  </property>
</Properties>
</file>