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C479D"/>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1738" autoAdjust="0"/>
  </p:normalViewPr>
  <p:slideViewPr>
    <p:cSldViewPr>
      <p:cViewPr varScale="1">
        <p:scale>
          <a:sx n="72" d="100"/>
          <a:sy n="72" d="100"/>
        </p:scale>
        <p:origin x="-1104" y="-96"/>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E2F02730-FED8-411A-BC86-FE370632255D}" type="datetimeFigureOut">
              <a:rPr lang="zh-CN" altLang="en-US"/>
              <a:pPr/>
              <a:t>2011-7-22</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E0FC6394-2065-4626-ABD5-1F94583F47B7}" type="slidenum">
              <a:rPr lang="zh-CN" altLang="en-US"/>
              <a:pPr/>
              <a:t>‹#›</a:t>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noFill/>
          <a:ln>
            <a:solidFill>
              <a:srgbClr val="000000"/>
            </a:solidFill>
            <a:miter lim="800000"/>
            <a:headEnd/>
            <a:tailEnd/>
          </a:ln>
        </p:spPr>
      </p:sp>
      <p:sp>
        <p:nvSpPr>
          <p:cNvPr id="12291" name="备注占位符 2"/>
          <p:cNvSpPr>
            <a:spLocks noGrp="1"/>
          </p:cNvSpPr>
          <p:nvPr>
            <p:ph type="body" idx="1"/>
          </p:nvPr>
        </p:nvSpPr>
        <p:spPr bwMode="auto">
          <a:noFill/>
        </p:spPr>
        <p:txBody>
          <a:bodyPr/>
          <a:lstStyle/>
          <a:p>
            <a:pPr eaLnBrk="1" hangingPunct="1"/>
            <a:endParaRPr lang="zh-CN" altLang="en-US" smtClean="0"/>
          </a:p>
        </p:txBody>
      </p:sp>
      <p:sp>
        <p:nvSpPr>
          <p:cNvPr id="12292" name="灯片编号占位符 3"/>
          <p:cNvSpPr>
            <a:spLocks noGrp="1"/>
          </p:cNvSpPr>
          <p:nvPr>
            <p:ph type="sldNum" sz="quarter" idx="5"/>
          </p:nvPr>
        </p:nvSpPr>
        <p:spPr bwMode="auto">
          <a:noFill/>
          <a:ln>
            <a:miter lim="800000"/>
            <a:headEnd/>
            <a:tailEnd/>
          </a:ln>
        </p:spPr>
        <p:txBody>
          <a:bodyPr/>
          <a:lstStyle/>
          <a:p>
            <a:fld id="{1D26EC6A-C775-4D45-A2E6-59376E0C48ED}" type="slidenum">
              <a:rPr lang="zh-CN" altLang="en-US"/>
              <a:pPr/>
              <a:t>1</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幻灯片图像占位符 1"/>
          <p:cNvSpPr>
            <a:spLocks noGrp="1" noRot="1" noChangeAspect="1" noTextEdit="1"/>
          </p:cNvSpPr>
          <p:nvPr>
            <p:ph type="sldImg"/>
          </p:nvPr>
        </p:nvSpPr>
        <p:spPr bwMode="auto">
          <a:noFill/>
          <a:ln>
            <a:solidFill>
              <a:srgbClr val="000000"/>
            </a:solidFill>
            <a:miter lim="800000"/>
            <a:headEnd/>
            <a:tailEnd/>
          </a:ln>
        </p:spPr>
      </p:sp>
      <p:sp>
        <p:nvSpPr>
          <p:cNvPr id="13315" name="备注占位符 2"/>
          <p:cNvSpPr>
            <a:spLocks noGrp="1"/>
          </p:cNvSpPr>
          <p:nvPr>
            <p:ph type="body" idx="1"/>
          </p:nvPr>
        </p:nvSpPr>
        <p:spPr bwMode="auto">
          <a:noFill/>
        </p:spPr>
        <p:txBody>
          <a:bodyPr/>
          <a:lstStyle/>
          <a:p>
            <a:pPr eaLnBrk="1" hangingPunct="1">
              <a:spcBef>
                <a:spcPct val="0"/>
              </a:spcBef>
              <a:buFont typeface="Wingdings" pitchFamily="2" charset="2"/>
              <a:buNone/>
            </a:pPr>
            <a:r>
              <a:rPr lang="en-US" altLang="zh-CN" smtClean="0">
                <a:solidFill>
                  <a:srgbClr val="A50021"/>
                </a:solidFill>
                <a:latin typeface="Times New Roman" pitchFamily="18" charset="0"/>
                <a:cs typeface="Times New Roman" pitchFamily="18" charset="0"/>
              </a:rPr>
              <a:t>Add the corresponding MFIB at the MAG so that multicast data originated from the MN could be sent transparently to the corresponding LMA. </a:t>
            </a:r>
            <a:endParaRPr lang="zh-CN" altLang="en-US" smtClean="0"/>
          </a:p>
        </p:txBody>
      </p:sp>
      <p:sp>
        <p:nvSpPr>
          <p:cNvPr id="13316" name="灯片编号占位符 3"/>
          <p:cNvSpPr>
            <a:spLocks noGrp="1"/>
          </p:cNvSpPr>
          <p:nvPr>
            <p:ph type="sldNum" sz="quarter" idx="5"/>
          </p:nvPr>
        </p:nvSpPr>
        <p:spPr bwMode="auto">
          <a:noFill/>
          <a:ln>
            <a:miter lim="800000"/>
            <a:headEnd/>
            <a:tailEnd/>
          </a:ln>
        </p:spPr>
        <p:txBody>
          <a:bodyPr/>
          <a:lstStyle/>
          <a:p>
            <a:fld id="{D915A413-2726-4636-9526-1A5C2494007A}" type="slidenum">
              <a:rPr lang="zh-CN" altLang="en-US"/>
              <a:pPr/>
              <a:t>4</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幻灯片图像占位符 1"/>
          <p:cNvSpPr>
            <a:spLocks noGrp="1" noRot="1" noChangeAspect="1" noTextEdit="1"/>
          </p:cNvSpPr>
          <p:nvPr>
            <p:ph type="sldImg"/>
          </p:nvPr>
        </p:nvSpPr>
        <p:spPr bwMode="auto">
          <a:noFill/>
          <a:ln>
            <a:solidFill>
              <a:srgbClr val="000000"/>
            </a:solidFill>
            <a:miter lim="800000"/>
            <a:headEnd/>
            <a:tailEnd/>
          </a:ln>
        </p:spPr>
      </p:sp>
      <p:sp>
        <p:nvSpPr>
          <p:cNvPr id="14339" name="备注占位符 2"/>
          <p:cNvSpPr>
            <a:spLocks noGrp="1"/>
          </p:cNvSpPr>
          <p:nvPr>
            <p:ph type="body" idx="1"/>
          </p:nvPr>
        </p:nvSpPr>
        <p:spPr bwMode="auto">
          <a:noFill/>
        </p:spPr>
        <p:txBody>
          <a:bodyPr/>
          <a:lstStyle/>
          <a:p>
            <a:pPr eaLnBrk="1" hangingPunct="1">
              <a:spcBef>
                <a:spcPct val="0"/>
              </a:spcBef>
              <a:buFont typeface="Wingdings" pitchFamily="2" charset="2"/>
              <a:buNone/>
            </a:pPr>
            <a:r>
              <a:rPr lang="en-US" altLang="zh-CN" smtClean="0">
                <a:solidFill>
                  <a:srgbClr val="A50021"/>
                </a:solidFill>
                <a:latin typeface="Times New Roman" pitchFamily="18" charset="0"/>
                <a:cs typeface="Times New Roman" pitchFamily="18" charset="0"/>
              </a:rPr>
              <a:t>For each LMA, there will be a separate instance of a MLD proxy, thus, there are multiple MLD Proxy functions running at one MAG, which leads to some disadvantages. </a:t>
            </a:r>
            <a:endParaRPr lang="zh-CN" altLang="en-US" smtClean="0"/>
          </a:p>
        </p:txBody>
      </p:sp>
      <p:sp>
        <p:nvSpPr>
          <p:cNvPr id="14340" name="灯片编号占位符 3"/>
          <p:cNvSpPr>
            <a:spLocks noGrp="1"/>
          </p:cNvSpPr>
          <p:nvPr>
            <p:ph type="sldNum" sz="quarter" idx="5"/>
          </p:nvPr>
        </p:nvSpPr>
        <p:spPr bwMode="auto">
          <a:noFill/>
          <a:ln>
            <a:miter lim="800000"/>
            <a:headEnd/>
            <a:tailEnd/>
          </a:ln>
        </p:spPr>
        <p:txBody>
          <a:bodyPr/>
          <a:lstStyle/>
          <a:p>
            <a:fld id="{31E60A8C-5FB8-47CC-B5DD-47A13D9C94BE}" type="slidenum">
              <a:rPr lang="zh-CN" altLang="en-US"/>
              <a:pPr/>
              <a:t>5</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幻灯片图像占位符 1"/>
          <p:cNvSpPr>
            <a:spLocks noGrp="1" noRot="1" noChangeAspect="1" noTextEdit="1"/>
          </p:cNvSpPr>
          <p:nvPr>
            <p:ph type="sldImg"/>
          </p:nvPr>
        </p:nvSpPr>
        <p:spPr bwMode="auto">
          <a:noFill/>
          <a:ln>
            <a:solidFill>
              <a:srgbClr val="000000"/>
            </a:solidFill>
            <a:miter lim="800000"/>
            <a:headEnd/>
            <a:tailEnd/>
          </a:ln>
        </p:spPr>
      </p:sp>
      <p:sp>
        <p:nvSpPr>
          <p:cNvPr id="15363" name="备注占位符 2"/>
          <p:cNvSpPr>
            <a:spLocks noGrp="1"/>
          </p:cNvSpPr>
          <p:nvPr>
            <p:ph type="body" idx="1"/>
          </p:nvPr>
        </p:nvSpPr>
        <p:spPr bwMode="auto">
          <a:noFill/>
        </p:spPr>
        <p:txBody>
          <a:bodyPr/>
          <a:lstStyle/>
          <a:p>
            <a:pPr eaLnBrk="1" hangingPunct="1">
              <a:spcBef>
                <a:spcPct val="0"/>
              </a:spcBef>
            </a:pPr>
            <a:r>
              <a:rPr lang="en-US" altLang="zh-CN" smtClean="0">
                <a:solidFill>
                  <a:srgbClr val="A50021"/>
                </a:solidFill>
                <a:latin typeface="Times New Roman" pitchFamily="18" charset="0"/>
                <a:cs typeface="Times New Roman" pitchFamily="18" charset="0"/>
              </a:rPr>
              <a:t>Instead of it</a:t>
            </a:r>
            <a:r>
              <a:rPr lang="en-US" altLang="zh-CN" sz="1400" smtClean="0">
                <a:solidFill>
                  <a:srgbClr val="A50021"/>
                </a:solidFill>
                <a:latin typeface="Times New Roman" pitchFamily="18" charset="0"/>
                <a:cs typeface="Times New Roman" pitchFamily="18" charset="0"/>
              </a:rPr>
              <a:t>, </a:t>
            </a:r>
            <a:r>
              <a:rPr lang="en-US" altLang="zh-CN" smtClean="0">
                <a:solidFill>
                  <a:srgbClr val="A50021"/>
                </a:solidFill>
                <a:latin typeface="Times New Roman" pitchFamily="18" charset="0"/>
                <a:cs typeface="Times New Roman" pitchFamily="18" charset="0"/>
              </a:rPr>
              <a:t>only one MLD Proxy function with multiple upstream interfaces is required, which is called Multi-Upstream Interface MLD Proxy(MUIMP). </a:t>
            </a:r>
          </a:p>
          <a:p>
            <a:pPr eaLnBrk="1" hangingPunct="1">
              <a:spcBef>
                <a:spcPct val="0"/>
              </a:spcBef>
              <a:buFont typeface="Wingdings" pitchFamily="2" charset="2"/>
              <a:buNone/>
            </a:pPr>
            <a:endParaRPr lang="en-US" altLang="zh-CN" smtClean="0">
              <a:solidFill>
                <a:srgbClr val="A50021"/>
              </a:solidFill>
              <a:latin typeface="Times New Roman" pitchFamily="18" charset="0"/>
              <a:cs typeface="Times New Roman" pitchFamily="18" charset="0"/>
            </a:endParaRPr>
          </a:p>
          <a:p>
            <a:pPr eaLnBrk="1" hangingPunct="1">
              <a:spcBef>
                <a:spcPct val="0"/>
              </a:spcBef>
              <a:buFont typeface="Wingdings" pitchFamily="2" charset="2"/>
              <a:buNone/>
            </a:pPr>
            <a:r>
              <a:rPr lang="en-US" altLang="zh-CN" smtClean="0">
                <a:solidFill>
                  <a:srgbClr val="A50021"/>
                </a:solidFill>
                <a:latin typeface="Times New Roman" pitchFamily="18" charset="0"/>
                <a:cs typeface="Times New Roman" pitchFamily="18" charset="0"/>
              </a:rPr>
              <a:t>In this way, multicast data sent by the mobile source will be sent to:</a:t>
            </a:r>
          </a:p>
          <a:p>
            <a:pPr eaLnBrk="1" hangingPunct="1">
              <a:spcBef>
                <a:spcPct val="0"/>
              </a:spcBef>
              <a:buFont typeface="Wingdings" pitchFamily="2" charset="2"/>
              <a:buNone/>
            </a:pPr>
            <a:r>
              <a:rPr lang="en-US" altLang="zh-CN" smtClean="0">
                <a:solidFill>
                  <a:srgbClr val="A50021"/>
                </a:solidFill>
                <a:latin typeface="Times New Roman" pitchFamily="18" charset="0"/>
                <a:cs typeface="Times New Roman" pitchFamily="18" charset="0"/>
              </a:rPr>
              <a:t>1.Directly mobile receivers co-located at the same MAG </a:t>
            </a:r>
          </a:p>
          <a:p>
            <a:pPr eaLnBrk="1" hangingPunct="1">
              <a:spcBef>
                <a:spcPct val="0"/>
              </a:spcBef>
              <a:buFont typeface="Wingdings" pitchFamily="2" charset="2"/>
              <a:buNone/>
            </a:pPr>
            <a:r>
              <a:rPr lang="en-US" altLang="zh-CN" smtClean="0">
                <a:solidFill>
                  <a:srgbClr val="A50021"/>
                </a:solidFill>
                <a:latin typeface="Times New Roman" pitchFamily="18" charset="0"/>
                <a:cs typeface="Times New Roman" pitchFamily="18" charset="0"/>
              </a:rPr>
              <a:t>2.The corresponding LMA of the MN through the tunnel </a:t>
            </a:r>
            <a:endParaRPr lang="zh-CN" altLang="en-US" smtClean="0"/>
          </a:p>
        </p:txBody>
      </p:sp>
      <p:sp>
        <p:nvSpPr>
          <p:cNvPr id="15364" name="灯片编号占位符 3"/>
          <p:cNvSpPr>
            <a:spLocks noGrp="1"/>
          </p:cNvSpPr>
          <p:nvPr>
            <p:ph type="sldNum" sz="quarter" idx="5"/>
          </p:nvPr>
        </p:nvSpPr>
        <p:spPr bwMode="auto">
          <a:noFill/>
          <a:ln>
            <a:miter lim="800000"/>
            <a:headEnd/>
            <a:tailEnd/>
          </a:ln>
        </p:spPr>
        <p:txBody>
          <a:bodyPr/>
          <a:lstStyle/>
          <a:p>
            <a:fld id="{93CD6EA3-266B-4746-BC87-EF9E4F88C48F}" type="slidenum">
              <a:rPr lang="zh-CN" altLang="en-US"/>
              <a:pPr/>
              <a:t>6</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幻灯片图像占位符 1"/>
          <p:cNvSpPr>
            <a:spLocks noGrp="1" noRot="1" noChangeAspect="1" noTextEdit="1"/>
          </p:cNvSpPr>
          <p:nvPr>
            <p:ph type="sldImg"/>
          </p:nvPr>
        </p:nvSpPr>
        <p:spPr bwMode="auto">
          <a:noFill/>
          <a:ln>
            <a:solidFill>
              <a:srgbClr val="000000"/>
            </a:solidFill>
            <a:miter lim="800000"/>
            <a:headEnd/>
            <a:tailEnd/>
          </a:ln>
        </p:spPr>
      </p:sp>
      <p:sp>
        <p:nvSpPr>
          <p:cNvPr id="3" name="备注占位符 2"/>
          <p:cNvSpPr>
            <a:spLocks noGrp="1"/>
          </p:cNvSpPr>
          <p:nvPr>
            <p:ph type="body" idx="1"/>
          </p:nvPr>
        </p:nvSpPr>
        <p:spPr/>
        <p:txBody>
          <a:bodyPr/>
          <a:lstStyle/>
          <a:p>
            <a:pPr algn="dist" eaLnBrk="1" hangingPunct="1">
              <a:spcBef>
                <a:spcPct val="0"/>
              </a:spcBef>
              <a:buFont typeface="Wingdings" pitchFamily="2" charset="2"/>
              <a:buNone/>
            </a:pPr>
            <a:r>
              <a:rPr lang="en-US" altLang="zh-CN" smtClean="0">
                <a:solidFill>
                  <a:srgbClr val="A50021"/>
                </a:solidFill>
                <a:latin typeface="Times New Roman" pitchFamily="18" charset="0"/>
                <a:cs typeface="Times New Roman" pitchFamily="18" charset="0"/>
              </a:rPr>
              <a:t>As described in RFC4601, on receipt of data from S to G on interface iif, the DR will check:  </a:t>
            </a:r>
          </a:p>
          <a:p>
            <a:pPr eaLnBrk="1" hangingPunct="1">
              <a:spcBef>
                <a:spcPct val="0"/>
              </a:spcBef>
              <a:buFont typeface="Wingdings" pitchFamily="2" charset="2"/>
              <a:buAutoNum type="arabicPeriod"/>
            </a:pPr>
            <a:r>
              <a:rPr lang="en-US" altLang="zh-CN" smtClean="0">
                <a:solidFill>
                  <a:srgbClr val="A50021"/>
                </a:solidFill>
                <a:latin typeface="Times New Roman" pitchFamily="18" charset="0"/>
                <a:cs typeface="Times New Roman" pitchFamily="18" charset="0"/>
              </a:rPr>
              <a:t>Whether the source is directly connected </a:t>
            </a:r>
          </a:p>
          <a:p>
            <a:pPr eaLnBrk="1" hangingPunct="1">
              <a:spcBef>
                <a:spcPct val="0"/>
              </a:spcBef>
              <a:buFont typeface="Wingdings" pitchFamily="2" charset="2"/>
              <a:buNone/>
            </a:pPr>
            <a:r>
              <a:rPr lang="en-US" altLang="zh-CN" smtClean="0">
                <a:solidFill>
                  <a:srgbClr val="A50021"/>
                </a:solidFill>
                <a:latin typeface="Times New Roman" pitchFamily="18" charset="0"/>
                <a:cs typeface="Times New Roman" pitchFamily="18" charset="0"/>
              </a:rPr>
              <a:t>2. The iif is identical to the RPF interface </a:t>
            </a:r>
          </a:p>
          <a:p>
            <a:pPr eaLnBrk="1" hangingPunct="1">
              <a:spcBef>
                <a:spcPct val="0"/>
              </a:spcBef>
              <a:buFont typeface="Wingdings" pitchFamily="2" charset="2"/>
              <a:buNone/>
            </a:pPr>
            <a:endParaRPr lang="en-US" altLang="zh-CN" smtClean="0">
              <a:solidFill>
                <a:srgbClr val="A50021"/>
              </a:solidFill>
              <a:latin typeface="Times New Roman" pitchFamily="18" charset="0"/>
              <a:cs typeface="Times New Roman" pitchFamily="18" charset="0"/>
            </a:endParaRPr>
          </a:p>
          <a:p>
            <a:pPr eaLnBrk="1" hangingPunct="1">
              <a:spcBef>
                <a:spcPct val="0"/>
              </a:spcBef>
              <a:buFont typeface="Wingdings" pitchFamily="2" charset="2"/>
              <a:buNone/>
            </a:pPr>
            <a:r>
              <a:rPr lang="en-US" altLang="zh-CN" smtClean="0">
                <a:solidFill>
                  <a:srgbClr val="A50021"/>
                </a:solidFill>
                <a:latin typeface="Times New Roman" pitchFamily="18" charset="0"/>
                <a:cs typeface="Times New Roman" pitchFamily="18" charset="0"/>
              </a:rPr>
              <a:t>However, because the network prefix of the LMA’s interfaces is not the same with the HNP allocated to the mobile source, the check of direct connection will be failed, which leads to the LMA unable to conduct the DR function for the MN.</a:t>
            </a:r>
          </a:p>
          <a:p>
            <a:pPr algn="dist" eaLnBrk="1" hangingPunct="1">
              <a:spcBef>
                <a:spcPct val="0"/>
              </a:spcBef>
              <a:buFont typeface="Wingdings" pitchFamily="2" charset="2"/>
              <a:buNone/>
            </a:pPr>
            <a:endParaRPr lang="en-US" altLang="zh-CN" smtClean="0">
              <a:solidFill>
                <a:srgbClr val="A50021"/>
              </a:solidFill>
              <a:latin typeface="Times New Roman" pitchFamily="18" charset="0"/>
              <a:cs typeface="Times New Roman" pitchFamily="18" charset="0"/>
            </a:endParaRPr>
          </a:p>
          <a:p>
            <a:pPr algn="dist" eaLnBrk="1" hangingPunct="1">
              <a:spcBef>
                <a:spcPct val="0"/>
              </a:spcBef>
              <a:buFont typeface="Wingdings" pitchFamily="2" charset="2"/>
              <a:buNone/>
            </a:pPr>
            <a:r>
              <a:rPr lang="en-US" altLang="zh-CN" smtClean="0">
                <a:solidFill>
                  <a:srgbClr val="A50021"/>
                </a:solidFill>
                <a:latin typeface="Times New Roman" pitchFamily="18" charset="0"/>
                <a:cs typeface="Times New Roman" pitchFamily="18" charset="0"/>
              </a:rPr>
              <a:t>Therefore, some extensions on the LMA should be needed, which will be our future work for the</a:t>
            </a:r>
          </a:p>
          <a:p>
            <a:pPr eaLnBrk="1" hangingPunct="1">
              <a:spcBef>
                <a:spcPct val="0"/>
              </a:spcBef>
              <a:buFont typeface="Wingdings" pitchFamily="2" charset="2"/>
              <a:buNone/>
            </a:pPr>
            <a:r>
              <a:rPr lang="en-US" altLang="zh-CN" smtClean="0">
                <a:solidFill>
                  <a:srgbClr val="A50021"/>
                </a:solidFill>
                <a:latin typeface="Times New Roman" pitchFamily="18" charset="0"/>
                <a:cs typeface="Times New Roman" pitchFamily="18" charset="0"/>
              </a:rPr>
              <a:t>multicast source mobility in PMIPv6.</a:t>
            </a:r>
            <a:endParaRPr lang="zh-CN" altLang="zh-CN" smtClean="0">
              <a:solidFill>
                <a:srgbClr val="A50021"/>
              </a:solidFill>
              <a:latin typeface="Times New Roman" pitchFamily="18" charset="0"/>
              <a:cs typeface="Times New Roman" pitchFamily="18" charset="0"/>
            </a:endParaRPr>
          </a:p>
          <a:p>
            <a:pPr eaLnBrk="1" hangingPunct="1">
              <a:spcBef>
                <a:spcPct val="0"/>
              </a:spcBef>
              <a:buFont typeface="Wingdings" pitchFamily="2" charset="2"/>
              <a:buNone/>
            </a:pPr>
            <a:endParaRPr lang="en-US" altLang="zh-CN" smtClean="0">
              <a:solidFill>
                <a:srgbClr val="A50021"/>
              </a:solidFill>
              <a:latin typeface="Times New Roman" pitchFamily="18" charset="0"/>
              <a:cs typeface="Times New Roman" pitchFamily="18" charset="0"/>
            </a:endParaRPr>
          </a:p>
          <a:p>
            <a:pPr eaLnBrk="1" hangingPunct="1">
              <a:spcBef>
                <a:spcPct val="0"/>
              </a:spcBef>
              <a:buFont typeface="Wingdings" pitchFamily="2" charset="2"/>
              <a:buNone/>
            </a:pPr>
            <a:endParaRPr lang="en-US" altLang="zh-CN" smtClean="0">
              <a:solidFill>
                <a:srgbClr val="A50021"/>
              </a:solidFill>
              <a:latin typeface="Times New Roman" pitchFamily="18" charset="0"/>
              <a:cs typeface="Times New Roman" pitchFamily="18" charset="0"/>
            </a:endParaRPr>
          </a:p>
          <a:p>
            <a:pPr eaLnBrk="1" hangingPunct="1">
              <a:spcBef>
                <a:spcPct val="0"/>
              </a:spcBef>
            </a:pPr>
            <a:endParaRPr lang="zh-CN" altLang="en-US" smtClean="0"/>
          </a:p>
          <a:p>
            <a:pPr eaLnBrk="1" hangingPunct="1">
              <a:spcBef>
                <a:spcPct val="0"/>
              </a:spcBef>
            </a:pPr>
            <a:endParaRPr lang="zh-CN" altLang="en-US" smtClean="0"/>
          </a:p>
        </p:txBody>
      </p:sp>
      <p:sp>
        <p:nvSpPr>
          <p:cNvPr id="16388" name="灯片编号占位符 3"/>
          <p:cNvSpPr>
            <a:spLocks noGrp="1"/>
          </p:cNvSpPr>
          <p:nvPr>
            <p:ph type="sldNum" sz="quarter" idx="5"/>
          </p:nvPr>
        </p:nvSpPr>
        <p:spPr bwMode="auto">
          <a:noFill/>
          <a:ln>
            <a:miter lim="800000"/>
            <a:headEnd/>
            <a:tailEnd/>
          </a:ln>
        </p:spPr>
        <p:txBody>
          <a:bodyPr/>
          <a:lstStyle/>
          <a:p>
            <a:fld id="{E92C02B9-C4AB-4630-9AB4-A76D8AD4050D}" type="slidenum">
              <a:rPr lang="zh-CN" altLang="en-US"/>
              <a:pPr/>
              <a:t>8</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fld id="{F79DA109-E590-4B92-AD69-D56DE72A8BE1}" type="datetime1">
              <a:rPr lang="zh-CN" altLang="en-US" smtClean="0"/>
              <a:t>2011-7-22</a:t>
            </a:fld>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C8E89C9F-7B13-47C0-96DF-A034771EFC05}" type="slidenum">
              <a:rPr lang="zh-CN" altLang="en-US"/>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2E49B3CB-0EEE-4715-B71B-E46FCB715501}" type="datetime1">
              <a:rPr lang="zh-CN" altLang="en-US" smtClean="0"/>
              <a:t>2011-7-22</a:t>
            </a:fld>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739AB0A9-9221-419A-8EDE-85177BAFF31B}" type="slidenum">
              <a:rPr lang="zh-CN" altLang="en-US"/>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0377B253-A816-4649-AE20-EB16952CFD03}" type="datetime1">
              <a:rPr lang="zh-CN" altLang="en-US" smtClean="0"/>
              <a:t>2011-7-22</a:t>
            </a:fld>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2D845530-2A19-4049-BA1D-D259C00EC315}" type="slidenum">
              <a:rPr lang="zh-CN" altLang="en-US"/>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FDAA19E6-3BE6-4832-A7D9-846D8D28AE3A}" type="datetime1">
              <a:rPr lang="zh-CN" altLang="en-US" smtClean="0"/>
              <a:t>2011-7-22</a:t>
            </a:fld>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81B1503E-6F00-431F-8C62-5A4A5BEFC1B7}" type="slidenum">
              <a:rPr lang="zh-CN" altLang="en-US"/>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fld id="{9611CDC9-3402-4ADC-B4B7-8EC1826B5CF2}" type="datetime1">
              <a:rPr lang="zh-CN" altLang="en-US" smtClean="0"/>
              <a:t>2011-7-22</a:t>
            </a:fld>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39580360-52E8-4C09-AD22-16F6E493C93E}" type="slidenum">
              <a:rPr lang="zh-CN" altLang="en-US"/>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p:cNvSpPr>
          <p:nvPr>
            <p:ph type="dt" sz="half" idx="10"/>
          </p:nvPr>
        </p:nvSpPr>
        <p:spPr/>
        <p:txBody>
          <a:bodyPr/>
          <a:lstStyle>
            <a:lvl1pPr>
              <a:defRPr/>
            </a:lvl1pPr>
          </a:lstStyle>
          <a:p>
            <a:fld id="{19D31A6A-2861-4944-819A-C2899E471243}" type="datetime1">
              <a:rPr lang="zh-CN" altLang="en-US" smtClean="0"/>
              <a:t>2011-7-22</a:t>
            </a:fld>
            <a:endParaRPr lang="zh-CN" altLang="en-US"/>
          </a:p>
        </p:txBody>
      </p:sp>
      <p:sp>
        <p:nvSpPr>
          <p:cNvPr id="6" name="页脚占位符 4"/>
          <p:cNvSpPr>
            <a:spLocks noGrp="1"/>
          </p:cNvSpPr>
          <p:nvPr>
            <p:ph type="ftr" sz="quarter" idx="11"/>
          </p:nvPr>
        </p:nvSpPr>
        <p:spPr/>
        <p:txBody>
          <a:bodyPr/>
          <a:lstStyle>
            <a:lvl1pPr>
              <a:defRPr/>
            </a:lvl1pPr>
          </a:lstStyle>
          <a:p>
            <a:endParaRPr lang="zh-CN" altLang="en-US"/>
          </a:p>
        </p:txBody>
      </p:sp>
      <p:sp>
        <p:nvSpPr>
          <p:cNvPr id="7" name="灯片编号占位符 5"/>
          <p:cNvSpPr>
            <a:spLocks noGrp="1"/>
          </p:cNvSpPr>
          <p:nvPr>
            <p:ph type="sldNum" sz="quarter" idx="12"/>
          </p:nvPr>
        </p:nvSpPr>
        <p:spPr/>
        <p:txBody>
          <a:bodyPr/>
          <a:lstStyle>
            <a:lvl1pPr>
              <a:defRPr/>
            </a:lvl1pPr>
          </a:lstStyle>
          <a:p>
            <a:fld id="{B18AB787-60BD-4915-8238-A948C81365C2}" type="slidenum">
              <a:rPr lang="zh-CN" altLang="en-US"/>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p:cNvSpPr>
          <p:nvPr>
            <p:ph type="dt" sz="half" idx="10"/>
          </p:nvPr>
        </p:nvSpPr>
        <p:spPr/>
        <p:txBody>
          <a:bodyPr/>
          <a:lstStyle>
            <a:lvl1pPr>
              <a:defRPr/>
            </a:lvl1pPr>
          </a:lstStyle>
          <a:p>
            <a:fld id="{A6A96756-884E-488B-80F9-C7353F5FA9FD}" type="datetime1">
              <a:rPr lang="zh-CN" altLang="en-US" smtClean="0"/>
              <a:t>2011-7-22</a:t>
            </a:fld>
            <a:endParaRPr lang="zh-CN" altLang="en-US"/>
          </a:p>
        </p:txBody>
      </p:sp>
      <p:sp>
        <p:nvSpPr>
          <p:cNvPr id="8" name="页脚占位符 4"/>
          <p:cNvSpPr>
            <a:spLocks noGrp="1"/>
          </p:cNvSpPr>
          <p:nvPr>
            <p:ph type="ftr" sz="quarter" idx="11"/>
          </p:nvPr>
        </p:nvSpPr>
        <p:spPr/>
        <p:txBody>
          <a:bodyPr/>
          <a:lstStyle>
            <a:lvl1pPr>
              <a:defRPr/>
            </a:lvl1pPr>
          </a:lstStyle>
          <a:p>
            <a:endParaRPr lang="zh-CN" altLang="en-US"/>
          </a:p>
        </p:txBody>
      </p:sp>
      <p:sp>
        <p:nvSpPr>
          <p:cNvPr id="9" name="灯片编号占位符 5"/>
          <p:cNvSpPr>
            <a:spLocks noGrp="1"/>
          </p:cNvSpPr>
          <p:nvPr>
            <p:ph type="sldNum" sz="quarter" idx="12"/>
          </p:nvPr>
        </p:nvSpPr>
        <p:spPr/>
        <p:txBody>
          <a:bodyPr/>
          <a:lstStyle>
            <a:lvl1pPr>
              <a:defRPr/>
            </a:lvl1pPr>
          </a:lstStyle>
          <a:p>
            <a:fld id="{753ACCC1-66AA-4EE9-B09C-5600C9611110}" type="slidenum">
              <a:rPr lang="zh-CN" altLang="en-US"/>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fld id="{388C06A6-2BF3-467C-8D2D-FF1435DA4BA9}" type="datetime1">
              <a:rPr lang="zh-CN" altLang="en-US" smtClean="0"/>
              <a:t>2011-7-22</a:t>
            </a:fld>
            <a:endParaRPr lang="zh-CN" altLang="en-US"/>
          </a:p>
        </p:txBody>
      </p:sp>
      <p:sp>
        <p:nvSpPr>
          <p:cNvPr id="4" name="页脚占位符 4"/>
          <p:cNvSpPr>
            <a:spLocks noGrp="1"/>
          </p:cNvSpPr>
          <p:nvPr>
            <p:ph type="ftr" sz="quarter" idx="11"/>
          </p:nvPr>
        </p:nvSpPr>
        <p:spPr/>
        <p:txBody>
          <a:bodyPr/>
          <a:lstStyle>
            <a:lvl1pPr>
              <a:defRPr/>
            </a:lvl1pPr>
          </a:lstStyle>
          <a:p>
            <a:endParaRPr lang="zh-CN" altLang="en-US"/>
          </a:p>
        </p:txBody>
      </p:sp>
      <p:sp>
        <p:nvSpPr>
          <p:cNvPr id="5" name="灯片编号占位符 5"/>
          <p:cNvSpPr>
            <a:spLocks noGrp="1"/>
          </p:cNvSpPr>
          <p:nvPr>
            <p:ph type="sldNum" sz="quarter" idx="12"/>
          </p:nvPr>
        </p:nvSpPr>
        <p:spPr/>
        <p:txBody>
          <a:bodyPr/>
          <a:lstStyle>
            <a:lvl1pPr>
              <a:defRPr/>
            </a:lvl1pPr>
          </a:lstStyle>
          <a:p>
            <a:fld id="{AC3D466D-B18A-4988-A99E-E0F209A47545}" type="slidenum">
              <a:rPr lang="zh-CN" altLang="en-US"/>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fld id="{524A52F3-9D15-4431-A759-7EEE2CFA7182}" type="datetime1">
              <a:rPr lang="zh-CN" altLang="en-US" smtClean="0"/>
              <a:t>2011-7-22</a:t>
            </a:fld>
            <a:endParaRPr lang="zh-CN" altLang="en-US"/>
          </a:p>
        </p:txBody>
      </p:sp>
      <p:sp>
        <p:nvSpPr>
          <p:cNvPr id="3" name="页脚占位符 4"/>
          <p:cNvSpPr>
            <a:spLocks noGrp="1"/>
          </p:cNvSpPr>
          <p:nvPr>
            <p:ph type="ftr" sz="quarter" idx="11"/>
          </p:nvPr>
        </p:nvSpPr>
        <p:spPr/>
        <p:txBody>
          <a:bodyPr/>
          <a:lstStyle>
            <a:lvl1pPr>
              <a:defRPr/>
            </a:lvl1pPr>
          </a:lstStyle>
          <a:p>
            <a:endParaRPr lang="zh-CN" altLang="en-US"/>
          </a:p>
        </p:txBody>
      </p:sp>
      <p:sp>
        <p:nvSpPr>
          <p:cNvPr id="4" name="灯片编号占位符 5"/>
          <p:cNvSpPr>
            <a:spLocks noGrp="1"/>
          </p:cNvSpPr>
          <p:nvPr>
            <p:ph type="sldNum" sz="quarter" idx="12"/>
          </p:nvPr>
        </p:nvSpPr>
        <p:spPr/>
        <p:txBody>
          <a:bodyPr/>
          <a:lstStyle>
            <a:lvl1pPr>
              <a:defRPr/>
            </a:lvl1pPr>
          </a:lstStyle>
          <a:p>
            <a:fld id="{F58A40F6-83D7-4A1B-8BCA-8FD054888778}" type="slidenum">
              <a:rPr lang="zh-CN" altLang="en-US"/>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fld id="{A5A8BF49-0B0E-49FC-8E21-9B8BE1705EB5}" type="datetime1">
              <a:rPr lang="zh-CN" altLang="en-US" smtClean="0"/>
              <a:t>2011-7-22</a:t>
            </a:fld>
            <a:endParaRPr lang="zh-CN" altLang="en-US"/>
          </a:p>
        </p:txBody>
      </p:sp>
      <p:sp>
        <p:nvSpPr>
          <p:cNvPr id="6" name="页脚占位符 4"/>
          <p:cNvSpPr>
            <a:spLocks noGrp="1"/>
          </p:cNvSpPr>
          <p:nvPr>
            <p:ph type="ftr" sz="quarter" idx="11"/>
          </p:nvPr>
        </p:nvSpPr>
        <p:spPr/>
        <p:txBody>
          <a:bodyPr/>
          <a:lstStyle>
            <a:lvl1pPr>
              <a:defRPr/>
            </a:lvl1pPr>
          </a:lstStyle>
          <a:p>
            <a:endParaRPr lang="zh-CN" altLang="en-US"/>
          </a:p>
        </p:txBody>
      </p:sp>
      <p:sp>
        <p:nvSpPr>
          <p:cNvPr id="7" name="灯片编号占位符 5"/>
          <p:cNvSpPr>
            <a:spLocks noGrp="1"/>
          </p:cNvSpPr>
          <p:nvPr>
            <p:ph type="sldNum" sz="quarter" idx="12"/>
          </p:nvPr>
        </p:nvSpPr>
        <p:spPr/>
        <p:txBody>
          <a:bodyPr/>
          <a:lstStyle>
            <a:lvl1pPr>
              <a:defRPr/>
            </a:lvl1pPr>
          </a:lstStyle>
          <a:p>
            <a:fld id="{C2BAEF03-C0C2-428F-96DF-4752CD3AB51D}" type="slidenum">
              <a:rPr lang="zh-CN" altLang="en-US"/>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fld id="{E678BA5E-CD13-4D27-8E78-F17485E543C0}" type="datetime1">
              <a:rPr lang="zh-CN" altLang="en-US" smtClean="0"/>
              <a:t>2011-7-22</a:t>
            </a:fld>
            <a:endParaRPr lang="zh-CN" altLang="en-US"/>
          </a:p>
        </p:txBody>
      </p:sp>
      <p:sp>
        <p:nvSpPr>
          <p:cNvPr id="6" name="页脚占位符 4"/>
          <p:cNvSpPr>
            <a:spLocks noGrp="1"/>
          </p:cNvSpPr>
          <p:nvPr>
            <p:ph type="ftr" sz="quarter" idx="11"/>
          </p:nvPr>
        </p:nvSpPr>
        <p:spPr/>
        <p:txBody>
          <a:bodyPr/>
          <a:lstStyle>
            <a:lvl1pPr>
              <a:defRPr/>
            </a:lvl1pPr>
          </a:lstStyle>
          <a:p>
            <a:endParaRPr lang="zh-CN" altLang="en-US"/>
          </a:p>
        </p:txBody>
      </p:sp>
      <p:sp>
        <p:nvSpPr>
          <p:cNvPr id="7" name="灯片编号占位符 5"/>
          <p:cNvSpPr>
            <a:spLocks noGrp="1"/>
          </p:cNvSpPr>
          <p:nvPr>
            <p:ph type="sldNum" sz="quarter" idx="12"/>
          </p:nvPr>
        </p:nvSpPr>
        <p:spPr/>
        <p:txBody>
          <a:bodyPr/>
          <a:lstStyle>
            <a:lvl1pPr>
              <a:defRPr/>
            </a:lvl1pPr>
          </a:lstStyle>
          <a:p>
            <a:fld id="{3393C57C-7AD1-4807-8F11-6E6086378AAF}" type="slidenum">
              <a:rPr lang="zh-CN" altLang="en-US"/>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defRPr>
            </a:lvl1pPr>
          </a:lstStyle>
          <a:p>
            <a:fld id="{65CF455A-4760-499E-A17D-8D5F198C9EB1}" type="datetime1">
              <a:rPr lang="zh-CN" altLang="en-US" smtClean="0"/>
              <a:t>2011-7-22</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86E5445B-22D4-4173-89E6-6650B7B52ECB}" type="slidenum">
              <a:rPr lang="zh-CN" altLang="en-US"/>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Grp="1" noChangeArrowheads="1"/>
          </p:cNvSpPr>
          <p:nvPr>
            <p:ph type="ctrTitle"/>
          </p:nvPr>
        </p:nvSpPr>
        <p:spPr>
          <a:xfrm>
            <a:off x="684213" y="2184400"/>
            <a:ext cx="7773987" cy="1387475"/>
          </a:xfrm>
        </p:spPr>
        <p:txBody>
          <a:bodyPr>
            <a:normAutofit fontScale="90000"/>
          </a:bodyPr>
          <a:lstStyle/>
          <a:p>
            <a:pPr eaLnBrk="1" hangingPunct="1"/>
            <a:r>
              <a:rPr lang="en-US" altLang="zh-CN" sz="3800" b="1" smtClean="0">
                <a:solidFill>
                  <a:srgbClr val="0C479D"/>
                </a:solidFill>
                <a:latin typeface="Times New Roman" pitchFamily="18" charset="0"/>
                <a:ea typeface="华文新魏" pitchFamily="2" charset="-122"/>
                <a:cs typeface="Times New Roman" pitchFamily="18" charset="0"/>
              </a:rPr>
              <a:t>Multicast Source Mobility Support </a:t>
            </a:r>
            <a:br>
              <a:rPr lang="en-US" altLang="zh-CN" sz="3800" b="1" smtClean="0">
                <a:solidFill>
                  <a:srgbClr val="0C479D"/>
                </a:solidFill>
                <a:latin typeface="Times New Roman" pitchFamily="18" charset="0"/>
                <a:ea typeface="华文新魏" pitchFamily="2" charset="-122"/>
                <a:cs typeface="Times New Roman" pitchFamily="18" charset="0"/>
              </a:rPr>
            </a:br>
            <a:r>
              <a:rPr lang="en-US" altLang="zh-CN" sz="3800" b="1" smtClean="0">
                <a:solidFill>
                  <a:srgbClr val="0C479D"/>
                </a:solidFill>
                <a:latin typeface="Times New Roman" pitchFamily="18" charset="0"/>
                <a:ea typeface="华文新魏" pitchFamily="2" charset="-122"/>
                <a:cs typeface="Times New Roman" pitchFamily="18" charset="0"/>
              </a:rPr>
              <a:t>in PMIPv6 Network</a:t>
            </a:r>
            <a:br>
              <a:rPr lang="en-US" altLang="zh-CN" sz="3800" b="1" smtClean="0">
                <a:solidFill>
                  <a:srgbClr val="0C479D"/>
                </a:solidFill>
                <a:latin typeface="Times New Roman" pitchFamily="18" charset="0"/>
                <a:ea typeface="华文新魏" pitchFamily="2" charset="-122"/>
                <a:cs typeface="Times New Roman" pitchFamily="18" charset="0"/>
              </a:rPr>
            </a:br>
            <a:r>
              <a:rPr lang="en-US" altLang="zh-CN" sz="3800" b="1" smtClean="0">
                <a:solidFill>
                  <a:srgbClr val="0C479D"/>
                </a:solidFill>
                <a:latin typeface="Times New Roman" pitchFamily="18" charset="0"/>
                <a:ea typeface="华文新魏" pitchFamily="2" charset="-122"/>
                <a:cs typeface="Times New Roman" pitchFamily="18" charset="0"/>
              </a:rPr>
              <a:t>draft-zhang-multimob-msm-03</a:t>
            </a:r>
            <a:r>
              <a:rPr lang="en-US" altLang="zh-CN" sz="4000" smtClean="0">
                <a:latin typeface="Times New Roman" pitchFamily="18" charset="0"/>
                <a:ea typeface="华文新魏" pitchFamily="2" charset="-122"/>
                <a:cs typeface="Times New Roman" pitchFamily="18" charset="0"/>
              </a:rPr>
              <a:t/>
            </a:r>
            <a:br>
              <a:rPr lang="en-US" altLang="zh-CN" sz="4000" smtClean="0">
                <a:latin typeface="Times New Roman" pitchFamily="18" charset="0"/>
                <a:ea typeface="华文新魏" pitchFamily="2" charset="-122"/>
                <a:cs typeface="Times New Roman" pitchFamily="18" charset="0"/>
              </a:rPr>
            </a:br>
            <a:endParaRPr lang="en-US" altLang="zh-CN" sz="1600" smtClean="0">
              <a:latin typeface="Times New Roman" pitchFamily="18" charset="0"/>
              <a:ea typeface="华文新魏" pitchFamily="2" charset="-122"/>
              <a:cs typeface="Times New Roman" pitchFamily="18" charset="0"/>
            </a:endParaRPr>
          </a:p>
        </p:txBody>
      </p:sp>
      <p:sp>
        <p:nvSpPr>
          <p:cNvPr id="2051" name="矩形 3"/>
          <p:cNvSpPr>
            <a:spLocks noChangeArrowheads="1"/>
          </p:cNvSpPr>
          <p:nvPr/>
        </p:nvSpPr>
        <p:spPr bwMode="auto">
          <a:xfrm>
            <a:off x="1619250" y="4235450"/>
            <a:ext cx="6229350" cy="701675"/>
          </a:xfrm>
          <a:prstGeom prst="rect">
            <a:avLst/>
          </a:prstGeom>
          <a:noFill/>
          <a:ln w="9525">
            <a:noFill/>
            <a:miter lim="800000"/>
            <a:headEnd/>
            <a:tailEnd/>
          </a:ln>
        </p:spPr>
        <p:txBody>
          <a:bodyPr>
            <a:spAutoFit/>
          </a:bodyPr>
          <a:lstStyle/>
          <a:p>
            <a:pPr algn="ctr"/>
            <a:r>
              <a:rPr lang="en-US" altLang="zh-CN" sz="2000">
                <a:solidFill>
                  <a:srgbClr val="000000"/>
                </a:solidFill>
                <a:latin typeface="Times New Roman" pitchFamily="18" charset="0"/>
                <a:ea typeface="华文新魏" pitchFamily="2" charset="-122"/>
                <a:cs typeface="Times New Roman" pitchFamily="18" charset="0"/>
              </a:rPr>
              <a:t>Beijing Jiaotong University  Tsinghua University</a:t>
            </a:r>
          </a:p>
          <a:p>
            <a:pPr algn="ctr"/>
            <a:r>
              <a:rPr lang="en-US" altLang="zh-CN" sz="2000">
                <a:solidFill>
                  <a:srgbClr val="000000"/>
                </a:solidFill>
                <a:latin typeface="Times New Roman" pitchFamily="18" charset="0"/>
                <a:ea typeface="华文新魏" pitchFamily="2" charset="-122"/>
                <a:cs typeface="Times New Roman" pitchFamily="18" charset="0"/>
              </a:rPr>
              <a:t>2011.7.25</a:t>
            </a:r>
            <a:endParaRPr lang="zh-CN" altLang="en-US" sz="2000">
              <a:solidFill>
                <a:srgbClr val="000000"/>
              </a:solidFill>
              <a:latin typeface="Times New Roman" pitchFamily="18" charset="0"/>
              <a:ea typeface="华文新魏" pitchFamily="2" charset="-122"/>
              <a:cs typeface="Times New Roman" pitchFamily="18" charset="0"/>
            </a:endParaRPr>
          </a:p>
        </p:txBody>
      </p:sp>
      <p:sp>
        <p:nvSpPr>
          <p:cNvPr id="4" name="Slide Number Placeholder 3"/>
          <p:cNvSpPr>
            <a:spLocks noGrp="1"/>
          </p:cNvSpPr>
          <p:nvPr>
            <p:ph type="sldNum" sz="quarter" idx="12"/>
          </p:nvPr>
        </p:nvSpPr>
        <p:spPr/>
        <p:txBody>
          <a:bodyPr/>
          <a:lstStyle/>
          <a:p>
            <a:fld id="{C8E89C9F-7B13-47C0-96DF-A034771EFC05}" type="slidenum">
              <a:rPr lang="zh-CN" altLang="en-US" smtClean="0"/>
              <a:pPr/>
              <a:t>1</a:t>
            </a:fld>
            <a:endParaRPr lang="zh-CN" alt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900113" y="336550"/>
            <a:ext cx="7269162" cy="860425"/>
          </a:xfrm>
        </p:spPr>
        <p:txBody>
          <a:bodyPr/>
          <a:lstStyle/>
          <a:p>
            <a:pPr eaLnBrk="1" hangingPunct="1"/>
            <a:r>
              <a:rPr lang="en-US" altLang="zh-CN" b="1" smtClean="0">
                <a:solidFill>
                  <a:srgbClr val="0C479D"/>
                </a:solidFill>
                <a:latin typeface="Times New Roman" pitchFamily="18" charset="0"/>
                <a:cs typeface="Times New Roman" pitchFamily="18" charset="0"/>
              </a:rPr>
              <a:t>Outline</a:t>
            </a:r>
          </a:p>
        </p:txBody>
      </p:sp>
      <p:sp>
        <p:nvSpPr>
          <p:cNvPr id="6" name="Rectangle 3"/>
          <p:cNvSpPr txBox="1">
            <a:spLocks noChangeArrowheads="1"/>
          </p:cNvSpPr>
          <p:nvPr/>
        </p:nvSpPr>
        <p:spPr>
          <a:xfrm>
            <a:off x="250825" y="1628775"/>
            <a:ext cx="8904288" cy="4818063"/>
          </a:xfrm>
          <a:prstGeom prst="rect">
            <a:avLst/>
          </a:prstGeom>
        </p:spPr>
        <p:txBody>
          <a:bodyPr>
            <a:normAutofit/>
          </a:bodyPr>
          <a:lstStyle/>
          <a:p>
            <a:pPr>
              <a:spcBef>
                <a:spcPct val="20000"/>
              </a:spcBef>
              <a:buFont typeface="Wingdings" pitchFamily="2" charset="2"/>
              <a:buNone/>
            </a:pPr>
            <a:r>
              <a:rPr lang="en-US" altLang="zh-CN" sz="3200">
                <a:solidFill>
                  <a:srgbClr val="0C479D"/>
                </a:solidFill>
                <a:latin typeface="Times New Roman" pitchFamily="18" charset="0"/>
                <a:cs typeface="Times New Roman" pitchFamily="18" charset="0"/>
              </a:rPr>
              <a:t>■ </a:t>
            </a:r>
            <a:r>
              <a:rPr lang="en-US" altLang="zh-CN" sz="3200" b="1">
                <a:solidFill>
                  <a:srgbClr val="0C479D"/>
                </a:solidFill>
                <a:latin typeface="Times New Roman" pitchFamily="18" charset="0"/>
                <a:cs typeface="Times New Roman" pitchFamily="18" charset="0"/>
              </a:rPr>
              <a:t>Problem Statement</a:t>
            </a:r>
          </a:p>
          <a:p>
            <a:pPr marL="0" lvl="1">
              <a:spcBef>
                <a:spcPct val="20000"/>
              </a:spcBef>
              <a:buFont typeface="Arial" charset="0"/>
              <a:buNone/>
            </a:pPr>
            <a:r>
              <a:rPr lang="en-US" altLang="zh-CN" sz="2800" b="1">
                <a:solidFill>
                  <a:srgbClr val="0C479D"/>
                </a:solidFill>
                <a:latin typeface="Times New Roman" pitchFamily="18" charset="0"/>
                <a:cs typeface="Times New Roman" pitchFamily="18" charset="0"/>
              </a:rPr>
              <a:t>◆</a:t>
            </a:r>
            <a:r>
              <a:rPr lang="en-US" altLang="zh-CN" sz="2800" b="1">
                <a:solidFill>
                  <a:srgbClr val="A50021"/>
                </a:solidFill>
                <a:latin typeface="Times New Roman" pitchFamily="18" charset="0"/>
                <a:cs typeface="Times New Roman" pitchFamily="18" charset="0"/>
              </a:rPr>
              <a:t>Could the MAG support multicast communication?</a:t>
            </a:r>
          </a:p>
          <a:p>
            <a:pPr marL="0" lvl="1">
              <a:spcBef>
                <a:spcPct val="20000"/>
              </a:spcBef>
              <a:buFont typeface="Wingdings" pitchFamily="2" charset="2"/>
              <a:buChar char="Ø"/>
            </a:pPr>
            <a:r>
              <a:rPr lang="en-US" altLang="zh-CN" sz="2400" b="1">
                <a:latin typeface="Times New Roman" pitchFamily="18" charset="0"/>
                <a:cs typeface="Times New Roman" pitchFamily="18" charset="0"/>
              </a:rPr>
              <a:t>SolutionⅠ  Extension for PMIPv6 </a:t>
            </a:r>
          </a:p>
          <a:p>
            <a:pPr marL="0" lvl="1">
              <a:spcBef>
                <a:spcPct val="20000"/>
              </a:spcBef>
              <a:buFont typeface="Wingdings" pitchFamily="2" charset="2"/>
              <a:buChar char="Ø"/>
            </a:pPr>
            <a:r>
              <a:rPr lang="en-US" altLang="zh-CN" sz="2400" b="1">
                <a:latin typeface="Times New Roman" pitchFamily="18" charset="0"/>
                <a:cs typeface="Times New Roman" pitchFamily="18" charset="0"/>
              </a:rPr>
              <a:t>SolutionⅡ  Multi-Upstream Interfaces MLD Proxy</a:t>
            </a:r>
          </a:p>
          <a:p>
            <a:pPr marL="0" lvl="1">
              <a:spcBef>
                <a:spcPct val="20000"/>
              </a:spcBef>
              <a:buFont typeface="Arial" charset="0"/>
              <a:buNone/>
            </a:pPr>
            <a:endParaRPr lang="en-US" altLang="zh-CN" sz="2800" b="1">
              <a:solidFill>
                <a:srgbClr val="A50021"/>
              </a:solidFill>
              <a:latin typeface="Times New Roman" pitchFamily="18" charset="0"/>
              <a:cs typeface="Times New Roman" pitchFamily="18" charset="0"/>
            </a:endParaRPr>
          </a:p>
          <a:p>
            <a:pPr marL="0" lvl="1">
              <a:spcBef>
                <a:spcPct val="20000"/>
              </a:spcBef>
              <a:buFont typeface="Arial" charset="0"/>
              <a:buNone/>
            </a:pPr>
            <a:r>
              <a:rPr lang="en-US" altLang="zh-CN" sz="2800" b="1">
                <a:solidFill>
                  <a:srgbClr val="0C479D"/>
                </a:solidFill>
                <a:latin typeface="Times New Roman" pitchFamily="18" charset="0"/>
                <a:cs typeface="Times New Roman" pitchFamily="18" charset="0"/>
              </a:rPr>
              <a:t>◆ </a:t>
            </a:r>
            <a:r>
              <a:rPr lang="en-US" altLang="zh-CN" sz="2800" b="1">
                <a:solidFill>
                  <a:srgbClr val="A50021"/>
                </a:solidFill>
                <a:latin typeface="Times New Roman" pitchFamily="18" charset="0"/>
                <a:cs typeface="Times New Roman" pitchFamily="18" charset="0"/>
              </a:rPr>
              <a:t>Could the LMA act as the DR?</a:t>
            </a:r>
          </a:p>
          <a:p>
            <a:pPr marL="0" lvl="1">
              <a:spcBef>
                <a:spcPct val="20000"/>
              </a:spcBef>
              <a:buFont typeface="Wingdings" pitchFamily="2" charset="2"/>
              <a:buNone/>
            </a:pPr>
            <a:endParaRPr lang="en-US" altLang="zh-CN" sz="2800">
              <a:solidFill>
                <a:srgbClr val="A50021"/>
              </a:solidFill>
              <a:latin typeface="Times New Roman" pitchFamily="18" charset="0"/>
              <a:cs typeface="Times New Roman" pitchFamily="18" charset="0"/>
            </a:endParaRPr>
          </a:p>
          <a:p>
            <a:pPr marL="0" lvl="1">
              <a:spcBef>
                <a:spcPct val="20000"/>
              </a:spcBef>
              <a:buFont typeface="Wingdings" pitchFamily="2" charset="2"/>
              <a:buNone/>
            </a:pPr>
            <a:endParaRPr lang="en-US" altLang="zh-CN" sz="2800">
              <a:solidFill>
                <a:srgbClr val="A50021"/>
              </a:solidFill>
              <a:latin typeface="Times New Roman" pitchFamily="18" charset="0"/>
              <a:cs typeface="Times New Roman" pitchFamily="18" charset="0"/>
            </a:endParaRPr>
          </a:p>
          <a:p>
            <a:pPr marL="0" lvl="1">
              <a:spcBef>
                <a:spcPct val="20000"/>
              </a:spcBef>
              <a:buFont typeface="Wingdings" pitchFamily="2" charset="2"/>
              <a:buNone/>
            </a:pPr>
            <a:endParaRPr lang="en-US" altLang="zh-CN" sz="2800">
              <a:solidFill>
                <a:srgbClr val="A50021"/>
              </a:solidFill>
              <a:latin typeface="Times New Roman" pitchFamily="18" charset="0"/>
              <a:ea typeface="华文新魏" pitchFamily="2" charset="-122"/>
              <a:cs typeface="Times New Roman" pitchFamily="18" charset="0"/>
            </a:endParaRPr>
          </a:p>
          <a:p>
            <a:pPr marL="0" lvl="1">
              <a:spcBef>
                <a:spcPct val="20000"/>
              </a:spcBef>
              <a:buFont typeface="Wingdings" pitchFamily="2" charset="2"/>
              <a:buNone/>
            </a:pPr>
            <a:endParaRPr lang="en-US" altLang="zh-CN" sz="2800">
              <a:solidFill>
                <a:srgbClr val="A50021"/>
              </a:solidFill>
              <a:latin typeface="Times New Roman" pitchFamily="18" charset="0"/>
              <a:ea typeface="华文新魏" pitchFamily="2" charset="-122"/>
              <a:cs typeface="Times New Roman" pitchFamily="18" charset="0"/>
            </a:endParaRPr>
          </a:p>
          <a:p>
            <a:pPr>
              <a:spcBef>
                <a:spcPct val="20000"/>
              </a:spcBef>
              <a:buFont typeface="Wingdings" pitchFamily="2" charset="2"/>
              <a:buNone/>
            </a:pPr>
            <a:endParaRPr lang="zh-CN" altLang="en-US" sz="3200">
              <a:solidFill>
                <a:srgbClr val="A50021"/>
              </a:solidFill>
              <a:latin typeface="Times New Roman" pitchFamily="18" charset="0"/>
              <a:ea typeface="华文新魏" pitchFamily="2" charset="-122"/>
              <a:cs typeface="Times New Roman" pitchFamily="18" charset="0"/>
            </a:endParaRPr>
          </a:p>
        </p:txBody>
      </p:sp>
      <p:sp>
        <p:nvSpPr>
          <p:cNvPr id="4" name="Slide Number Placeholder 3"/>
          <p:cNvSpPr>
            <a:spLocks noGrp="1"/>
          </p:cNvSpPr>
          <p:nvPr>
            <p:ph type="sldNum" sz="quarter" idx="12"/>
          </p:nvPr>
        </p:nvSpPr>
        <p:spPr/>
        <p:txBody>
          <a:bodyPr/>
          <a:lstStyle/>
          <a:p>
            <a:fld id="{81B1503E-6F00-431F-8C62-5A4A5BEFC1B7}" type="slidenum">
              <a:rPr lang="zh-CN" altLang="en-US" smtClean="0"/>
              <a:pPr/>
              <a:t>2</a:t>
            </a:fld>
            <a:endParaRPr lang="zh-CN" alt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611188" y="187325"/>
            <a:ext cx="8208962" cy="1081088"/>
          </a:xfrm>
        </p:spPr>
        <p:txBody>
          <a:bodyPr/>
          <a:lstStyle/>
          <a:p>
            <a:pPr eaLnBrk="1" hangingPunct="1"/>
            <a:r>
              <a:rPr lang="en-US" altLang="zh-CN" sz="3200" b="1" smtClean="0">
                <a:solidFill>
                  <a:srgbClr val="0C479D"/>
                </a:solidFill>
                <a:latin typeface="Times New Roman" pitchFamily="18" charset="0"/>
                <a:cs typeface="Times New Roman" pitchFamily="18" charset="0"/>
              </a:rPr>
              <a:t>Could the MAG support multicast?  </a:t>
            </a:r>
          </a:p>
        </p:txBody>
      </p:sp>
      <p:sp>
        <p:nvSpPr>
          <p:cNvPr id="4099" name="Rectangle 3"/>
          <p:cNvSpPr txBox="1">
            <a:spLocks noChangeArrowheads="1"/>
          </p:cNvSpPr>
          <p:nvPr/>
        </p:nvSpPr>
        <p:spPr bwMode="auto">
          <a:xfrm>
            <a:off x="2411413" y="2420938"/>
            <a:ext cx="6048375" cy="1816100"/>
          </a:xfrm>
          <a:prstGeom prst="rect">
            <a:avLst/>
          </a:prstGeom>
          <a:noFill/>
          <a:ln w="9525">
            <a:noFill/>
            <a:miter lim="800000"/>
            <a:headEnd/>
            <a:tailEnd/>
          </a:ln>
        </p:spPr>
        <p:txBody>
          <a:bodyPr/>
          <a:lstStyle/>
          <a:p>
            <a:pPr marL="342900" indent="-342900" algn="dist">
              <a:spcBef>
                <a:spcPct val="20000"/>
              </a:spcBef>
              <a:buFont typeface="Wingdings" pitchFamily="2" charset="2"/>
              <a:buNone/>
            </a:pPr>
            <a:r>
              <a:rPr lang="en-US" altLang="zh-CN" sz="3200" b="1"/>
              <a:t>    </a:t>
            </a:r>
            <a:r>
              <a:rPr lang="en-US" altLang="zh-CN" sz="2000" b="1">
                <a:latin typeface="Times New Roman" pitchFamily="18" charset="0"/>
                <a:cs typeface="Times New Roman" pitchFamily="18" charset="0"/>
              </a:rPr>
              <a:t>The MAG couldn’t forward multicast data from</a:t>
            </a:r>
          </a:p>
          <a:p>
            <a:pPr marL="342900" indent="-342900" algn="dist">
              <a:spcBef>
                <a:spcPct val="20000"/>
              </a:spcBef>
              <a:buFont typeface="Wingdings" pitchFamily="2" charset="2"/>
              <a:buNone/>
            </a:pPr>
            <a:r>
              <a:rPr lang="en-US" altLang="zh-CN" sz="2000" b="1">
                <a:latin typeface="Times New Roman" pitchFamily="18" charset="0"/>
                <a:cs typeface="Times New Roman" pitchFamily="18" charset="0"/>
              </a:rPr>
              <a:t> the MN that acts as a multicast source for the</a:t>
            </a:r>
          </a:p>
          <a:p>
            <a:pPr marL="342900" indent="-342900" algn="dist">
              <a:spcBef>
                <a:spcPct val="20000"/>
              </a:spcBef>
              <a:buFont typeface="Wingdings" pitchFamily="2" charset="2"/>
              <a:buNone/>
            </a:pPr>
            <a:r>
              <a:rPr lang="en-US" altLang="zh-CN" sz="2000" b="1">
                <a:latin typeface="Times New Roman" pitchFamily="18" charset="0"/>
                <a:cs typeface="Times New Roman" pitchFamily="18" charset="0"/>
              </a:rPr>
              <a:t> absence of the MFIB. For this, two</a:t>
            </a:r>
          </a:p>
          <a:p>
            <a:pPr marL="342900" indent="-342900">
              <a:spcBef>
                <a:spcPct val="20000"/>
              </a:spcBef>
              <a:buFont typeface="Wingdings" pitchFamily="2" charset="2"/>
              <a:buNone/>
            </a:pPr>
            <a:r>
              <a:rPr lang="en-US" altLang="zh-CN" sz="2000" b="1">
                <a:latin typeface="Times New Roman" pitchFamily="18" charset="0"/>
                <a:cs typeface="Times New Roman" pitchFamily="18" charset="0"/>
              </a:rPr>
              <a:t>solutions are presented.</a:t>
            </a:r>
            <a:endParaRPr lang="zh-CN" altLang="en-US" sz="2000" b="1">
              <a:latin typeface="Times New Roman" pitchFamily="18" charset="0"/>
              <a:ea typeface="华文新魏" pitchFamily="2" charset="-122"/>
              <a:cs typeface="Times New Roman" pitchFamily="18" charset="0"/>
            </a:endParaRPr>
          </a:p>
        </p:txBody>
      </p:sp>
      <p:sp>
        <p:nvSpPr>
          <p:cNvPr id="4100" name="TextBox 13"/>
          <p:cNvSpPr txBox="1">
            <a:spLocks noChangeArrowheads="1"/>
          </p:cNvSpPr>
          <p:nvPr/>
        </p:nvSpPr>
        <p:spPr bwMode="auto">
          <a:xfrm>
            <a:off x="1446213" y="3500438"/>
            <a:ext cx="965200" cy="366712"/>
          </a:xfrm>
          <a:prstGeom prst="rect">
            <a:avLst/>
          </a:prstGeom>
          <a:noFill/>
          <a:ln w="9525">
            <a:noFill/>
            <a:miter lim="800000"/>
            <a:headEnd/>
            <a:tailEnd/>
          </a:ln>
        </p:spPr>
        <p:txBody>
          <a:bodyPr>
            <a:spAutoFit/>
          </a:bodyPr>
          <a:lstStyle/>
          <a:p>
            <a:r>
              <a:rPr lang="en-US" altLang="zh-CN">
                <a:latin typeface="Times New Roman" pitchFamily="18" charset="0"/>
                <a:cs typeface="Times New Roman" pitchFamily="18" charset="0"/>
              </a:rPr>
              <a:t>MAG</a:t>
            </a:r>
            <a:endParaRPr lang="zh-CN" altLang="en-US">
              <a:latin typeface="Times New Roman" pitchFamily="18" charset="0"/>
              <a:cs typeface="Times New Roman" pitchFamily="18" charset="0"/>
            </a:endParaRPr>
          </a:p>
        </p:txBody>
      </p:sp>
      <p:pic>
        <p:nvPicPr>
          <p:cNvPr id="4101" name="图片 16"/>
          <p:cNvPicPr>
            <a:picLocks noChangeAspect="1"/>
          </p:cNvPicPr>
          <p:nvPr/>
        </p:nvPicPr>
        <p:blipFill>
          <a:blip r:embed="rId2" cstate="print"/>
          <a:srcRect/>
          <a:stretch>
            <a:fillRect/>
          </a:stretch>
        </p:blipFill>
        <p:spPr bwMode="auto">
          <a:xfrm>
            <a:off x="914400" y="1987550"/>
            <a:ext cx="215900" cy="1660525"/>
          </a:xfrm>
          <a:prstGeom prst="rect">
            <a:avLst/>
          </a:prstGeom>
          <a:noFill/>
          <a:ln w="9525">
            <a:noFill/>
            <a:miter lim="800000"/>
            <a:headEnd/>
            <a:tailEnd/>
          </a:ln>
        </p:spPr>
      </p:pic>
      <p:pic>
        <p:nvPicPr>
          <p:cNvPr id="4102" name="图片 1864709"/>
          <p:cNvPicPr>
            <a:picLocks noChangeAspect="1"/>
          </p:cNvPicPr>
          <p:nvPr/>
        </p:nvPicPr>
        <p:blipFill>
          <a:blip r:embed="rId3" cstate="print"/>
          <a:srcRect/>
          <a:stretch>
            <a:fillRect/>
          </a:stretch>
        </p:blipFill>
        <p:spPr bwMode="auto">
          <a:xfrm>
            <a:off x="657225" y="3395663"/>
            <a:ext cx="725488" cy="725487"/>
          </a:xfrm>
          <a:prstGeom prst="rect">
            <a:avLst/>
          </a:prstGeom>
          <a:noFill/>
          <a:ln w="9525">
            <a:noFill/>
            <a:miter lim="800000"/>
            <a:headEnd/>
            <a:tailEnd/>
          </a:ln>
        </p:spPr>
      </p:pic>
      <p:pic>
        <p:nvPicPr>
          <p:cNvPr id="4103" name="图片 43"/>
          <p:cNvPicPr>
            <a:picLocks noChangeAspect="1"/>
          </p:cNvPicPr>
          <p:nvPr/>
        </p:nvPicPr>
        <p:blipFill>
          <a:blip r:embed="rId3" cstate="print"/>
          <a:srcRect/>
          <a:stretch>
            <a:fillRect/>
          </a:stretch>
        </p:blipFill>
        <p:spPr bwMode="auto">
          <a:xfrm>
            <a:off x="657225" y="1700213"/>
            <a:ext cx="725488" cy="725487"/>
          </a:xfrm>
          <a:prstGeom prst="rect">
            <a:avLst/>
          </a:prstGeom>
          <a:noFill/>
          <a:ln w="9525">
            <a:noFill/>
            <a:miter lim="800000"/>
            <a:headEnd/>
            <a:tailEnd/>
          </a:ln>
        </p:spPr>
      </p:pic>
      <p:pic>
        <p:nvPicPr>
          <p:cNvPr id="4104" name="图片 1864710"/>
          <p:cNvPicPr>
            <a:picLocks noChangeAspect="1"/>
          </p:cNvPicPr>
          <p:nvPr/>
        </p:nvPicPr>
        <p:blipFill>
          <a:blip r:embed="rId4" cstate="print"/>
          <a:srcRect/>
          <a:stretch>
            <a:fillRect/>
          </a:stretch>
        </p:blipFill>
        <p:spPr bwMode="auto">
          <a:xfrm>
            <a:off x="611188" y="4960938"/>
            <a:ext cx="700087" cy="700087"/>
          </a:xfrm>
          <a:prstGeom prst="rect">
            <a:avLst/>
          </a:prstGeom>
          <a:noFill/>
          <a:ln w="9525">
            <a:noFill/>
            <a:miter lim="800000"/>
            <a:headEnd/>
            <a:tailEnd/>
          </a:ln>
        </p:spPr>
      </p:pic>
      <p:pic>
        <p:nvPicPr>
          <p:cNvPr id="4105" name="图片 23"/>
          <p:cNvPicPr>
            <a:picLocks noChangeAspect="1"/>
          </p:cNvPicPr>
          <p:nvPr/>
        </p:nvPicPr>
        <p:blipFill>
          <a:blip r:embed="rId5" cstate="print"/>
          <a:srcRect/>
          <a:stretch>
            <a:fillRect/>
          </a:stretch>
        </p:blipFill>
        <p:spPr bwMode="auto">
          <a:xfrm rot="-2460853">
            <a:off x="600075" y="4457700"/>
            <a:ext cx="808038" cy="225425"/>
          </a:xfrm>
          <a:prstGeom prst="rect">
            <a:avLst/>
          </a:prstGeom>
          <a:noFill/>
          <a:ln w="9525">
            <a:noFill/>
            <a:miter lim="800000"/>
            <a:headEnd/>
            <a:tailEnd/>
          </a:ln>
        </p:spPr>
      </p:pic>
      <p:sp>
        <p:nvSpPr>
          <p:cNvPr id="4106" name="TextBox 35"/>
          <p:cNvSpPr txBox="1">
            <a:spLocks noChangeArrowheads="1"/>
          </p:cNvSpPr>
          <p:nvPr/>
        </p:nvSpPr>
        <p:spPr bwMode="auto">
          <a:xfrm>
            <a:off x="1455738" y="1722438"/>
            <a:ext cx="815975" cy="366712"/>
          </a:xfrm>
          <a:prstGeom prst="rect">
            <a:avLst/>
          </a:prstGeom>
          <a:noFill/>
          <a:ln w="9525">
            <a:noFill/>
            <a:miter lim="800000"/>
            <a:headEnd/>
            <a:tailEnd/>
          </a:ln>
        </p:spPr>
        <p:txBody>
          <a:bodyPr>
            <a:spAutoFit/>
          </a:bodyPr>
          <a:lstStyle/>
          <a:p>
            <a:r>
              <a:rPr lang="en-US" altLang="zh-CN">
                <a:latin typeface="Times New Roman" pitchFamily="18" charset="0"/>
                <a:cs typeface="Times New Roman" pitchFamily="18" charset="0"/>
              </a:rPr>
              <a:t>LMA</a:t>
            </a:r>
            <a:endParaRPr lang="zh-CN" altLang="en-US">
              <a:latin typeface="Times New Roman" pitchFamily="18" charset="0"/>
              <a:cs typeface="Times New Roman" pitchFamily="18" charset="0"/>
            </a:endParaRPr>
          </a:p>
        </p:txBody>
      </p:sp>
      <p:sp>
        <p:nvSpPr>
          <p:cNvPr id="4107" name="TextBox 36"/>
          <p:cNvSpPr txBox="1">
            <a:spLocks noChangeArrowheads="1"/>
          </p:cNvSpPr>
          <p:nvPr/>
        </p:nvSpPr>
        <p:spPr bwMode="auto">
          <a:xfrm>
            <a:off x="1311275" y="5394325"/>
            <a:ext cx="2424113" cy="366713"/>
          </a:xfrm>
          <a:prstGeom prst="rect">
            <a:avLst/>
          </a:prstGeom>
          <a:noFill/>
          <a:ln w="9525">
            <a:noFill/>
            <a:miter lim="800000"/>
            <a:headEnd/>
            <a:tailEnd/>
          </a:ln>
        </p:spPr>
        <p:txBody>
          <a:bodyPr>
            <a:spAutoFit/>
          </a:bodyPr>
          <a:lstStyle/>
          <a:p>
            <a:r>
              <a:rPr lang="en-US" altLang="zh-CN">
                <a:latin typeface="Times New Roman" pitchFamily="18" charset="0"/>
                <a:cs typeface="Times New Roman" pitchFamily="18" charset="0"/>
              </a:rPr>
              <a:t>MN(source)</a:t>
            </a:r>
            <a:endParaRPr lang="zh-CN" altLang="en-US">
              <a:latin typeface="Times New Roman" pitchFamily="18" charset="0"/>
              <a:cs typeface="Times New Roman" pitchFamily="18" charset="0"/>
            </a:endParaRPr>
          </a:p>
        </p:txBody>
      </p:sp>
      <p:sp>
        <p:nvSpPr>
          <p:cNvPr id="23" name="右箭头 22"/>
          <p:cNvSpPr/>
          <p:nvPr/>
        </p:nvSpPr>
        <p:spPr>
          <a:xfrm rot="16200000">
            <a:off x="1097757" y="2583656"/>
            <a:ext cx="1263650" cy="360363"/>
          </a:xfrm>
          <a:prstGeom prst="rightArrow">
            <a:avLst/>
          </a:prstGeom>
          <a:solidFill>
            <a:schemeClr val="bg1"/>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ndParaRPr>
          </a:p>
        </p:txBody>
      </p:sp>
      <p:sp>
        <p:nvSpPr>
          <p:cNvPr id="11" name="加号 10"/>
          <p:cNvSpPr/>
          <p:nvPr/>
        </p:nvSpPr>
        <p:spPr>
          <a:xfrm rot="2712065">
            <a:off x="1330325" y="2460625"/>
            <a:ext cx="801688" cy="801688"/>
          </a:xfrm>
          <a:prstGeom prst="mathPlus">
            <a:avLst/>
          </a:prstGeom>
          <a:solidFill>
            <a:srgbClr val="CC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4" name="右箭头 23"/>
          <p:cNvSpPr/>
          <p:nvPr/>
        </p:nvSpPr>
        <p:spPr>
          <a:xfrm rot="16200000">
            <a:off x="1002507" y="4487068"/>
            <a:ext cx="1454150" cy="360363"/>
          </a:xfrm>
          <a:prstGeom prst="rightArrow">
            <a:avLst/>
          </a:prstGeom>
          <a:solidFill>
            <a:schemeClr val="bg1"/>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ndParaRPr>
          </a:p>
        </p:txBody>
      </p:sp>
      <p:sp>
        <p:nvSpPr>
          <p:cNvPr id="15" name="Slide Number Placeholder 14"/>
          <p:cNvSpPr>
            <a:spLocks noGrp="1"/>
          </p:cNvSpPr>
          <p:nvPr>
            <p:ph type="sldNum" sz="quarter" idx="12"/>
          </p:nvPr>
        </p:nvSpPr>
        <p:spPr/>
        <p:txBody>
          <a:bodyPr/>
          <a:lstStyle/>
          <a:p>
            <a:fld id="{81B1503E-6F00-431F-8C62-5A4A5BEFC1B7}" type="slidenum">
              <a:rPr lang="zh-CN" altLang="en-US" smtClean="0"/>
              <a:pPr/>
              <a:t>3</a:t>
            </a:fld>
            <a:endParaRPr lang="zh-CN" alt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标题 1"/>
          <p:cNvSpPr>
            <a:spLocks noGrp="1"/>
          </p:cNvSpPr>
          <p:nvPr>
            <p:ph type="title"/>
          </p:nvPr>
        </p:nvSpPr>
        <p:spPr>
          <a:xfrm>
            <a:off x="1116013" y="336550"/>
            <a:ext cx="7269162" cy="860425"/>
          </a:xfrm>
        </p:spPr>
        <p:txBody>
          <a:bodyPr/>
          <a:lstStyle/>
          <a:p>
            <a:pPr eaLnBrk="1" hangingPunct="1"/>
            <a:r>
              <a:rPr lang="en-US" altLang="zh-CN" sz="3200" b="1" smtClean="0">
                <a:solidFill>
                  <a:srgbClr val="0C479D"/>
                </a:solidFill>
                <a:latin typeface="Times New Roman" pitchFamily="18" charset="0"/>
                <a:cs typeface="Times New Roman" pitchFamily="18" charset="0"/>
              </a:rPr>
              <a:t>Solution Ⅰ </a:t>
            </a:r>
            <a:endParaRPr lang="zh-CN" altLang="en-US" sz="3200" b="1" smtClean="0">
              <a:solidFill>
                <a:srgbClr val="0C479D"/>
              </a:solidFill>
              <a:cs typeface="Times New Roman" pitchFamily="18" charset="0"/>
            </a:endParaRPr>
          </a:p>
        </p:txBody>
      </p:sp>
      <p:sp>
        <p:nvSpPr>
          <p:cNvPr id="5123" name="TextBox 15"/>
          <p:cNvSpPr txBox="1">
            <a:spLocks noChangeArrowheads="1"/>
          </p:cNvSpPr>
          <p:nvPr/>
        </p:nvSpPr>
        <p:spPr bwMode="auto">
          <a:xfrm>
            <a:off x="1404938" y="3214688"/>
            <a:ext cx="4603750" cy="1190625"/>
          </a:xfrm>
          <a:prstGeom prst="rect">
            <a:avLst/>
          </a:prstGeom>
          <a:noFill/>
          <a:ln w="9525">
            <a:noFill/>
            <a:miter lim="800000"/>
            <a:headEnd/>
            <a:tailEnd/>
          </a:ln>
        </p:spPr>
        <p:txBody>
          <a:bodyPr>
            <a:spAutoFit/>
          </a:bodyPr>
          <a:lstStyle/>
          <a:p>
            <a:r>
              <a:rPr lang="en-US" altLang="zh-CN">
                <a:latin typeface="Times New Roman" pitchFamily="18" charset="0"/>
                <a:cs typeface="Times New Roman" pitchFamily="18" charset="0"/>
              </a:rPr>
              <a:t>MAG </a:t>
            </a:r>
          </a:p>
          <a:p>
            <a:r>
              <a:rPr lang="en-US" altLang="zh-CN">
                <a:latin typeface="Times New Roman" pitchFamily="18" charset="0"/>
                <a:cs typeface="Times New Roman" pitchFamily="18" charset="0"/>
              </a:rPr>
              <a:t>Adding the</a:t>
            </a:r>
          </a:p>
          <a:p>
            <a:r>
              <a:rPr lang="en-US" altLang="zh-CN">
                <a:latin typeface="Times New Roman" pitchFamily="18" charset="0"/>
                <a:cs typeface="Times New Roman" pitchFamily="18" charset="0"/>
              </a:rPr>
              <a:t>corresponding </a:t>
            </a:r>
          </a:p>
          <a:p>
            <a:r>
              <a:rPr lang="en-US" altLang="zh-CN">
                <a:latin typeface="Times New Roman" pitchFamily="18" charset="0"/>
                <a:cs typeface="Times New Roman" pitchFamily="18" charset="0"/>
              </a:rPr>
              <a:t>MFIB for the MN</a:t>
            </a:r>
            <a:endParaRPr lang="zh-CN" altLang="en-US">
              <a:latin typeface="Times New Roman" pitchFamily="18" charset="0"/>
              <a:cs typeface="Times New Roman" pitchFamily="18" charset="0"/>
            </a:endParaRPr>
          </a:p>
        </p:txBody>
      </p:sp>
      <p:sp>
        <p:nvSpPr>
          <p:cNvPr id="17" name="Rectangle 3"/>
          <p:cNvSpPr>
            <a:spLocks noGrp="1" noChangeArrowheads="1"/>
          </p:cNvSpPr>
          <p:nvPr>
            <p:ph idx="1"/>
          </p:nvPr>
        </p:nvSpPr>
        <p:spPr>
          <a:xfrm>
            <a:off x="3046413" y="1196975"/>
            <a:ext cx="6350000" cy="5256213"/>
          </a:xfrm>
        </p:spPr>
        <p:txBody>
          <a:bodyPr>
            <a:normAutofit/>
          </a:bodyPr>
          <a:lstStyle/>
          <a:p>
            <a:pPr marL="0" indent="0" eaLnBrk="1" hangingPunct="1">
              <a:lnSpc>
                <a:spcPct val="90000"/>
              </a:lnSpc>
              <a:buFont typeface="Wingdings" pitchFamily="2" charset="2"/>
              <a:buNone/>
            </a:pPr>
            <a:r>
              <a:rPr lang="en-US" altLang="zh-CN" sz="1600" b="1" smtClean="0">
                <a:latin typeface="宋体" charset="-122"/>
              </a:rPr>
              <a:t>             </a:t>
            </a:r>
          </a:p>
          <a:p>
            <a:pPr marL="0" indent="0" eaLnBrk="1" hangingPunct="1">
              <a:lnSpc>
                <a:spcPct val="90000"/>
              </a:lnSpc>
              <a:buFont typeface="Wingdings" pitchFamily="2" charset="2"/>
              <a:buNone/>
            </a:pPr>
            <a:r>
              <a:rPr lang="en-US" altLang="zh-CN" sz="1600" b="1" smtClean="0">
                <a:latin typeface="宋体" charset="-122"/>
              </a:rPr>
              <a:t>   MN                   MAG                LMA             </a:t>
            </a:r>
          </a:p>
          <a:p>
            <a:pPr marL="0" indent="0" eaLnBrk="1" hangingPunct="1">
              <a:lnSpc>
                <a:spcPct val="90000"/>
              </a:lnSpc>
              <a:buFont typeface="Wingdings" pitchFamily="2" charset="2"/>
              <a:buNone/>
            </a:pPr>
            <a:r>
              <a:rPr lang="en-US" altLang="zh-CN" sz="1600" b="1" smtClean="0">
                <a:latin typeface="宋体" charset="-122"/>
              </a:rPr>
              <a:t>1)  |--- Rtr Sol--------&gt;|                  |                   </a:t>
            </a:r>
            <a:endParaRPr lang="zh-CN" altLang="zh-CN" sz="1600" b="1" smtClean="0">
              <a:latin typeface="宋体" charset="-122"/>
            </a:endParaRPr>
          </a:p>
          <a:p>
            <a:pPr marL="0" indent="0" eaLnBrk="1" hangingPunct="1">
              <a:lnSpc>
                <a:spcPct val="90000"/>
              </a:lnSpc>
              <a:buFont typeface="Wingdings" pitchFamily="2" charset="2"/>
              <a:buNone/>
            </a:pPr>
            <a:r>
              <a:rPr lang="en-US" altLang="zh-CN" sz="1600" b="1" smtClean="0">
                <a:latin typeface="宋体" charset="-122"/>
              </a:rPr>
              <a:t>    |                    |------- PBU -----&gt;| </a:t>
            </a:r>
          </a:p>
          <a:p>
            <a:pPr marL="0" indent="0" eaLnBrk="1" hangingPunct="1">
              <a:lnSpc>
                <a:spcPct val="90000"/>
              </a:lnSpc>
              <a:buFont typeface="Wingdings" pitchFamily="2" charset="2"/>
              <a:buNone/>
            </a:pPr>
            <a:r>
              <a:rPr lang="en-US" altLang="zh-CN" sz="1600" b="1" smtClean="0">
                <a:latin typeface="宋体" charset="-122"/>
              </a:rPr>
              <a:t>    |                    |                  |</a:t>
            </a:r>
          </a:p>
          <a:p>
            <a:pPr marL="0" indent="0" eaLnBrk="1" hangingPunct="1">
              <a:lnSpc>
                <a:spcPct val="90000"/>
              </a:lnSpc>
              <a:buFont typeface="Wingdings" pitchFamily="2" charset="2"/>
              <a:buNone/>
            </a:pPr>
            <a:r>
              <a:rPr lang="en-US" altLang="zh-CN" sz="1600" b="1" smtClean="0">
                <a:latin typeface="宋体" charset="-122"/>
              </a:rPr>
              <a:t>2)  |                 (Multicast address option)               </a:t>
            </a:r>
            <a:endParaRPr lang="zh-CN" altLang="zh-CN" sz="1600" b="1" smtClean="0">
              <a:latin typeface="宋体" charset="-122"/>
            </a:endParaRPr>
          </a:p>
          <a:p>
            <a:pPr marL="0" indent="0" eaLnBrk="1" hangingPunct="1">
              <a:lnSpc>
                <a:spcPct val="90000"/>
              </a:lnSpc>
              <a:buFont typeface="Wingdings" pitchFamily="2" charset="2"/>
              <a:buNone/>
            </a:pPr>
            <a:r>
              <a:rPr lang="en-US" altLang="zh-CN" sz="1600" b="1" smtClean="0">
                <a:latin typeface="宋体" charset="-122"/>
              </a:rPr>
              <a:t>    |                    |               Accept PBU            </a:t>
            </a:r>
            <a:endParaRPr lang="zh-CN" altLang="zh-CN" sz="1600" b="1" smtClean="0">
              <a:latin typeface="宋体" charset="-122"/>
            </a:endParaRPr>
          </a:p>
          <a:p>
            <a:pPr marL="0" indent="0" eaLnBrk="1" hangingPunct="1">
              <a:lnSpc>
                <a:spcPct val="90000"/>
              </a:lnSpc>
              <a:buFont typeface="Wingdings" pitchFamily="2" charset="2"/>
              <a:buNone/>
            </a:pPr>
            <a:r>
              <a:rPr lang="en-US" altLang="zh-CN" sz="1600" b="1" smtClean="0">
                <a:latin typeface="宋体" charset="-122"/>
              </a:rPr>
              <a:t>    |                    |            (Allocate HNP,           </a:t>
            </a:r>
            <a:endParaRPr lang="zh-CN" altLang="zh-CN" sz="1600" b="1" smtClean="0">
              <a:latin typeface="宋体" charset="-122"/>
            </a:endParaRPr>
          </a:p>
          <a:p>
            <a:pPr marL="0" indent="0" eaLnBrk="1" hangingPunct="1">
              <a:lnSpc>
                <a:spcPct val="90000"/>
              </a:lnSpc>
              <a:buFont typeface="Wingdings" pitchFamily="2" charset="2"/>
              <a:buNone/>
            </a:pPr>
            <a:r>
              <a:rPr lang="en-US" altLang="zh-CN" sz="1600" b="1" smtClean="0">
                <a:latin typeface="宋体" charset="-122"/>
              </a:rPr>
              <a:t>    |                    |        setup BCE and Tunnel)                                 </a:t>
            </a:r>
          </a:p>
          <a:p>
            <a:pPr marL="0" indent="0" eaLnBrk="1" hangingPunct="1">
              <a:lnSpc>
                <a:spcPct val="90000"/>
              </a:lnSpc>
              <a:buFont typeface="Wingdings" pitchFamily="2" charset="2"/>
              <a:buNone/>
            </a:pPr>
            <a:r>
              <a:rPr lang="en-US" altLang="zh-CN" sz="1600" b="1" smtClean="0">
                <a:latin typeface="宋体" charset="-122"/>
              </a:rPr>
              <a:t>    |                    |&lt;------ PBA ------|                  </a:t>
            </a:r>
          </a:p>
          <a:p>
            <a:pPr marL="0" indent="0" eaLnBrk="1" hangingPunct="1">
              <a:lnSpc>
                <a:spcPct val="90000"/>
              </a:lnSpc>
              <a:buFont typeface="Wingdings" pitchFamily="2" charset="2"/>
              <a:buNone/>
            </a:pPr>
            <a:r>
              <a:rPr lang="en-US" altLang="zh-CN" sz="1600" b="1" smtClean="0">
                <a:latin typeface="宋体" charset="-122"/>
              </a:rPr>
              <a:t>    |                    |   (HNP, Group)   | </a:t>
            </a:r>
          </a:p>
          <a:p>
            <a:pPr marL="0" indent="0" eaLnBrk="1" hangingPunct="1">
              <a:lnSpc>
                <a:spcPct val="90000"/>
              </a:lnSpc>
              <a:buFont typeface="Wingdings" pitchFamily="2" charset="2"/>
              <a:buNone/>
            </a:pPr>
            <a:r>
              <a:rPr lang="en-US" altLang="zh-CN" sz="1600" b="1" smtClean="0">
                <a:latin typeface="宋体" charset="-122"/>
              </a:rPr>
              <a:t>    |                    |                  |                 </a:t>
            </a:r>
            <a:endParaRPr lang="zh-CN" altLang="zh-CN" sz="1600" b="1" smtClean="0">
              <a:latin typeface="宋体" charset="-122"/>
            </a:endParaRPr>
          </a:p>
          <a:p>
            <a:pPr marL="0" indent="0" eaLnBrk="1" hangingPunct="1">
              <a:lnSpc>
                <a:spcPct val="90000"/>
              </a:lnSpc>
              <a:buFont typeface="Wingdings" pitchFamily="2" charset="2"/>
              <a:buNone/>
            </a:pPr>
            <a:r>
              <a:rPr lang="en-US" altLang="zh-CN" sz="1600" b="1" smtClean="0">
                <a:latin typeface="宋体" charset="-122"/>
              </a:rPr>
              <a:t>3)  |                Accept PBA             |                   </a:t>
            </a:r>
            <a:endParaRPr lang="zh-CN" altLang="zh-CN" sz="1600" b="1" smtClean="0">
              <a:latin typeface="宋体" charset="-122"/>
            </a:endParaRPr>
          </a:p>
          <a:p>
            <a:pPr marL="0" indent="0" eaLnBrk="1" hangingPunct="1">
              <a:lnSpc>
                <a:spcPct val="90000"/>
              </a:lnSpc>
              <a:buFont typeface="Wingdings" pitchFamily="2" charset="2"/>
              <a:buNone/>
            </a:pPr>
            <a:r>
              <a:rPr lang="en-US" altLang="zh-CN" sz="1600" b="1" smtClean="0">
                <a:latin typeface="宋体" charset="-122"/>
              </a:rPr>
              <a:t>    |             (Set Up Tunnel            |</a:t>
            </a:r>
            <a:endParaRPr lang="zh-CN" altLang="zh-CN" sz="1600" b="1" smtClean="0">
              <a:latin typeface="宋体" charset="-122"/>
            </a:endParaRPr>
          </a:p>
          <a:p>
            <a:pPr marL="0" indent="0" eaLnBrk="1" hangingPunct="1">
              <a:lnSpc>
                <a:spcPct val="90000"/>
              </a:lnSpc>
              <a:buFont typeface="Wingdings" pitchFamily="2" charset="2"/>
              <a:buNone/>
            </a:pPr>
            <a:r>
              <a:rPr lang="en-US" altLang="zh-CN" sz="1600" b="1" smtClean="0">
                <a:latin typeface="宋体" charset="-122"/>
              </a:rPr>
              <a:t>    |          and Routing, Update MFC)     |</a:t>
            </a:r>
            <a:endParaRPr lang="zh-CN" altLang="zh-CN" sz="1600" b="1" smtClean="0">
              <a:latin typeface="宋体" charset="-122"/>
            </a:endParaRPr>
          </a:p>
          <a:p>
            <a:pPr marL="0" indent="0" eaLnBrk="1" hangingPunct="1">
              <a:lnSpc>
                <a:spcPct val="90000"/>
              </a:lnSpc>
              <a:buFont typeface="Wingdings" pitchFamily="2" charset="2"/>
              <a:buNone/>
            </a:pPr>
            <a:r>
              <a:rPr lang="en-US" altLang="zh-CN" sz="1600" b="1" smtClean="0">
                <a:latin typeface="宋体" charset="-122"/>
              </a:rPr>
              <a:t>    |&lt;---- Rtr Adv ------|                  | </a:t>
            </a:r>
          </a:p>
          <a:p>
            <a:pPr marL="0" indent="0" eaLnBrk="1" hangingPunct="1">
              <a:lnSpc>
                <a:spcPct val="90000"/>
              </a:lnSpc>
              <a:buFont typeface="Wingdings" pitchFamily="2" charset="2"/>
              <a:buNone/>
            </a:pPr>
            <a:r>
              <a:rPr lang="en-US" altLang="zh-CN" sz="1600" b="1" smtClean="0">
                <a:latin typeface="宋体" charset="-122"/>
              </a:rPr>
              <a:t>    |                    |                  |                 </a:t>
            </a:r>
            <a:endParaRPr lang="zh-CN" altLang="zh-CN" sz="1600" b="1" smtClean="0">
              <a:latin typeface="宋体" charset="-122"/>
            </a:endParaRPr>
          </a:p>
          <a:p>
            <a:pPr marL="0" indent="0" eaLnBrk="1" hangingPunct="1">
              <a:lnSpc>
                <a:spcPct val="90000"/>
              </a:lnSpc>
              <a:buFont typeface="Wingdings" pitchFamily="2" charset="2"/>
              <a:buNone/>
            </a:pPr>
            <a:r>
              <a:rPr lang="en-US" altLang="zh-CN" sz="1600" b="1" smtClean="0">
                <a:latin typeface="宋体" charset="-122"/>
              </a:rPr>
              <a:t>4</a:t>
            </a:r>
            <a:r>
              <a:rPr lang="zh-CN" altLang="zh-CN" sz="1600" b="1" smtClean="0">
                <a:latin typeface="宋体" charset="-122"/>
              </a:rPr>
              <a:t>）</a:t>
            </a:r>
            <a:r>
              <a:rPr lang="en-US" altLang="zh-CN" sz="1600" b="1" smtClean="0">
                <a:latin typeface="宋体" charset="-122"/>
              </a:rPr>
              <a:t> |-- Multicast Data--&gt;|=Multicast Data==&gt;|                                                </a:t>
            </a:r>
            <a:endParaRPr lang="zh-CN" altLang="zh-CN" sz="1600" b="1" smtClean="0">
              <a:latin typeface="宋体" charset="-122"/>
            </a:endParaRPr>
          </a:p>
          <a:p>
            <a:pPr marL="0" indent="0" eaLnBrk="1" hangingPunct="1">
              <a:lnSpc>
                <a:spcPct val="90000"/>
              </a:lnSpc>
              <a:buFont typeface="Wingdings" pitchFamily="2" charset="2"/>
              <a:buNone/>
            </a:pPr>
            <a:r>
              <a:rPr lang="en-US" altLang="zh-CN" sz="1600" b="1" smtClean="0">
                <a:latin typeface="宋体" charset="-122"/>
              </a:rPr>
              <a:t>    </a:t>
            </a:r>
            <a:endParaRPr lang="en-US" altLang="zh-CN" sz="1600" b="1" smtClean="0">
              <a:solidFill>
                <a:srgbClr val="A50021"/>
              </a:solidFill>
              <a:latin typeface="宋体" charset="-122"/>
            </a:endParaRPr>
          </a:p>
        </p:txBody>
      </p:sp>
      <p:pic>
        <p:nvPicPr>
          <p:cNvPr id="5125" name="图片 16"/>
          <p:cNvPicPr>
            <a:picLocks noChangeAspect="1"/>
          </p:cNvPicPr>
          <p:nvPr/>
        </p:nvPicPr>
        <p:blipFill>
          <a:blip r:embed="rId3" cstate="print"/>
          <a:srcRect/>
          <a:stretch>
            <a:fillRect/>
          </a:stretch>
        </p:blipFill>
        <p:spPr bwMode="auto">
          <a:xfrm>
            <a:off x="914400" y="1987550"/>
            <a:ext cx="215900" cy="1660525"/>
          </a:xfrm>
          <a:prstGeom prst="rect">
            <a:avLst/>
          </a:prstGeom>
          <a:noFill/>
          <a:ln w="9525">
            <a:noFill/>
            <a:miter lim="800000"/>
            <a:headEnd/>
            <a:tailEnd/>
          </a:ln>
        </p:spPr>
      </p:pic>
      <p:pic>
        <p:nvPicPr>
          <p:cNvPr id="5126" name="图片 1864709"/>
          <p:cNvPicPr>
            <a:picLocks noChangeAspect="1"/>
          </p:cNvPicPr>
          <p:nvPr/>
        </p:nvPicPr>
        <p:blipFill>
          <a:blip r:embed="rId4" cstate="print"/>
          <a:srcRect/>
          <a:stretch>
            <a:fillRect/>
          </a:stretch>
        </p:blipFill>
        <p:spPr bwMode="auto">
          <a:xfrm>
            <a:off x="657225" y="3395663"/>
            <a:ext cx="725488" cy="725487"/>
          </a:xfrm>
          <a:prstGeom prst="rect">
            <a:avLst/>
          </a:prstGeom>
          <a:noFill/>
          <a:ln w="9525">
            <a:noFill/>
            <a:miter lim="800000"/>
            <a:headEnd/>
            <a:tailEnd/>
          </a:ln>
        </p:spPr>
      </p:pic>
      <p:pic>
        <p:nvPicPr>
          <p:cNvPr id="5127" name="图片 43"/>
          <p:cNvPicPr>
            <a:picLocks noChangeAspect="1"/>
          </p:cNvPicPr>
          <p:nvPr/>
        </p:nvPicPr>
        <p:blipFill>
          <a:blip r:embed="rId4" cstate="print"/>
          <a:srcRect/>
          <a:stretch>
            <a:fillRect/>
          </a:stretch>
        </p:blipFill>
        <p:spPr bwMode="auto">
          <a:xfrm>
            <a:off x="657225" y="1700213"/>
            <a:ext cx="725488" cy="725487"/>
          </a:xfrm>
          <a:prstGeom prst="rect">
            <a:avLst/>
          </a:prstGeom>
          <a:noFill/>
          <a:ln w="9525">
            <a:noFill/>
            <a:miter lim="800000"/>
            <a:headEnd/>
            <a:tailEnd/>
          </a:ln>
        </p:spPr>
      </p:pic>
      <p:pic>
        <p:nvPicPr>
          <p:cNvPr id="5128" name="图片 1864710"/>
          <p:cNvPicPr>
            <a:picLocks noChangeAspect="1"/>
          </p:cNvPicPr>
          <p:nvPr/>
        </p:nvPicPr>
        <p:blipFill>
          <a:blip r:embed="rId5" cstate="print"/>
          <a:srcRect/>
          <a:stretch>
            <a:fillRect/>
          </a:stretch>
        </p:blipFill>
        <p:spPr bwMode="auto">
          <a:xfrm>
            <a:off x="611188" y="4960938"/>
            <a:ext cx="700087" cy="700087"/>
          </a:xfrm>
          <a:prstGeom prst="rect">
            <a:avLst/>
          </a:prstGeom>
          <a:noFill/>
          <a:ln w="9525">
            <a:noFill/>
            <a:miter lim="800000"/>
            <a:headEnd/>
            <a:tailEnd/>
          </a:ln>
        </p:spPr>
      </p:pic>
      <p:pic>
        <p:nvPicPr>
          <p:cNvPr id="5129" name="图片 23"/>
          <p:cNvPicPr>
            <a:picLocks noChangeAspect="1"/>
          </p:cNvPicPr>
          <p:nvPr/>
        </p:nvPicPr>
        <p:blipFill>
          <a:blip r:embed="rId6" cstate="print"/>
          <a:srcRect/>
          <a:stretch>
            <a:fillRect/>
          </a:stretch>
        </p:blipFill>
        <p:spPr bwMode="auto">
          <a:xfrm rot="-2460853">
            <a:off x="600075" y="4457700"/>
            <a:ext cx="808038" cy="225425"/>
          </a:xfrm>
          <a:prstGeom prst="rect">
            <a:avLst/>
          </a:prstGeom>
          <a:noFill/>
          <a:ln w="9525">
            <a:noFill/>
            <a:miter lim="800000"/>
            <a:headEnd/>
            <a:tailEnd/>
          </a:ln>
        </p:spPr>
      </p:pic>
      <p:sp>
        <p:nvSpPr>
          <p:cNvPr id="24" name="右箭头 23"/>
          <p:cNvSpPr/>
          <p:nvPr/>
        </p:nvSpPr>
        <p:spPr>
          <a:xfrm rot="16200000">
            <a:off x="1235076" y="4719637"/>
            <a:ext cx="989012" cy="360363"/>
          </a:xfrm>
          <a:prstGeom prst="rightArrow">
            <a:avLst/>
          </a:prstGeom>
          <a:solidFill>
            <a:schemeClr val="bg1"/>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ndParaRPr>
          </a:p>
        </p:txBody>
      </p:sp>
      <p:sp>
        <p:nvSpPr>
          <p:cNvPr id="5131" name="TextBox 35"/>
          <p:cNvSpPr txBox="1">
            <a:spLocks noChangeArrowheads="1"/>
          </p:cNvSpPr>
          <p:nvPr/>
        </p:nvSpPr>
        <p:spPr bwMode="auto">
          <a:xfrm>
            <a:off x="1455738" y="1722438"/>
            <a:ext cx="815975" cy="366712"/>
          </a:xfrm>
          <a:prstGeom prst="rect">
            <a:avLst/>
          </a:prstGeom>
          <a:noFill/>
          <a:ln w="9525">
            <a:noFill/>
            <a:miter lim="800000"/>
            <a:headEnd/>
            <a:tailEnd/>
          </a:ln>
        </p:spPr>
        <p:txBody>
          <a:bodyPr>
            <a:spAutoFit/>
          </a:bodyPr>
          <a:lstStyle/>
          <a:p>
            <a:r>
              <a:rPr lang="en-US" altLang="zh-CN">
                <a:latin typeface="Times New Roman" pitchFamily="18" charset="0"/>
                <a:cs typeface="Times New Roman" pitchFamily="18" charset="0"/>
              </a:rPr>
              <a:t>LMA</a:t>
            </a:r>
            <a:endParaRPr lang="zh-CN" altLang="en-US">
              <a:latin typeface="Times New Roman" pitchFamily="18" charset="0"/>
              <a:cs typeface="Times New Roman" pitchFamily="18" charset="0"/>
            </a:endParaRPr>
          </a:p>
        </p:txBody>
      </p:sp>
      <p:sp>
        <p:nvSpPr>
          <p:cNvPr id="5132" name="TextBox 36"/>
          <p:cNvSpPr txBox="1">
            <a:spLocks noChangeArrowheads="1"/>
          </p:cNvSpPr>
          <p:nvPr/>
        </p:nvSpPr>
        <p:spPr bwMode="auto">
          <a:xfrm>
            <a:off x="1311275" y="5394325"/>
            <a:ext cx="2424113" cy="366713"/>
          </a:xfrm>
          <a:prstGeom prst="rect">
            <a:avLst/>
          </a:prstGeom>
          <a:noFill/>
          <a:ln w="9525">
            <a:noFill/>
            <a:miter lim="800000"/>
            <a:headEnd/>
            <a:tailEnd/>
          </a:ln>
        </p:spPr>
        <p:txBody>
          <a:bodyPr>
            <a:spAutoFit/>
          </a:bodyPr>
          <a:lstStyle/>
          <a:p>
            <a:r>
              <a:rPr lang="en-US" altLang="zh-CN">
                <a:latin typeface="Times New Roman" pitchFamily="18" charset="0"/>
                <a:cs typeface="Times New Roman" pitchFamily="18" charset="0"/>
              </a:rPr>
              <a:t>MN(source)</a:t>
            </a:r>
            <a:endParaRPr lang="zh-CN" altLang="en-US">
              <a:latin typeface="Times New Roman" pitchFamily="18" charset="0"/>
              <a:cs typeface="Times New Roman" pitchFamily="18" charset="0"/>
            </a:endParaRPr>
          </a:p>
        </p:txBody>
      </p:sp>
      <p:sp>
        <p:nvSpPr>
          <p:cNvPr id="27" name="右箭头 26"/>
          <p:cNvSpPr/>
          <p:nvPr/>
        </p:nvSpPr>
        <p:spPr>
          <a:xfrm rot="16200000">
            <a:off x="1188244" y="2493169"/>
            <a:ext cx="1082675" cy="360363"/>
          </a:xfrm>
          <a:prstGeom prst="rightArrow">
            <a:avLst/>
          </a:prstGeom>
          <a:solidFill>
            <a:schemeClr val="bg1"/>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ndParaRPr>
          </a:p>
        </p:txBody>
      </p:sp>
      <p:sp>
        <p:nvSpPr>
          <p:cNvPr id="14" name="Slide Number Placeholder 13"/>
          <p:cNvSpPr>
            <a:spLocks noGrp="1"/>
          </p:cNvSpPr>
          <p:nvPr>
            <p:ph type="sldNum" sz="quarter" idx="12"/>
          </p:nvPr>
        </p:nvSpPr>
        <p:spPr/>
        <p:txBody>
          <a:bodyPr/>
          <a:lstStyle/>
          <a:p>
            <a:fld id="{81B1503E-6F00-431F-8C62-5A4A5BEFC1B7}" type="slidenum">
              <a:rPr lang="zh-CN" altLang="en-US" smtClean="0"/>
              <a:pPr/>
              <a:t>4</a:t>
            </a:fld>
            <a:endParaRPr lang="zh-CN" alt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图片 38"/>
          <p:cNvPicPr>
            <a:picLocks noChangeAspect="1"/>
          </p:cNvPicPr>
          <p:nvPr/>
        </p:nvPicPr>
        <p:blipFill>
          <a:blip r:embed="rId3" cstate="print"/>
          <a:srcRect/>
          <a:stretch>
            <a:fillRect/>
          </a:stretch>
        </p:blipFill>
        <p:spPr bwMode="auto">
          <a:xfrm rot="7122565" flipH="1">
            <a:off x="1016000" y="2755901"/>
            <a:ext cx="1660525" cy="215900"/>
          </a:xfrm>
          <a:prstGeom prst="rect">
            <a:avLst/>
          </a:prstGeom>
          <a:noFill/>
          <a:ln w="9525">
            <a:noFill/>
            <a:miter lim="800000"/>
            <a:headEnd/>
            <a:tailEnd/>
          </a:ln>
        </p:spPr>
      </p:pic>
      <p:pic>
        <p:nvPicPr>
          <p:cNvPr id="6147" name="图片 28"/>
          <p:cNvPicPr>
            <a:picLocks noChangeAspect="1"/>
          </p:cNvPicPr>
          <p:nvPr/>
        </p:nvPicPr>
        <p:blipFill>
          <a:blip r:embed="rId3" cstate="print"/>
          <a:srcRect/>
          <a:stretch>
            <a:fillRect/>
          </a:stretch>
        </p:blipFill>
        <p:spPr bwMode="auto">
          <a:xfrm rot="-7122565">
            <a:off x="59531" y="2731294"/>
            <a:ext cx="1660525" cy="217488"/>
          </a:xfrm>
          <a:prstGeom prst="rect">
            <a:avLst/>
          </a:prstGeom>
          <a:noFill/>
          <a:ln w="9525">
            <a:noFill/>
            <a:miter lim="800000"/>
            <a:headEnd/>
            <a:tailEnd/>
          </a:ln>
        </p:spPr>
      </p:pic>
      <p:sp>
        <p:nvSpPr>
          <p:cNvPr id="6148" name="TextBox 11"/>
          <p:cNvSpPr txBox="1">
            <a:spLocks noChangeArrowheads="1"/>
          </p:cNvSpPr>
          <p:nvPr/>
        </p:nvSpPr>
        <p:spPr bwMode="auto">
          <a:xfrm>
            <a:off x="2555875" y="1816100"/>
            <a:ext cx="1079500" cy="366713"/>
          </a:xfrm>
          <a:prstGeom prst="rect">
            <a:avLst/>
          </a:prstGeom>
          <a:noFill/>
          <a:ln w="9525">
            <a:noFill/>
            <a:miter lim="800000"/>
            <a:headEnd/>
            <a:tailEnd/>
          </a:ln>
        </p:spPr>
        <p:txBody>
          <a:bodyPr>
            <a:spAutoFit/>
          </a:bodyPr>
          <a:lstStyle/>
          <a:p>
            <a:r>
              <a:rPr lang="en-US" altLang="zh-CN">
                <a:latin typeface="Times New Roman" pitchFamily="18" charset="0"/>
                <a:cs typeface="Times New Roman" pitchFamily="18" charset="0"/>
              </a:rPr>
              <a:t>LMA</a:t>
            </a:r>
            <a:endParaRPr lang="zh-CN" altLang="en-US">
              <a:latin typeface="Times New Roman" pitchFamily="18" charset="0"/>
              <a:cs typeface="Times New Roman" pitchFamily="18" charset="0"/>
            </a:endParaRPr>
          </a:p>
        </p:txBody>
      </p:sp>
      <p:sp>
        <p:nvSpPr>
          <p:cNvPr id="6149" name="TextBox 13"/>
          <p:cNvSpPr txBox="1">
            <a:spLocks noChangeArrowheads="1"/>
          </p:cNvSpPr>
          <p:nvPr/>
        </p:nvSpPr>
        <p:spPr bwMode="auto">
          <a:xfrm>
            <a:off x="2195513" y="3335338"/>
            <a:ext cx="1296987" cy="915987"/>
          </a:xfrm>
          <a:prstGeom prst="rect">
            <a:avLst/>
          </a:prstGeom>
          <a:noFill/>
          <a:ln w="9525">
            <a:noFill/>
            <a:miter lim="800000"/>
            <a:headEnd/>
            <a:tailEnd/>
          </a:ln>
        </p:spPr>
        <p:txBody>
          <a:bodyPr>
            <a:spAutoFit/>
          </a:bodyPr>
          <a:lstStyle/>
          <a:p>
            <a:pPr algn="ctr"/>
            <a:r>
              <a:rPr lang="en-US" altLang="zh-CN">
                <a:latin typeface="Times New Roman" pitchFamily="18" charset="0"/>
                <a:cs typeface="Times New Roman" pitchFamily="18" charset="0"/>
              </a:rPr>
              <a:t>MAG </a:t>
            </a:r>
          </a:p>
          <a:p>
            <a:pPr algn="ctr"/>
            <a:r>
              <a:rPr lang="en-US" altLang="zh-CN">
                <a:latin typeface="Times New Roman" pitchFamily="18" charset="0"/>
                <a:cs typeface="Times New Roman" pitchFamily="18" charset="0"/>
              </a:rPr>
              <a:t>MLD  Proxy</a:t>
            </a:r>
            <a:endParaRPr lang="zh-CN" altLang="en-US">
              <a:latin typeface="Times New Roman" pitchFamily="18" charset="0"/>
              <a:cs typeface="Times New Roman" pitchFamily="18" charset="0"/>
            </a:endParaRPr>
          </a:p>
        </p:txBody>
      </p:sp>
      <p:pic>
        <p:nvPicPr>
          <p:cNvPr id="6150" name="图片 1864709"/>
          <p:cNvPicPr>
            <a:picLocks noChangeAspect="1"/>
          </p:cNvPicPr>
          <p:nvPr/>
        </p:nvPicPr>
        <p:blipFill>
          <a:blip r:embed="rId4" cstate="print"/>
          <a:srcRect/>
          <a:stretch>
            <a:fillRect/>
          </a:stretch>
        </p:blipFill>
        <p:spPr bwMode="auto">
          <a:xfrm>
            <a:off x="998538" y="3278188"/>
            <a:ext cx="725487" cy="725487"/>
          </a:xfrm>
          <a:prstGeom prst="rect">
            <a:avLst/>
          </a:prstGeom>
          <a:noFill/>
          <a:ln w="9525">
            <a:noFill/>
            <a:miter lim="800000"/>
            <a:headEnd/>
            <a:tailEnd/>
          </a:ln>
        </p:spPr>
      </p:pic>
      <p:pic>
        <p:nvPicPr>
          <p:cNvPr id="6151" name="图片 43"/>
          <p:cNvPicPr>
            <a:picLocks noChangeAspect="1"/>
          </p:cNvPicPr>
          <p:nvPr/>
        </p:nvPicPr>
        <p:blipFill>
          <a:blip r:embed="rId4" cstate="print"/>
          <a:srcRect/>
          <a:stretch>
            <a:fillRect/>
          </a:stretch>
        </p:blipFill>
        <p:spPr bwMode="auto">
          <a:xfrm>
            <a:off x="246063" y="1700213"/>
            <a:ext cx="725487" cy="725487"/>
          </a:xfrm>
          <a:prstGeom prst="rect">
            <a:avLst/>
          </a:prstGeom>
          <a:noFill/>
          <a:ln w="9525">
            <a:noFill/>
            <a:miter lim="800000"/>
            <a:headEnd/>
            <a:tailEnd/>
          </a:ln>
        </p:spPr>
      </p:pic>
      <p:pic>
        <p:nvPicPr>
          <p:cNvPr id="6152" name="图片 44"/>
          <p:cNvPicPr>
            <a:picLocks noChangeAspect="1"/>
          </p:cNvPicPr>
          <p:nvPr/>
        </p:nvPicPr>
        <p:blipFill>
          <a:blip r:embed="rId4" cstate="print"/>
          <a:srcRect/>
          <a:stretch>
            <a:fillRect/>
          </a:stretch>
        </p:blipFill>
        <p:spPr bwMode="auto">
          <a:xfrm>
            <a:off x="1763713" y="1700213"/>
            <a:ext cx="725487" cy="723900"/>
          </a:xfrm>
          <a:prstGeom prst="rect">
            <a:avLst/>
          </a:prstGeom>
          <a:noFill/>
          <a:ln w="9525">
            <a:noFill/>
            <a:miter lim="800000"/>
            <a:headEnd/>
            <a:tailEnd/>
          </a:ln>
        </p:spPr>
      </p:pic>
      <p:pic>
        <p:nvPicPr>
          <p:cNvPr id="6153" name="图片 1864710"/>
          <p:cNvPicPr>
            <a:picLocks noChangeAspect="1"/>
          </p:cNvPicPr>
          <p:nvPr/>
        </p:nvPicPr>
        <p:blipFill>
          <a:blip r:embed="rId5" cstate="print"/>
          <a:srcRect/>
          <a:stretch>
            <a:fillRect/>
          </a:stretch>
        </p:blipFill>
        <p:spPr bwMode="auto">
          <a:xfrm>
            <a:off x="323850" y="4579938"/>
            <a:ext cx="700088" cy="700087"/>
          </a:xfrm>
          <a:prstGeom prst="rect">
            <a:avLst/>
          </a:prstGeom>
          <a:noFill/>
          <a:ln w="9525">
            <a:noFill/>
            <a:miter lim="800000"/>
            <a:headEnd/>
            <a:tailEnd/>
          </a:ln>
        </p:spPr>
      </p:pic>
      <p:pic>
        <p:nvPicPr>
          <p:cNvPr id="6154" name="图片 47"/>
          <p:cNvPicPr>
            <a:picLocks noChangeAspect="1"/>
          </p:cNvPicPr>
          <p:nvPr/>
        </p:nvPicPr>
        <p:blipFill>
          <a:blip r:embed="rId5" cstate="print"/>
          <a:srcRect/>
          <a:stretch>
            <a:fillRect/>
          </a:stretch>
        </p:blipFill>
        <p:spPr bwMode="auto">
          <a:xfrm>
            <a:off x="1493838" y="4651375"/>
            <a:ext cx="701675" cy="700088"/>
          </a:xfrm>
          <a:prstGeom prst="rect">
            <a:avLst/>
          </a:prstGeom>
          <a:noFill/>
          <a:ln w="9525">
            <a:noFill/>
            <a:miter lim="800000"/>
            <a:headEnd/>
            <a:tailEnd/>
          </a:ln>
        </p:spPr>
      </p:pic>
      <p:pic>
        <p:nvPicPr>
          <p:cNvPr id="6155" name="图片 33"/>
          <p:cNvPicPr>
            <a:picLocks noChangeAspect="1"/>
          </p:cNvPicPr>
          <p:nvPr/>
        </p:nvPicPr>
        <p:blipFill>
          <a:blip r:embed="rId6" cstate="print"/>
          <a:srcRect/>
          <a:stretch>
            <a:fillRect/>
          </a:stretch>
        </p:blipFill>
        <p:spPr bwMode="auto">
          <a:xfrm rot="-2460853">
            <a:off x="442913" y="4168775"/>
            <a:ext cx="808037" cy="225425"/>
          </a:xfrm>
          <a:prstGeom prst="rect">
            <a:avLst/>
          </a:prstGeom>
          <a:noFill/>
          <a:ln w="9525">
            <a:noFill/>
            <a:miter lim="800000"/>
            <a:headEnd/>
            <a:tailEnd/>
          </a:ln>
        </p:spPr>
      </p:pic>
      <p:pic>
        <p:nvPicPr>
          <p:cNvPr id="6156" name="图片 34"/>
          <p:cNvPicPr>
            <a:picLocks noChangeAspect="1"/>
          </p:cNvPicPr>
          <p:nvPr/>
        </p:nvPicPr>
        <p:blipFill>
          <a:blip r:embed="rId6" cstate="print"/>
          <a:srcRect/>
          <a:stretch>
            <a:fillRect/>
          </a:stretch>
        </p:blipFill>
        <p:spPr bwMode="auto">
          <a:xfrm rot="2460853" flipH="1">
            <a:off x="1485900" y="4168775"/>
            <a:ext cx="808038" cy="225425"/>
          </a:xfrm>
          <a:prstGeom prst="rect">
            <a:avLst/>
          </a:prstGeom>
          <a:noFill/>
          <a:ln w="9525">
            <a:noFill/>
            <a:miter lim="800000"/>
            <a:headEnd/>
            <a:tailEnd/>
          </a:ln>
        </p:spPr>
      </p:pic>
      <p:sp>
        <p:nvSpPr>
          <p:cNvPr id="6157" name="TextBox 36"/>
          <p:cNvSpPr txBox="1">
            <a:spLocks noChangeArrowheads="1"/>
          </p:cNvSpPr>
          <p:nvPr/>
        </p:nvSpPr>
        <p:spPr bwMode="auto">
          <a:xfrm>
            <a:off x="2051050" y="5365750"/>
            <a:ext cx="1924050" cy="366713"/>
          </a:xfrm>
          <a:prstGeom prst="rect">
            <a:avLst/>
          </a:prstGeom>
          <a:noFill/>
          <a:ln w="9525">
            <a:noFill/>
            <a:miter lim="800000"/>
            <a:headEnd/>
            <a:tailEnd/>
          </a:ln>
        </p:spPr>
        <p:txBody>
          <a:bodyPr>
            <a:spAutoFit/>
          </a:bodyPr>
          <a:lstStyle/>
          <a:p>
            <a:r>
              <a:rPr lang="en-US" altLang="zh-CN">
                <a:latin typeface="Times New Roman" pitchFamily="18" charset="0"/>
                <a:cs typeface="Times New Roman" pitchFamily="18" charset="0"/>
              </a:rPr>
              <a:t>MN(source)</a:t>
            </a:r>
            <a:endParaRPr lang="zh-CN" altLang="en-US">
              <a:latin typeface="Times New Roman" pitchFamily="18" charset="0"/>
              <a:cs typeface="Times New Roman" pitchFamily="18" charset="0"/>
            </a:endParaRPr>
          </a:p>
        </p:txBody>
      </p:sp>
      <p:sp>
        <p:nvSpPr>
          <p:cNvPr id="6158" name="TextBox 105"/>
          <p:cNvSpPr txBox="1">
            <a:spLocks noChangeArrowheads="1"/>
          </p:cNvSpPr>
          <p:nvPr/>
        </p:nvSpPr>
        <p:spPr bwMode="auto">
          <a:xfrm>
            <a:off x="1042988" y="3201988"/>
            <a:ext cx="2016125" cy="274637"/>
          </a:xfrm>
          <a:prstGeom prst="rect">
            <a:avLst/>
          </a:prstGeom>
          <a:noFill/>
          <a:ln w="9525">
            <a:noFill/>
            <a:miter lim="800000"/>
            <a:headEnd/>
            <a:tailEnd/>
          </a:ln>
        </p:spPr>
        <p:txBody>
          <a:bodyPr>
            <a:spAutoFit/>
          </a:bodyPr>
          <a:lstStyle/>
          <a:p>
            <a:pPr algn="ctr"/>
            <a:r>
              <a:rPr lang="en-US" altLang="zh-CN" sz="1200">
                <a:latin typeface="Times New Roman" pitchFamily="18" charset="0"/>
                <a:cs typeface="Times New Roman" pitchFamily="18" charset="0"/>
              </a:rPr>
              <a:t>U-IFs </a:t>
            </a:r>
            <a:endParaRPr lang="zh-CN" altLang="en-US" sz="1200">
              <a:latin typeface="Times New Roman" pitchFamily="18" charset="0"/>
              <a:cs typeface="Times New Roman" pitchFamily="18" charset="0"/>
            </a:endParaRPr>
          </a:p>
        </p:txBody>
      </p:sp>
      <p:sp>
        <p:nvSpPr>
          <p:cNvPr id="6159" name="TextBox 105"/>
          <p:cNvSpPr txBox="1">
            <a:spLocks noChangeArrowheads="1"/>
          </p:cNvSpPr>
          <p:nvPr/>
        </p:nvSpPr>
        <p:spPr bwMode="auto">
          <a:xfrm>
            <a:off x="1042988" y="3849688"/>
            <a:ext cx="2016125" cy="274637"/>
          </a:xfrm>
          <a:prstGeom prst="rect">
            <a:avLst/>
          </a:prstGeom>
          <a:noFill/>
          <a:ln w="9525">
            <a:noFill/>
            <a:miter lim="800000"/>
            <a:headEnd/>
            <a:tailEnd/>
          </a:ln>
        </p:spPr>
        <p:txBody>
          <a:bodyPr>
            <a:spAutoFit/>
          </a:bodyPr>
          <a:lstStyle/>
          <a:p>
            <a:pPr algn="ctr"/>
            <a:r>
              <a:rPr lang="en-US" altLang="zh-CN" sz="1200">
                <a:latin typeface="Times New Roman" pitchFamily="18" charset="0"/>
                <a:cs typeface="Times New Roman" pitchFamily="18" charset="0"/>
              </a:rPr>
              <a:t>D-IFs </a:t>
            </a:r>
            <a:endParaRPr lang="zh-CN" altLang="en-US" sz="1200">
              <a:latin typeface="Times New Roman" pitchFamily="18" charset="0"/>
              <a:cs typeface="Times New Roman" pitchFamily="18" charset="0"/>
            </a:endParaRPr>
          </a:p>
        </p:txBody>
      </p:sp>
      <p:sp>
        <p:nvSpPr>
          <p:cNvPr id="6160" name="Rectangle 3"/>
          <p:cNvSpPr txBox="1">
            <a:spLocks noChangeArrowheads="1"/>
          </p:cNvSpPr>
          <p:nvPr/>
        </p:nvSpPr>
        <p:spPr bwMode="auto">
          <a:xfrm>
            <a:off x="3260725" y="2205038"/>
            <a:ext cx="5775325" cy="3427412"/>
          </a:xfrm>
          <a:prstGeom prst="rect">
            <a:avLst/>
          </a:prstGeom>
          <a:noFill/>
          <a:ln w="9525">
            <a:noFill/>
            <a:miter lim="800000"/>
            <a:headEnd/>
            <a:tailEnd/>
          </a:ln>
        </p:spPr>
        <p:txBody>
          <a:bodyPr/>
          <a:lstStyle/>
          <a:p>
            <a:pPr algn="dist">
              <a:spcBef>
                <a:spcPct val="20000"/>
              </a:spcBef>
              <a:buFont typeface="Wingdings" pitchFamily="2" charset="2"/>
              <a:buNone/>
            </a:pPr>
            <a:r>
              <a:rPr lang="en-US" altLang="zh-CN" sz="2000" b="1">
                <a:solidFill>
                  <a:srgbClr val="A50021"/>
                </a:solidFill>
                <a:latin typeface="Times New Roman" pitchFamily="18" charset="0"/>
                <a:cs typeface="Times New Roman" pitchFamily="18" charset="0"/>
              </a:rPr>
              <a:t>Disadvantages of multiple parallel MLD Proxy </a:t>
            </a:r>
          </a:p>
          <a:p>
            <a:pPr>
              <a:spcBef>
                <a:spcPct val="20000"/>
              </a:spcBef>
              <a:buFont typeface="Wingdings" pitchFamily="2" charset="2"/>
              <a:buNone/>
            </a:pPr>
            <a:r>
              <a:rPr lang="en-US" altLang="zh-CN" sz="2000" b="1">
                <a:solidFill>
                  <a:srgbClr val="A50021"/>
                </a:solidFill>
                <a:latin typeface="Times New Roman" pitchFamily="18" charset="0"/>
                <a:cs typeface="Times New Roman" pitchFamily="18" charset="0"/>
              </a:rPr>
              <a:t>functions running on one MAG:</a:t>
            </a:r>
          </a:p>
          <a:p>
            <a:pPr>
              <a:spcBef>
                <a:spcPct val="20000"/>
              </a:spcBef>
              <a:buFont typeface="Wingdings" pitchFamily="2" charset="2"/>
              <a:buNone/>
            </a:pPr>
            <a:endParaRPr lang="en-US" altLang="zh-CN" sz="2000" b="1">
              <a:latin typeface="Times New Roman" pitchFamily="18" charset="0"/>
              <a:cs typeface="Times New Roman" pitchFamily="18" charset="0"/>
            </a:endParaRPr>
          </a:p>
          <a:p>
            <a:pPr>
              <a:spcBef>
                <a:spcPct val="20000"/>
              </a:spcBef>
              <a:buFont typeface="Wingdings" pitchFamily="2" charset="2"/>
              <a:buNone/>
            </a:pPr>
            <a:r>
              <a:rPr lang="en-US" altLang="zh-CN" sz="2000" b="1">
                <a:latin typeface="Times New Roman" pitchFamily="18" charset="0"/>
                <a:cs typeface="Times New Roman" pitchFamily="18" charset="0"/>
              </a:rPr>
              <a:t>1. Difficult for management and implementation</a:t>
            </a:r>
          </a:p>
          <a:p>
            <a:pPr>
              <a:spcBef>
                <a:spcPct val="20000"/>
              </a:spcBef>
              <a:buFont typeface="Wingdings" pitchFamily="2" charset="2"/>
              <a:buNone/>
            </a:pPr>
            <a:r>
              <a:rPr lang="en-US" altLang="zh-CN" sz="2000" b="1">
                <a:latin typeface="Times New Roman" pitchFamily="18" charset="0"/>
                <a:cs typeface="Times New Roman" pitchFamily="18" charset="0"/>
              </a:rPr>
              <a:t>2. Route optimization issue</a:t>
            </a:r>
          </a:p>
          <a:p>
            <a:pPr>
              <a:spcBef>
                <a:spcPct val="20000"/>
              </a:spcBef>
              <a:buFont typeface="Wingdings" pitchFamily="2" charset="2"/>
              <a:buNone/>
            </a:pPr>
            <a:endParaRPr lang="en-US" altLang="zh-CN" sz="3200" b="1">
              <a:solidFill>
                <a:srgbClr val="A50021"/>
              </a:solidFill>
              <a:latin typeface="Times New Roman" pitchFamily="18" charset="0"/>
              <a:ea typeface="华文新魏" pitchFamily="2" charset="-122"/>
              <a:cs typeface="Times New Roman" pitchFamily="18" charset="0"/>
            </a:endParaRPr>
          </a:p>
        </p:txBody>
      </p:sp>
      <p:sp>
        <p:nvSpPr>
          <p:cNvPr id="6161" name="标题 1"/>
          <p:cNvSpPr txBox="1">
            <a:spLocks/>
          </p:cNvSpPr>
          <p:nvPr/>
        </p:nvSpPr>
        <p:spPr bwMode="auto">
          <a:xfrm>
            <a:off x="1116013" y="336550"/>
            <a:ext cx="7269162" cy="860425"/>
          </a:xfrm>
          <a:prstGeom prst="rect">
            <a:avLst/>
          </a:prstGeom>
          <a:noFill/>
          <a:ln w="9525">
            <a:noFill/>
            <a:miter lim="800000"/>
            <a:headEnd/>
            <a:tailEnd/>
          </a:ln>
        </p:spPr>
        <p:txBody>
          <a:bodyPr anchor="ctr"/>
          <a:lstStyle/>
          <a:p>
            <a:pPr algn="ctr"/>
            <a:r>
              <a:rPr lang="en-US" altLang="zh-CN" sz="3200" b="1">
                <a:solidFill>
                  <a:srgbClr val="0C479D"/>
                </a:solidFill>
                <a:latin typeface="Times New Roman" pitchFamily="18" charset="0"/>
                <a:cs typeface="Times New Roman" pitchFamily="18" charset="0"/>
              </a:rPr>
              <a:t>Solution Ⅱ</a:t>
            </a:r>
            <a:endParaRPr lang="zh-CN" altLang="en-US" sz="3200" b="1">
              <a:solidFill>
                <a:srgbClr val="0C479D"/>
              </a:solidFill>
              <a:cs typeface="Times New Roman" pitchFamily="18" charset="0"/>
            </a:endParaRPr>
          </a:p>
        </p:txBody>
      </p:sp>
      <p:sp>
        <p:nvSpPr>
          <p:cNvPr id="6162" name="右箭头 7"/>
          <p:cNvSpPr>
            <a:spLocks noChangeArrowheads="1"/>
          </p:cNvSpPr>
          <p:nvPr/>
        </p:nvSpPr>
        <p:spPr bwMode="auto">
          <a:xfrm rot="16200000">
            <a:off x="2367757" y="2586831"/>
            <a:ext cx="1022350" cy="360363"/>
          </a:xfrm>
          <a:prstGeom prst="rightArrow">
            <a:avLst>
              <a:gd name="adj1" fmla="val 50000"/>
              <a:gd name="adj2" fmla="val 50015"/>
            </a:avLst>
          </a:prstGeom>
          <a:solidFill>
            <a:schemeClr val="bg1"/>
          </a:solidFill>
          <a:ln w="25400" algn="ctr">
            <a:solidFill>
              <a:schemeClr val="tx1">
                <a:lumMod val="50000"/>
                <a:lumOff val="50000"/>
              </a:schemeClr>
            </a:solidFill>
            <a:miter lim="800000"/>
            <a:headEnd/>
            <a:tailEnd/>
          </a:ln>
        </p:spPr>
        <p:txBody>
          <a:bodyPr vert="eaVert" anchor="ctr"/>
          <a:lstStyle/>
          <a:p>
            <a:pPr algn="ctr"/>
            <a:endParaRPr lang="zh-CN" altLang="en-US">
              <a:solidFill>
                <a:srgbClr val="FFFFFF"/>
              </a:solidFill>
            </a:endParaRPr>
          </a:p>
        </p:txBody>
      </p:sp>
      <p:sp>
        <p:nvSpPr>
          <p:cNvPr id="6163" name="右箭头 8"/>
          <p:cNvSpPr>
            <a:spLocks noChangeArrowheads="1"/>
          </p:cNvSpPr>
          <p:nvPr/>
        </p:nvSpPr>
        <p:spPr bwMode="auto">
          <a:xfrm rot="16200000">
            <a:off x="2318544" y="4631531"/>
            <a:ext cx="1120775" cy="360363"/>
          </a:xfrm>
          <a:prstGeom prst="rightArrow">
            <a:avLst>
              <a:gd name="adj1" fmla="val 50000"/>
              <a:gd name="adj2" fmla="val 50007"/>
            </a:avLst>
          </a:prstGeom>
          <a:solidFill>
            <a:schemeClr val="bg1"/>
          </a:solidFill>
          <a:ln w="25400" algn="ctr">
            <a:solidFill>
              <a:schemeClr val="tx1">
                <a:lumMod val="50000"/>
                <a:lumOff val="50000"/>
              </a:schemeClr>
            </a:solidFill>
            <a:miter lim="800000"/>
            <a:headEnd/>
            <a:tailEnd/>
          </a:ln>
        </p:spPr>
        <p:txBody>
          <a:bodyPr vert="eaVert" anchor="ctr"/>
          <a:lstStyle/>
          <a:p>
            <a:pPr algn="ctr"/>
            <a:endParaRPr lang="zh-CN" altLang="en-US">
              <a:solidFill>
                <a:srgbClr val="FFFFFF"/>
              </a:solidFill>
            </a:endParaRPr>
          </a:p>
        </p:txBody>
      </p:sp>
      <p:sp>
        <p:nvSpPr>
          <p:cNvPr id="20" name="Slide Number Placeholder 19"/>
          <p:cNvSpPr>
            <a:spLocks noGrp="1"/>
          </p:cNvSpPr>
          <p:nvPr>
            <p:ph type="sldNum" sz="quarter" idx="12"/>
          </p:nvPr>
        </p:nvSpPr>
        <p:spPr/>
        <p:txBody>
          <a:bodyPr/>
          <a:lstStyle/>
          <a:p>
            <a:fld id="{81B1503E-6F00-431F-8C62-5A4A5BEFC1B7}" type="slidenum">
              <a:rPr lang="zh-CN" altLang="en-US" smtClean="0"/>
              <a:pPr/>
              <a:t>5</a:t>
            </a:fld>
            <a:endParaRPr lang="zh-CN" alt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Box 22"/>
          <p:cNvSpPr txBox="1">
            <a:spLocks noChangeArrowheads="1"/>
          </p:cNvSpPr>
          <p:nvPr/>
        </p:nvSpPr>
        <p:spPr bwMode="auto">
          <a:xfrm>
            <a:off x="1908175" y="3327400"/>
            <a:ext cx="2016125" cy="641350"/>
          </a:xfrm>
          <a:prstGeom prst="rect">
            <a:avLst/>
          </a:prstGeom>
          <a:noFill/>
          <a:ln w="9525">
            <a:noFill/>
            <a:miter lim="800000"/>
            <a:headEnd/>
            <a:tailEnd/>
          </a:ln>
        </p:spPr>
        <p:txBody>
          <a:bodyPr>
            <a:spAutoFit/>
          </a:bodyPr>
          <a:lstStyle/>
          <a:p>
            <a:pPr algn="ctr"/>
            <a:r>
              <a:rPr lang="en-US" altLang="zh-CN">
                <a:latin typeface="Times New Roman" pitchFamily="18" charset="0"/>
                <a:cs typeface="Times New Roman" pitchFamily="18" charset="0"/>
              </a:rPr>
              <a:t>MAG </a:t>
            </a:r>
          </a:p>
          <a:p>
            <a:pPr algn="ctr"/>
            <a:r>
              <a:rPr lang="en-US" altLang="zh-CN">
                <a:latin typeface="Times New Roman" pitchFamily="18" charset="0"/>
                <a:cs typeface="Times New Roman" pitchFamily="18" charset="0"/>
              </a:rPr>
              <a:t>MUIMP </a:t>
            </a:r>
            <a:endParaRPr lang="zh-CN" altLang="en-US">
              <a:latin typeface="Times New Roman" pitchFamily="18" charset="0"/>
              <a:cs typeface="Times New Roman" pitchFamily="18" charset="0"/>
            </a:endParaRPr>
          </a:p>
        </p:txBody>
      </p:sp>
      <p:sp>
        <p:nvSpPr>
          <p:cNvPr id="7171" name="Rectangle 3"/>
          <p:cNvSpPr txBox="1">
            <a:spLocks noChangeArrowheads="1"/>
          </p:cNvSpPr>
          <p:nvPr/>
        </p:nvSpPr>
        <p:spPr bwMode="auto">
          <a:xfrm>
            <a:off x="3333750" y="2220913"/>
            <a:ext cx="5775325" cy="3656012"/>
          </a:xfrm>
          <a:prstGeom prst="rect">
            <a:avLst/>
          </a:prstGeom>
          <a:noFill/>
          <a:ln w="9525">
            <a:noFill/>
            <a:miter lim="800000"/>
            <a:headEnd/>
            <a:tailEnd/>
          </a:ln>
        </p:spPr>
        <p:txBody>
          <a:bodyPr/>
          <a:lstStyle/>
          <a:p>
            <a:pPr>
              <a:spcBef>
                <a:spcPct val="20000"/>
              </a:spcBef>
              <a:buFont typeface="Wingdings" pitchFamily="2" charset="2"/>
              <a:buNone/>
            </a:pPr>
            <a:r>
              <a:rPr lang="en-US" altLang="zh-CN" sz="2000" b="1">
                <a:solidFill>
                  <a:srgbClr val="A50021"/>
                </a:solidFill>
                <a:latin typeface="Times New Roman" pitchFamily="18" charset="0"/>
                <a:cs typeface="Times New Roman" pitchFamily="18" charset="0"/>
              </a:rPr>
              <a:t>Multi-Upstream Interfaces MLD Proxy(MUIMP) </a:t>
            </a:r>
          </a:p>
          <a:p>
            <a:pPr>
              <a:spcBef>
                <a:spcPct val="20000"/>
              </a:spcBef>
              <a:buFont typeface="Wingdings" pitchFamily="2" charset="2"/>
              <a:buNone/>
            </a:pPr>
            <a:endParaRPr lang="en-US" altLang="zh-CN" sz="2000" b="1">
              <a:solidFill>
                <a:srgbClr val="A50021"/>
              </a:solidFill>
              <a:latin typeface="Times New Roman" pitchFamily="18" charset="0"/>
              <a:cs typeface="Times New Roman" pitchFamily="18" charset="0"/>
            </a:endParaRPr>
          </a:p>
          <a:p>
            <a:pPr>
              <a:spcBef>
                <a:spcPct val="20000"/>
              </a:spcBef>
              <a:buFont typeface="Wingdings" pitchFamily="2" charset="2"/>
              <a:buNone/>
            </a:pPr>
            <a:r>
              <a:rPr lang="en-US" altLang="zh-CN" sz="2000" b="1">
                <a:solidFill>
                  <a:srgbClr val="A50021"/>
                </a:solidFill>
                <a:latin typeface="Times New Roman" pitchFamily="18" charset="0"/>
                <a:cs typeface="Times New Roman" pitchFamily="18" charset="0"/>
              </a:rPr>
              <a:t>Advantages:</a:t>
            </a:r>
          </a:p>
          <a:p>
            <a:pPr>
              <a:spcBef>
                <a:spcPct val="20000"/>
              </a:spcBef>
              <a:buFont typeface="Wingdings" pitchFamily="2" charset="2"/>
              <a:buNone/>
            </a:pPr>
            <a:r>
              <a:rPr lang="en-US" altLang="zh-CN" sz="2000" b="1">
                <a:latin typeface="Times New Roman" pitchFamily="18" charset="0"/>
                <a:cs typeface="Times New Roman" pitchFamily="18" charset="0"/>
              </a:rPr>
              <a:t>1. Easily to deploy, implement and manage</a:t>
            </a:r>
          </a:p>
          <a:p>
            <a:pPr>
              <a:spcBef>
                <a:spcPct val="20000"/>
              </a:spcBef>
              <a:buFont typeface="Wingdings" pitchFamily="2" charset="2"/>
              <a:buNone/>
            </a:pPr>
            <a:r>
              <a:rPr lang="en-US" altLang="zh-CN" sz="2000" b="1">
                <a:latin typeface="Times New Roman" pitchFamily="18" charset="0"/>
                <a:cs typeface="Times New Roman" pitchFamily="18" charset="0"/>
              </a:rPr>
              <a:t>2. Avoid route optimization issue </a:t>
            </a:r>
          </a:p>
          <a:p>
            <a:pPr>
              <a:spcBef>
                <a:spcPct val="20000"/>
              </a:spcBef>
              <a:buFont typeface="Wingdings" pitchFamily="2" charset="2"/>
              <a:buNone/>
            </a:pPr>
            <a:endParaRPr lang="en-US" altLang="zh-CN" sz="2000" b="1">
              <a:solidFill>
                <a:srgbClr val="A50021"/>
              </a:solidFill>
              <a:latin typeface="Times New Roman" pitchFamily="18" charset="0"/>
              <a:cs typeface="Times New Roman" pitchFamily="18" charset="0"/>
            </a:endParaRPr>
          </a:p>
          <a:p>
            <a:pPr>
              <a:spcBef>
                <a:spcPct val="20000"/>
              </a:spcBef>
              <a:buFont typeface="Wingdings" pitchFamily="2" charset="2"/>
              <a:buNone/>
            </a:pPr>
            <a:endParaRPr lang="en-US" altLang="zh-CN" sz="2000" b="1">
              <a:solidFill>
                <a:srgbClr val="A50021"/>
              </a:solidFill>
              <a:latin typeface="Times New Roman" pitchFamily="18" charset="0"/>
              <a:cs typeface="Times New Roman" pitchFamily="18" charset="0"/>
            </a:endParaRPr>
          </a:p>
        </p:txBody>
      </p:sp>
      <p:sp>
        <p:nvSpPr>
          <p:cNvPr id="7172" name="标题 1"/>
          <p:cNvSpPr txBox="1">
            <a:spLocks/>
          </p:cNvSpPr>
          <p:nvPr/>
        </p:nvSpPr>
        <p:spPr bwMode="auto">
          <a:xfrm>
            <a:off x="1116013" y="336550"/>
            <a:ext cx="7269162" cy="860425"/>
          </a:xfrm>
          <a:prstGeom prst="rect">
            <a:avLst/>
          </a:prstGeom>
          <a:noFill/>
          <a:ln w="9525">
            <a:noFill/>
            <a:miter lim="800000"/>
            <a:headEnd/>
            <a:tailEnd/>
          </a:ln>
        </p:spPr>
        <p:txBody>
          <a:bodyPr anchor="ctr"/>
          <a:lstStyle/>
          <a:p>
            <a:pPr algn="ctr"/>
            <a:r>
              <a:rPr lang="en-US" altLang="zh-CN" sz="3200" b="1">
                <a:solidFill>
                  <a:srgbClr val="0C479D"/>
                </a:solidFill>
                <a:latin typeface="Times New Roman" pitchFamily="18" charset="0"/>
                <a:cs typeface="Times New Roman" pitchFamily="18" charset="0"/>
              </a:rPr>
              <a:t>Solution Ⅱ</a:t>
            </a:r>
            <a:endParaRPr lang="zh-CN" altLang="en-US" sz="3200" b="1">
              <a:solidFill>
                <a:srgbClr val="0C479D"/>
              </a:solidFill>
              <a:cs typeface="Times New Roman" pitchFamily="18" charset="0"/>
            </a:endParaRPr>
          </a:p>
        </p:txBody>
      </p:sp>
      <p:pic>
        <p:nvPicPr>
          <p:cNvPr id="7173" name="图片 38"/>
          <p:cNvPicPr>
            <a:picLocks noChangeAspect="1"/>
          </p:cNvPicPr>
          <p:nvPr/>
        </p:nvPicPr>
        <p:blipFill>
          <a:blip r:embed="rId3" cstate="print"/>
          <a:srcRect/>
          <a:stretch>
            <a:fillRect/>
          </a:stretch>
        </p:blipFill>
        <p:spPr bwMode="auto">
          <a:xfrm rot="7122565" flipH="1">
            <a:off x="1016000" y="2755901"/>
            <a:ext cx="1660525" cy="215900"/>
          </a:xfrm>
          <a:prstGeom prst="rect">
            <a:avLst/>
          </a:prstGeom>
          <a:noFill/>
          <a:ln w="9525">
            <a:noFill/>
            <a:miter lim="800000"/>
            <a:headEnd/>
            <a:tailEnd/>
          </a:ln>
        </p:spPr>
      </p:pic>
      <p:pic>
        <p:nvPicPr>
          <p:cNvPr id="7174" name="图片 28"/>
          <p:cNvPicPr>
            <a:picLocks noChangeAspect="1"/>
          </p:cNvPicPr>
          <p:nvPr/>
        </p:nvPicPr>
        <p:blipFill>
          <a:blip r:embed="rId3" cstate="print"/>
          <a:srcRect/>
          <a:stretch>
            <a:fillRect/>
          </a:stretch>
        </p:blipFill>
        <p:spPr bwMode="auto">
          <a:xfrm rot="-7122565">
            <a:off x="59531" y="2731294"/>
            <a:ext cx="1660525" cy="217488"/>
          </a:xfrm>
          <a:prstGeom prst="rect">
            <a:avLst/>
          </a:prstGeom>
          <a:noFill/>
          <a:ln w="9525">
            <a:noFill/>
            <a:miter lim="800000"/>
            <a:headEnd/>
            <a:tailEnd/>
          </a:ln>
        </p:spPr>
      </p:pic>
      <p:sp>
        <p:nvSpPr>
          <p:cNvPr id="7175" name="TextBox 11"/>
          <p:cNvSpPr txBox="1">
            <a:spLocks noChangeArrowheads="1"/>
          </p:cNvSpPr>
          <p:nvPr/>
        </p:nvSpPr>
        <p:spPr bwMode="auto">
          <a:xfrm>
            <a:off x="2555875" y="1816100"/>
            <a:ext cx="1079500" cy="366713"/>
          </a:xfrm>
          <a:prstGeom prst="rect">
            <a:avLst/>
          </a:prstGeom>
          <a:noFill/>
          <a:ln w="9525">
            <a:noFill/>
            <a:miter lim="800000"/>
            <a:headEnd/>
            <a:tailEnd/>
          </a:ln>
        </p:spPr>
        <p:txBody>
          <a:bodyPr>
            <a:spAutoFit/>
          </a:bodyPr>
          <a:lstStyle/>
          <a:p>
            <a:r>
              <a:rPr lang="en-US" altLang="zh-CN">
                <a:latin typeface="Times New Roman" pitchFamily="18" charset="0"/>
                <a:cs typeface="Times New Roman" pitchFamily="18" charset="0"/>
              </a:rPr>
              <a:t>LMA</a:t>
            </a:r>
            <a:endParaRPr lang="zh-CN" altLang="en-US">
              <a:latin typeface="Times New Roman" pitchFamily="18" charset="0"/>
              <a:cs typeface="Times New Roman" pitchFamily="18" charset="0"/>
            </a:endParaRPr>
          </a:p>
        </p:txBody>
      </p:sp>
      <p:pic>
        <p:nvPicPr>
          <p:cNvPr id="7176" name="图片 1864709"/>
          <p:cNvPicPr>
            <a:picLocks noChangeAspect="1"/>
          </p:cNvPicPr>
          <p:nvPr/>
        </p:nvPicPr>
        <p:blipFill>
          <a:blip r:embed="rId4" cstate="print"/>
          <a:srcRect/>
          <a:stretch>
            <a:fillRect/>
          </a:stretch>
        </p:blipFill>
        <p:spPr bwMode="auto">
          <a:xfrm>
            <a:off x="998538" y="3278188"/>
            <a:ext cx="725487" cy="725487"/>
          </a:xfrm>
          <a:prstGeom prst="rect">
            <a:avLst/>
          </a:prstGeom>
          <a:noFill/>
          <a:ln w="9525">
            <a:noFill/>
            <a:miter lim="800000"/>
            <a:headEnd/>
            <a:tailEnd/>
          </a:ln>
        </p:spPr>
      </p:pic>
      <p:pic>
        <p:nvPicPr>
          <p:cNvPr id="7177" name="图片 43"/>
          <p:cNvPicPr>
            <a:picLocks noChangeAspect="1"/>
          </p:cNvPicPr>
          <p:nvPr/>
        </p:nvPicPr>
        <p:blipFill>
          <a:blip r:embed="rId4" cstate="print"/>
          <a:srcRect/>
          <a:stretch>
            <a:fillRect/>
          </a:stretch>
        </p:blipFill>
        <p:spPr bwMode="auto">
          <a:xfrm>
            <a:off x="246063" y="1700213"/>
            <a:ext cx="725487" cy="725487"/>
          </a:xfrm>
          <a:prstGeom prst="rect">
            <a:avLst/>
          </a:prstGeom>
          <a:noFill/>
          <a:ln w="9525">
            <a:noFill/>
            <a:miter lim="800000"/>
            <a:headEnd/>
            <a:tailEnd/>
          </a:ln>
        </p:spPr>
      </p:pic>
      <p:pic>
        <p:nvPicPr>
          <p:cNvPr id="7178" name="图片 44"/>
          <p:cNvPicPr>
            <a:picLocks noChangeAspect="1"/>
          </p:cNvPicPr>
          <p:nvPr/>
        </p:nvPicPr>
        <p:blipFill>
          <a:blip r:embed="rId4" cstate="print"/>
          <a:srcRect/>
          <a:stretch>
            <a:fillRect/>
          </a:stretch>
        </p:blipFill>
        <p:spPr bwMode="auto">
          <a:xfrm>
            <a:off x="1763713" y="1700213"/>
            <a:ext cx="725487" cy="723900"/>
          </a:xfrm>
          <a:prstGeom prst="rect">
            <a:avLst/>
          </a:prstGeom>
          <a:noFill/>
          <a:ln w="9525">
            <a:noFill/>
            <a:miter lim="800000"/>
            <a:headEnd/>
            <a:tailEnd/>
          </a:ln>
        </p:spPr>
      </p:pic>
      <p:pic>
        <p:nvPicPr>
          <p:cNvPr id="7179" name="图片 1864710"/>
          <p:cNvPicPr>
            <a:picLocks noChangeAspect="1"/>
          </p:cNvPicPr>
          <p:nvPr/>
        </p:nvPicPr>
        <p:blipFill>
          <a:blip r:embed="rId5" cstate="print"/>
          <a:srcRect/>
          <a:stretch>
            <a:fillRect/>
          </a:stretch>
        </p:blipFill>
        <p:spPr bwMode="auto">
          <a:xfrm>
            <a:off x="323850" y="4579938"/>
            <a:ext cx="700088" cy="700087"/>
          </a:xfrm>
          <a:prstGeom prst="rect">
            <a:avLst/>
          </a:prstGeom>
          <a:noFill/>
          <a:ln w="9525">
            <a:noFill/>
            <a:miter lim="800000"/>
            <a:headEnd/>
            <a:tailEnd/>
          </a:ln>
        </p:spPr>
      </p:pic>
      <p:pic>
        <p:nvPicPr>
          <p:cNvPr id="7180" name="图片 47"/>
          <p:cNvPicPr>
            <a:picLocks noChangeAspect="1"/>
          </p:cNvPicPr>
          <p:nvPr/>
        </p:nvPicPr>
        <p:blipFill>
          <a:blip r:embed="rId5" cstate="print"/>
          <a:srcRect/>
          <a:stretch>
            <a:fillRect/>
          </a:stretch>
        </p:blipFill>
        <p:spPr bwMode="auto">
          <a:xfrm>
            <a:off x="1493838" y="4651375"/>
            <a:ext cx="701675" cy="700088"/>
          </a:xfrm>
          <a:prstGeom prst="rect">
            <a:avLst/>
          </a:prstGeom>
          <a:noFill/>
          <a:ln w="9525">
            <a:noFill/>
            <a:miter lim="800000"/>
            <a:headEnd/>
            <a:tailEnd/>
          </a:ln>
        </p:spPr>
      </p:pic>
      <p:pic>
        <p:nvPicPr>
          <p:cNvPr id="7181" name="图片 33"/>
          <p:cNvPicPr>
            <a:picLocks noChangeAspect="1"/>
          </p:cNvPicPr>
          <p:nvPr/>
        </p:nvPicPr>
        <p:blipFill>
          <a:blip r:embed="rId6" cstate="print"/>
          <a:srcRect/>
          <a:stretch>
            <a:fillRect/>
          </a:stretch>
        </p:blipFill>
        <p:spPr bwMode="auto">
          <a:xfrm rot="-2460853">
            <a:off x="442913" y="4168775"/>
            <a:ext cx="808037" cy="225425"/>
          </a:xfrm>
          <a:prstGeom prst="rect">
            <a:avLst/>
          </a:prstGeom>
          <a:noFill/>
          <a:ln w="9525">
            <a:noFill/>
            <a:miter lim="800000"/>
            <a:headEnd/>
            <a:tailEnd/>
          </a:ln>
        </p:spPr>
      </p:pic>
      <p:pic>
        <p:nvPicPr>
          <p:cNvPr id="7182" name="图片 34"/>
          <p:cNvPicPr>
            <a:picLocks noChangeAspect="1"/>
          </p:cNvPicPr>
          <p:nvPr/>
        </p:nvPicPr>
        <p:blipFill>
          <a:blip r:embed="rId6" cstate="print"/>
          <a:srcRect/>
          <a:stretch>
            <a:fillRect/>
          </a:stretch>
        </p:blipFill>
        <p:spPr bwMode="auto">
          <a:xfrm rot="2460853" flipH="1">
            <a:off x="1485900" y="4168775"/>
            <a:ext cx="808038" cy="225425"/>
          </a:xfrm>
          <a:prstGeom prst="rect">
            <a:avLst/>
          </a:prstGeom>
          <a:noFill/>
          <a:ln w="9525">
            <a:noFill/>
            <a:miter lim="800000"/>
            <a:headEnd/>
            <a:tailEnd/>
          </a:ln>
        </p:spPr>
      </p:pic>
      <p:sp>
        <p:nvSpPr>
          <p:cNvPr id="7183" name="TextBox 36"/>
          <p:cNvSpPr txBox="1">
            <a:spLocks noChangeArrowheads="1"/>
          </p:cNvSpPr>
          <p:nvPr/>
        </p:nvSpPr>
        <p:spPr bwMode="auto">
          <a:xfrm>
            <a:off x="2051050" y="5365750"/>
            <a:ext cx="1924050" cy="366713"/>
          </a:xfrm>
          <a:prstGeom prst="rect">
            <a:avLst/>
          </a:prstGeom>
          <a:noFill/>
          <a:ln w="9525">
            <a:noFill/>
            <a:miter lim="800000"/>
            <a:headEnd/>
            <a:tailEnd/>
          </a:ln>
        </p:spPr>
        <p:txBody>
          <a:bodyPr>
            <a:spAutoFit/>
          </a:bodyPr>
          <a:lstStyle/>
          <a:p>
            <a:r>
              <a:rPr lang="en-US" altLang="zh-CN">
                <a:latin typeface="Times New Roman" pitchFamily="18" charset="0"/>
                <a:cs typeface="Times New Roman" pitchFamily="18" charset="0"/>
              </a:rPr>
              <a:t>MN(source)</a:t>
            </a:r>
            <a:endParaRPr lang="zh-CN" altLang="en-US">
              <a:latin typeface="Times New Roman" pitchFamily="18" charset="0"/>
              <a:cs typeface="Times New Roman" pitchFamily="18" charset="0"/>
            </a:endParaRPr>
          </a:p>
        </p:txBody>
      </p:sp>
      <p:sp>
        <p:nvSpPr>
          <p:cNvPr id="7184" name="右箭头 7"/>
          <p:cNvSpPr>
            <a:spLocks noChangeArrowheads="1"/>
          </p:cNvSpPr>
          <p:nvPr/>
        </p:nvSpPr>
        <p:spPr bwMode="auto">
          <a:xfrm rot="16200000">
            <a:off x="2367757" y="2586831"/>
            <a:ext cx="1022350" cy="360363"/>
          </a:xfrm>
          <a:prstGeom prst="rightArrow">
            <a:avLst>
              <a:gd name="adj1" fmla="val 50000"/>
              <a:gd name="adj2" fmla="val 50015"/>
            </a:avLst>
          </a:prstGeom>
          <a:solidFill>
            <a:schemeClr val="bg1"/>
          </a:solidFill>
          <a:ln w="25400" algn="ctr">
            <a:solidFill>
              <a:schemeClr val="tx1">
                <a:lumMod val="50000"/>
                <a:lumOff val="50000"/>
              </a:schemeClr>
            </a:solidFill>
            <a:miter lim="800000"/>
            <a:headEnd/>
            <a:tailEnd/>
          </a:ln>
        </p:spPr>
        <p:txBody>
          <a:bodyPr vert="eaVert" anchor="ctr"/>
          <a:lstStyle/>
          <a:p>
            <a:pPr algn="ctr"/>
            <a:endParaRPr lang="zh-CN" altLang="en-US">
              <a:solidFill>
                <a:srgbClr val="FFFFFF"/>
              </a:solidFill>
            </a:endParaRPr>
          </a:p>
        </p:txBody>
      </p:sp>
      <p:sp>
        <p:nvSpPr>
          <p:cNvPr id="7185" name="右箭头 8"/>
          <p:cNvSpPr>
            <a:spLocks noChangeArrowheads="1"/>
          </p:cNvSpPr>
          <p:nvPr/>
        </p:nvSpPr>
        <p:spPr bwMode="auto">
          <a:xfrm rot="16200000">
            <a:off x="2194719" y="4507706"/>
            <a:ext cx="1368425" cy="360363"/>
          </a:xfrm>
          <a:prstGeom prst="rightArrow">
            <a:avLst>
              <a:gd name="adj1" fmla="val 50000"/>
              <a:gd name="adj2" fmla="val 49998"/>
            </a:avLst>
          </a:prstGeom>
          <a:solidFill>
            <a:schemeClr val="bg1"/>
          </a:solidFill>
          <a:ln w="25400" algn="ctr">
            <a:solidFill>
              <a:schemeClr val="tx1">
                <a:lumMod val="50000"/>
                <a:lumOff val="50000"/>
              </a:schemeClr>
            </a:solidFill>
            <a:miter lim="800000"/>
            <a:headEnd/>
            <a:tailEnd/>
          </a:ln>
        </p:spPr>
        <p:txBody>
          <a:bodyPr vert="eaVert" anchor="ctr"/>
          <a:lstStyle/>
          <a:p>
            <a:pPr algn="ctr"/>
            <a:endParaRPr lang="zh-CN" altLang="en-US">
              <a:solidFill>
                <a:srgbClr val="FFFFFF"/>
              </a:solidFill>
            </a:endParaRPr>
          </a:p>
        </p:txBody>
      </p:sp>
      <p:sp>
        <p:nvSpPr>
          <p:cNvPr id="7186" name="TextBox 105"/>
          <p:cNvSpPr txBox="1">
            <a:spLocks noChangeArrowheads="1"/>
          </p:cNvSpPr>
          <p:nvPr/>
        </p:nvSpPr>
        <p:spPr bwMode="auto">
          <a:xfrm>
            <a:off x="1042988" y="3201988"/>
            <a:ext cx="2016125" cy="274637"/>
          </a:xfrm>
          <a:prstGeom prst="rect">
            <a:avLst/>
          </a:prstGeom>
          <a:noFill/>
          <a:ln w="9525">
            <a:noFill/>
            <a:miter lim="800000"/>
            <a:headEnd/>
            <a:tailEnd/>
          </a:ln>
        </p:spPr>
        <p:txBody>
          <a:bodyPr>
            <a:spAutoFit/>
          </a:bodyPr>
          <a:lstStyle/>
          <a:p>
            <a:pPr algn="ctr"/>
            <a:r>
              <a:rPr lang="en-US" altLang="zh-CN" sz="1200">
                <a:latin typeface="Times New Roman" pitchFamily="18" charset="0"/>
                <a:cs typeface="Times New Roman" pitchFamily="18" charset="0"/>
              </a:rPr>
              <a:t>U-IFs </a:t>
            </a:r>
            <a:endParaRPr lang="zh-CN" altLang="en-US" sz="1200">
              <a:latin typeface="Times New Roman" pitchFamily="18" charset="0"/>
              <a:cs typeface="Times New Roman" pitchFamily="18" charset="0"/>
            </a:endParaRPr>
          </a:p>
        </p:txBody>
      </p:sp>
      <p:sp>
        <p:nvSpPr>
          <p:cNvPr id="7187" name="TextBox 105"/>
          <p:cNvSpPr txBox="1">
            <a:spLocks noChangeArrowheads="1"/>
          </p:cNvSpPr>
          <p:nvPr/>
        </p:nvSpPr>
        <p:spPr bwMode="auto">
          <a:xfrm>
            <a:off x="1042988" y="3849688"/>
            <a:ext cx="2016125" cy="274637"/>
          </a:xfrm>
          <a:prstGeom prst="rect">
            <a:avLst/>
          </a:prstGeom>
          <a:noFill/>
          <a:ln w="9525">
            <a:noFill/>
            <a:miter lim="800000"/>
            <a:headEnd/>
            <a:tailEnd/>
          </a:ln>
        </p:spPr>
        <p:txBody>
          <a:bodyPr>
            <a:spAutoFit/>
          </a:bodyPr>
          <a:lstStyle/>
          <a:p>
            <a:pPr algn="ctr"/>
            <a:r>
              <a:rPr lang="en-US" altLang="zh-CN" sz="1200">
                <a:latin typeface="Times New Roman" pitchFamily="18" charset="0"/>
                <a:cs typeface="Times New Roman" pitchFamily="18" charset="0"/>
              </a:rPr>
              <a:t>D-IFs </a:t>
            </a:r>
            <a:endParaRPr lang="zh-CN" altLang="en-US" sz="1200">
              <a:latin typeface="Times New Roman" pitchFamily="18" charset="0"/>
              <a:cs typeface="Times New Roman" pitchFamily="18" charset="0"/>
            </a:endParaRPr>
          </a:p>
        </p:txBody>
      </p:sp>
      <p:sp>
        <p:nvSpPr>
          <p:cNvPr id="20" name="Slide Number Placeholder 19"/>
          <p:cNvSpPr>
            <a:spLocks noGrp="1"/>
          </p:cNvSpPr>
          <p:nvPr>
            <p:ph type="sldNum" sz="quarter" idx="12"/>
          </p:nvPr>
        </p:nvSpPr>
        <p:spPr/>
        <p:txBody>
          <a:bodyPr/>
          <a:lstStyle/>
          <a:p>
            <a:fld id="{81B1503E-6F00-431F-8C62-5A4A5BEFC1B7}" type="slidenum">
              <a:rPr lang="zh-CN" altLang="en-US" smtClean="0"/>
              <a:pPr/>
              <a:t>6</a:t>
            </a:fld>
            <a:endParaRPr lang="zh-CN" alt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内容占位符 1"/>
          <p:cNvSpPr>
            <a:spLocks noGrp="1"/>
          </p:cNvSpPr>
          <p:nvPr>
            <p:ph idx="1"/>
          </p:nvPr>
        </p:nvSpPr>
        <p:spPr>
          <a:xfrm>
            <a:off x="107950" y="1298575"/>
            <a:ext cx="9063038" cy="5370513"/>
          </a:xfrm>
        </p:spPr>
        <p:txBody>
          <a:bodyPr/>
          <a:lstStyle/>
          <a:p>
            <a:pPr marL="0" indent="0" eaLnBrk="1" hangingPunct="1">
              <a:buFont typeface="Wingdings" pitchFamily="2" charset="2"/>
              <a:buNone/>
            </a:pPr>
            <a:r>
              <a:rPr lang="en-US" altLang="zh-CN" sz="1600" b="1" smtClean="0">
                <a:latin typeface="宋体" charset="-122"/>
                <a:cs typeface="Times New Roman" pitchFamily="18" charset="0"/>
              </a:rPr>
              <a:t>MN1                     MN2                 MAG(MUIMP)          LMA1           LMA2</a:t>
            </a:r>
            <a:endParaRPr lang="zh-CN" altLang="zh-CN" sz="1600" b="1" smtClean="0">
              <a:latin typeface="宋体" charset="-122"/>
              <a:cs typeface="Times New Roman" pitchFamily="18" charset="0"/>
            </a:endParaRPr>
          </a:p>
          <a:p>
            <a:pPr marL="0" indent="0" eaLnBrk="1" hangingPunct="1">
              <a:buFont typeface="Wingdings" pitchFamily="2" charset="2"/>
              <a:buNone/>
            </a:pPr>
            <a:r>
              <a:rPr lang="en-US" altLang="zh-CN" sz="1600" b="1" smtClean="0">
                <a:latin typeface="宋体" charset="-122"/>
                <a:cs typeface="Times New Roman" pitchFamily="18" charset="0"/>
              </a:rPr>
              <a:t> |                       |                       |               |              |</a:t>
            </a:r>
            <a:endParaRPr lang="zh-CN" altLang="zh-CN" sz="1600" b="1" smtClean="0">
              <a:latin typeface="宋体" charset="-122"/>
              <a:cs typeface="Times New Roman" pitchFamily="18" charset="0"/>
            </a:endParaRPr>
          </a:p>
          <a:p>
            <a:pPr marL="0" indent="0" eaLnBrk="1" hangingPunct="1">
              <a:buFont typeface="Wingdings" pitchFamily="2" charset="2"/>
              <a:buNone/>
            </a:pPr>
            <a:r>
              <a:rPr lang="en-US" altLang="zh-CN" sz="1600" b="1" smtClean="0">
                <a:latin typeface="宋体" charset="-122"/>
                <a:cs typeface="Times New Roman" pitchFamily="18" charset="0"/>
              </a:rPr>
              <a:t>MN1 Attached             |                       |               |              |</a:t>
            </a:r>
            <a:endParaRPr lang="zh-CN" altLang="zh-CN" sz="1600" b="1" smtClean="0">
              <a:latin typeface="宋体" charset="-122"/>
              <a:cs typeface="Times New Roman" pitchFamily="18" charset="0"/>
            </a:endParaRPr>
          </a:p>
          <a:p>
            <a:pPr marL="0" indent="0" eaLnBrk="1" hangingPunct="1">
              <a:buFont typeface="Wingdings" pitchFamily="2" charset="2"/>
              <a:buNone/>
            </a:pPr>
            <a:r>
              <a:rPr lang="en-US" altLang="zh-CN" sz="1600" b="1" smtClean="0">
                <a:latin typeface="宋体" charset="-122"/>
                <a:cs typeface="Times New Roman" pitchFamily="18" charset="0"/>
              </a:rPr>
              <a:t> |                       |                       |               |              |</a:t>
            </a:r>
            <a:endParaRPr lang="zh-CN" altLang="zh-CN" sz="1600" b="1" smtClean="0">
              <a:latin typeface="宋体" charset="-122"/>
              <a:cs typeface="Times New Roman" pitchFamily="18" charset="0"/>
            </a:endParaRPr>
          </a:p>
          <a:p>
            <a:pPr marL="0" indent="0" eaLnBrk="1" hangingPunct="1">
              <a:buFont typeface="Wingdings" pitchFamily="2" charset="2"/>
              <a:buNone/>
            </a:pPr>
            <a:r>
              <a:rPr lang="en-US" altLang="zh-CN" sz="1600" b="1" smtClean="0">
                <a:latin typeface="宋体" charset="-122"/>
                <a:cs typeface="Times New Roman" pitchFamily="18" charset="0"/>
              </a:rPr>
              <a:t> |                  MN2 Attached                 |               |              |</a:t>
            </a:r>
            <a:endParaRPr lang="zh-CN" altLang="zh-CN" sz="1600" b="1" smtClean="0">
              <a:latin typeface="宋体" charset="-122"/>
              <a:cs typeface="Times New Roman" pitchFamily="18" charset="0"/>
            </a:endParaRPr>
          </a:p>
          <a:p>
            <a:pPr marL="0" indent="0" eaLnBrk="1" hangingPunct="1">
              <a:buFont typeface="Wingdings" pitchFamily="2" charset="2"/>
              <a:buNone/>
            </a:pPr>
            <a:r>
              <a:rPr lang="en-US" altLang="zh-CN" sz="1600" b="1" smtClean="0">
                <a:latin typeface="宋体" charset="-122"/>
                <a:cs typeface="Times New Roman" pitchFamily="18" charset="0"/>
              </a:rPr>
              <a:t> |                       |                       |               |              |</a:t>
            </a:r>
          </a:p>
          <a:p>
            <a:pPr marL="0" indent="0" eaLnBrk="1" hangingPunct="1">
              <a:buFont typeface="Wingdings" pitchFamily="2" charset="2"/>
              <a:buNone/>
            </a:pPr>
            <a:r>
              <a:rPr lang="en-US" altLang="zh-CN" sz="1600" b="1" smtClean="0">
                <a:latin typeface="宋体" charset="-122"/>
                <a:cs typeface="Times New Roman" pitchFamily="18" charset="0"/>
              </a:rPr>
              <a:t> |After configuration of PMIP for MNs, the MUIMP |               |              |</a:t>
            </a:r>
            <a:endParaRPr lang="zh-CN" altLang="zh-CN" sz="1600" b="1" smtClean="0">
              <a:latin typeface="宋体" charset="-122"/>
              <a:cs typeface="Times New Roman" pitchFamily="18" charset="0"/>
            </a:endParaRPr>
          </a:p>
          <a:p>
            <a:pPr marL="0" indent="0" eaLnBrk="1" hangingPunct="1">
              <a:buFont typeface="Wingdings" pitchFamily="2" charset="2"/>
              <a:buNone/>
            </a:pPr>
            <a:r>
              <a:rPr lang="en-US" altLang="zh-CN" sz="1600" b="1" smtClean="0">
                <a:latin typeface="宋体" charset="-122"/>
                <a:cs typeface="Times New Roman" pitchFamily="18" charset="0"/>
              </a:rPr>
              <a:t> | adds the corresponding tunnel interface as a  |               |              |</a:t>
            </a:r>
            <a:endParaRPr lang="zh-CN" altLang="zh-CN" sz="1600" b="1" smtClean="0">
              <a:latin typeface="宋体" charset="-122"/>
              <a:cs typeface="Times New Roman" pitchFamily="18" charset="0"/>
            </a:endParaRPr>
          </a:p>
          <a:p>
            <a:pPr marL="0" indent="0" eaLnBrk="1" hangingPunct="1">
              <a:buFont typeface="Wingdings" pitchFamily="2" charset="2"/>
              <a:buNone/>
            </a:pPr>
            <a:r>
              <a:rPr lang="en-US" altLang="zh-CN" sz="1600" b="1" smtClean="0">
                <a:latin typeface="宋体" charset="-122"/>
                <a:cs typeface="Times New Roman" pitchFamily="18" charset="0"/>
              </a:rPr>
              <a:t> |      new upstream interface for each MN       |               |              |</a:t>
            </a:r>
            <a:endParaRPr lang="zh-CN" altLang="zh-CN" sz="1600" b="1" smtClean="0">
              <a:latin typeface="宋体" charset="-122"/>
              <a:cs typeface="Times New Roman" pitchFamily="18" charset="0"/>
            </a:endParaRPr>
          </a:p>
          <a:p>
            <a:pPr marL="0" indent="0" eaLnBrk="1" hangingPunct="1">
              <a:buFont typeface="Wingdings" pitchFamily="2" charset="2"/>
              <a:buNone/>
            </a:pPr>
            <a:r>
              <a:rPr lang="en-US" altLang="zh-CN" sz="1600" b="1" smtClean="0">
                <a:latin typeface="宋体" charset="-122"/>
                <a:cs typeface="Times New Roman" pitchFamily="18" charset="0"/>
              </a:rPr>
              <a:t> |                       |                       |               |              |</a:t>
            </a:r>
            <a:endParaRPr lang="zh-CN" altLang="zh-CN" sz="1600" b="1" smtClean="0">
              <a:latin typeface="宋体" charset="-122"/>
              <a:cs typeface="Times New Roman" pitchFamily="18" charset="0"/>
            </a:endParaRPr>
          </a:p>
          <a:p>
            <a:pPr marL="0" indent="0" eaLnBrk="1" hangingPunct="1">
              <a:buFont typeface="Wingdings" pitchFamily="2" charset="2"/>
              <a:buNone/>
            </a:pPr>
            <a:r>
              <a:rPr lang="en-US" altLang="zh-CN" sz="1600" b="1" smtClean="0">
                <a:latin typeface="宋体" charset="-122"/>
                <a:cs typeface="Times New Roman" pitchFamily="18" charset="0"/>
              </a:rPr>
              <a:t> |--------------- Multicast Data --------------&gt; |               |              |</a:t>
            </a:r>
            <a:endParaRPr lang="zh-CN" altLang="zh-CN" sz="1600" b="1" smtClean="0">
              <a:latin typeface="宋体" charset="-122"/>
              <a:cs typeface="Times New Roman" pitchFamily="18" charset="0"/>
            </a:endParaRPr>
          </a:p>
          <a:p>
            <a:pPr marL="0" indent="0" eaLnBrk="1" hangingPunct="1">
              <a:buFont typeface="Wingdings" pitchFamily="2" charset="2"/>
              <a:buNone/>
            </a:pPr>
            <a:r>
              <a:rPr lang="en-US" altLang="zh-CN" sz="1600" b="1" smtClean="0">
                <a:latin typeface="宋体" charset="-122"/>
                <a:cs typeface="Times New Roman" pitchFamily="18" charset="0"/>
              </a:rPr>
              <a:t> |                       |                       |==Mcast Data==&gt;|              |</a:t>
            </a:r>
            <a:endParaRPr lang="zh-CN" altLang="zh-CN" sz="1600" b="1" smtClean="0">
              <a:latin typeface="宋体" charset="-122"/>
              <a:cs typeface="Times New Roman" pitchFamily="18" charset="0"/>
            </a:endParaRPr>
          </a:p>
          <a:p>
            <a:pPr marL="0" indent="0" eaLnBrk="1" hangingPunct="1">
              <a:buFont typeface="Wingdings" pitchFamily="2" charset="2"/>
              <a:buNone/>
            </a:pPr>
            <a:r>
              <a:rPr lang="en-US" altLang="zh-CN" sz="1600" b="1" smtClean="0">
                <a:latin typeface="宋体" charset="-122"/>
                <a:cs typeface="Times New Roman" pitchFamily="18" charset="0"/>
              </a:rPr>
              <a:t> |                       |                       |               |              |</a:t>
            </a:r>
            <a:endParaRPr lang="zh-CN" altLang="zh-CN" sz="1600" b="1" smtClean="0">
              <a:latin typeface="宋体" charset="-122"/>
              <a:cs typeface="Times New Roman" pitchFamily="18" charset="0"/>
            </a:endParaRPr>
          </a:p>
          <a:p>
            <a:pPr marL="0" indent="0" eaLnBrk="1" hangingPunct="1">
              <a:buFont typeface="Wingdings" pitchFamily="2" charset="2"/>
              <a:buNone/>
            </a:pPr>
            <a:r>
              <a:rPr lang="en-US" altLang="zh-CN" sz="1600" b="1" smtClean="0">
                <a:latin typeface="宋体" charset="-122"/>
                <a:cs typeface="Times New Roman" pitchFamily="18" charset="0"/>
              </a:rPr>
              <a:t> |                       |--- Multicast Data ---&gt;|               |              |</a:t>
            </a:r>
            <a:endParaRPr lang="zh-CN" altLang="zh-CN" sz="1600" b="1" smtClean="0">
              <a:latin typeface="宋体" charset="-122"/>
              <a:cs typeface="Times New Roman" pitchFamily="18" charset="0"/>
            </a:endParaRPr>
          </a:p>
          <a:p>
            <a:pPr marL="0" indent="0" eaLnBrk="1" hangingPunct="1">
              <a:buFont typeface="Wingdings" pitchFamily="2" charset="2"/>
              <a:buNone/>
            </a:pPr>
            <a:r>
              <a:rPr lang="en-US" altLang="zh-CN" sz="1600" b="1" smtClean="0">
                <a:latin typeface="宋体" charset="-122"/>
                <a:cs typeface="Times New Roman" pitchFamily="18" charset="0"/>
              </a:rPr>
              <a:t> |                       |                       |==========Mcast Data=========&gt;|</a:t>
            </a:r>
            <a:endParaRPr lang="zh-CN" altLang="zh-CN" sz="1600" b="1" smtClean="0">
              <a:latin typeface="宋体" charset="-122"/>
              <a:cs typeface="Times New Roman" pitchFamily="18" charset="0"/>
            </a:endParaRPr>
          </a:p>
          <a:p>
            <a:pPr marL="0" indent="0" eaLnBrk="1" hangingPunct="1">
              <a:buFont typeface="Wingdings" pitchFamily="2" charset="2"/>
              <a:buNone/>
            </a:pPr>
            <a:r>
              <a:rPr lang="en-US" altLang="zh-CN" sz="1600" b="1" smtClean="0">
                <a:latin typeface="宋体" charset="-122"/>
                <a:cs typeface="Times New Roman" pitchFamily="18" charset="0"/>
              </a:rPr>
              <a:t> |                       |                       |               |              |</a:t>
            </a:r>
            <a:endParaRPr lang="zh-CN" altLang="zh-CN" sz="1600" b="1" smtClean="0">
              <a:latin typeface="宋体" charset="-122"/>
              <a:cs typeface="Times New Roman" pitchFamily="18" charset="0"/>
            </a:endParaRPr>
          </a:p>
          <a:p>
            <a:pPr marL="0" indent="0" eaLnBrk="1" hangingPunct="1">
              <a:buFont typeface="Wingdings" pitchFamily="2" charset="2"/>
              <a:buNone/>
            </a:pPr>
            <a:r>
              <a:rPr lang="en-US" altLang="zh-CN" sz="1600" b="1" smtClean="0">
                <a:latin typeface="宋体" charset="-122"/>
                <a:cs typeface="Times New Roman" pitchFamily="18" charset="0"/>
              </a:rPr>
              <a:t> |                       |                       |               |              |</a:t>
            </a:r>
            <a:endParaRPr lang="zh-CN" altLang="zh-CN" sz="1600" b="1" smtClean="0">
              <a:latin typeface="宋体" charset="-122"/>
              <a:cs typeface="Times New Roman" pitchFamily="18" charset="0"/>
            </a:endParaRPr>
          </a:p>
        </p:txBody>
      </p:sp>
      <p:sp>
        <p:nvSpPr>
          <p:cNvPr id="8195" name="标题 1"/>
          <p:cNvSpPr txBox="1">
            <a:spLocks/>
          </p:cNvSpPr>
          <p:nvPr/>
        </p:nvSpPr>
        <p:spPr bwMode="auto">
          <a:xfrm>
            <a:off x="1116013" y="336550"/>
            <a:ext cx="7269162" cy="860425"/>
          </a:xfrm>
          <a:prstGeom prst="rect">
            <a:avLst/>
          </a:prstGeom>
          <a:noFill/>
          <a:ln w="9525">
            <a:noFill/>
            <a:miter lim="800000"/>
            <a:headEnd/>
            <a:tailEnd/>
          </a:ln>
        </p:spPr>
        <p:txBody>
          <a:bodyPr anchor="ctr"/>
          <a:lstStyle/>
          <a:p>
            <a:pPr algn="ctr"/>
            <a:r>
              <a:rPr lang="en-US" altLang="zh-CN" sz="3200" b="1">
                <a:solidFill>
                  <a:srgbClr val="0C479D"/>
                </a:solidFill>
                <a:latin typeface="Times New Roman" pitchFamily="18" charset="0"/>
                <a:cs typeface="Times New Roman" pitchFamily="18" charset="0"/>
              </a:rPr>
              <a:t>Solution Ⅱ</a:t>
            </a:r>
            <a:endParaRPr lang="zh-CN" altLang="en-US" sz="3200" b="1">
              <a:solidFill>
                <a:srgbClr val="0C479D"/>
              </a:solidFill>
              <a:cs typeface="Times New Roman" pitchFamily="18" charset="0"/>
            </a:endParaRPr>
          </a:p>
        </p:txBody>
      </p:sp>
      <p:sp>
        <p:nvSpPr>
          <p:cNvPr id="4" name="Slide Number Placeholder 3"/>
          <p:cNvSpPr>
            <a:spLocks noGrp="1"/>
          </p:cNvSpPr>
          <p:nvPr>
            <p:ph type="sldNum" sz="quarter" idx="12"/>
          </p:nvPr>
        </p:nvSpPr>
        <p:spPr/>
        <p:txBody>
          <a:bodyPr/>
          <a:lstStyle/>
          <a:p>
            <a:fld id="{81B1503E-6F00-431F-8C62-5A4A5BEFC1B7}" type="slidenum">
              <a:rPr lang="zh-CN" altLang="en-US" smtClean="0"/>
              <a:pPr/>
              <a:t>7</a:t>
            </a:fld>
            <a:endParaRPr lang="zh-CN" alt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1258888" y="336550"/>
            <a:ext cx="7269162" cy="860425"/>
          </a:xfrm>
        </p:spPr>
        <p:txBody>
          <a:bodyPr/>
          <a:lstStyle/>
          <a:p>
            <a:pPr eaLnBrk="1" hangingPunct="1"/>
            <a:r>
              <a:rPr lang="en-US" altLang="zh-CN" sz="3200" b="1" smtClean="0">
                <a:solidFill>
                  <a:srgbClr val="0C479D"/>
                </a:solidFill>
                <a:latin typeface="Times New Roman" pitchFamily="18" charset="0"/>
                <a:cs typeface="Times New Roman" pitchFamily="18" charset="0"/>
              </a:rPr>
              <a:t>Could the LMA act as the DR?</a:t>
            </a:r>
          </a:p>
        </p:txBody>
      </p:sp>
      <p:sp>
        <p:nvSpPr>
          <p:cNvPr id="9219" name="Rectangle 3"/>
          <p:cNvSpPr txBox="1">
            <a:spLocks noChangeArrowheads="1"/>
          </p:cNvSpPr>
          <p:nvPr/>
        </p:nvSpPr>
        <p:spPr bwMode="auto">
          <a:xfrm>
            <a:off x="2530475" y="1700213"/>
            <a:ext cx="6003925" cy="4359275"/>
          </a:xfrm>
          <a:prstGeom prst="rect">
            <a:avLst/>
          </a:prstGeom>
          <a:noFill/>
          <a:ln w="9525">
            <a:noFill/>
            <a:miter lim="800000"/>
            <a:headEnd/>
            <a:tailEnd/>
          </a:ln>
        </p:spPr>
        <p:txBody>
          <a:bodyPr/>
          <a:lstStyle/>
          <a:p>
            <a:pPr algn="dist" eaLnBrk="0" hangingPunct="0">
              <a:spcBef>
                <a:spcPct val="20000"/>
              </a:spcBef>
              <a:buClr>
                <a:srgbClr val="0C479D"/>
              </a:buClr>
              <a:buSzPct val="80000"/>
              <a:buFont typeface="Wingdings" pitchFamily="2" charset="2"/>
              <a:buNone/>
            </a:pPr>
            <a:r>
              <a:rPr lang="en-US" altLang="zh-CN" sz="2000" b="1">
                <a:solidFill>
                  <a:srgbClr val="A50021"/>
                </a:solidFill>
                <a:latin typeface="Times New Roman" pitchFamily="18" charset="0"/>
                <a:cs typeface="Times New Roman" pitchFamily="18" charset="0"/>
              </a:rPr>
              <a:t>As described in RFC4601, the check of direct</a:t>
            </a:r>
          </a:p>
          <a:p>
            <a:pPr algn="dist" eaLnBrk="0" hangingPunct="0">
              <a:spcBef>
                <a:spcPct val="20000"/>
              </a:spcBef>
              <a:buClr>
                <a:srgbClr val="0C479D"/>
              </a:buClr>
              <a:buSzPct val="80000"/>
              <a:buFont typeface="Wingdings" pitchFamily="2" charset="2"/>
              <a:buNone/>
            </a:pPr>
            <a:r>
              <a:rPr lang="en-US" altLang="zh-CN" sz="2000" b="1">
                <a:solidFill>
                  <a:srgbClr val="A50021"/>
                </a:solidFill>
                <a:latin typeface="Times New Roman" pitchFamily="18" charset="0"/>
                <a:cs typeface="Times New Roman" pitchFamily="18" charset="0"/>
              </a:rPr>
              <a:t>connection might be failed, which might lead to the</a:t>
            </a:r>
          </a:p>
          <a:p>
            <a:pPr algn="dist" eaLnBrk="0" hangingPunct="0">
              <a:spcBef>
                <a:spcPct val="20000"/>
              </a:spcBef>
              <a:buClr>
                <a:srgbClr val="0C479D"/>
              </a:buClr>
              <a:buSzPct val="80000"/>
              <a:buFont typeface="Wingdings" pitchFamily="2" charset="2"/>
              <a:buNone/>
            </a:pPr>
            <a:r>
              <a:rPr lang="en-US" altLang="zh-CN" sz="2000" b="1">
                <a:solidFill>
                  <a:srgbClr val="A50021"/>
                </a:solidFill>
                <a:latin typeface="Times New Roman" pitchFamily="18" charset="0"/>
                <a:cs typeface="Times New Roman" pitchFamily="18" charset="0"/>
              </a:rPr>
              <a:t>LMA unable to conduct the DR function for the MN.</a:t>
            </a:r>
          </a:p>
          <a:p>
            <a:pPr eaLnBrk="0" hangingPunct="0">
              <a:spcBef>
                <a:spcPct val="20000"/>
              </a:spcBef>
              <a:buClr>
                <a:srgbClr val="0C479D"/>
              </a:buClr>
              <a:buSzPct val="80000"/>
              <a:buFont typeface="Wingdings" pitchFamily="2" charset="2"/>
              <a:buNone/>
            </a:pPr>
            <a:endParaRPr lang="en-US" altLang="zh-CN" sz="2000" b="1">
              <a:solidFill>
                <a:srgbClr val="A50021"/>
              </a:solidFill>
              <a:latin typeface="Times New Roman" pitchFamily="18" charset="0"/>
              <a:cs typeface="Times New Roman" pitchFamily="18" charset="0"/>
            </a:endParaRPr>
          </a:p>
          <a:p>
            <a:pPr eaLnBrk="0" hangingPunct="0">
              <a:spcBef>
                <a:spcPct val="20000"/>
              </a:spcBef>
              <a:buClr>
                <a:srgbClr val="0C479D"/>
              </a:buClr>
              <a:buSzPct val="80000"/>
              <a:buFont typeface="Wingdings" pitchFamily="2" charset="2"/>
              <a:buNone/>
            </a:pPr>
            <a:r>
              <a:rPr lang="en-US" altLang="zh-CN" sz="2000" b="1">
                <a:latin typeface="Times New Roman" pitchFamily="18" charset="0"/>
                <a:cs typeface="Times New Roman" pitchFamily="18" charset="0"/>
              </a:rPr>
              <a:t>If  the LMA could act as the DR:</a:t>
            </a:r>
          </a:p>
          <a:p>
            <a:pPr eaLnBrk="0" hangingPunct="0">
              <a:spcBef>
                <a:spcPct val="20000"/>
              </a:spcBef>
              <a:buClr>
                <a:srgbClr val="0C479D"/>
              </a:buClr>
              <a:buSzPct val="80000"/>
              <a:buFont typeface="Wingdings" pitchFamily="2" charset="2"/>
              <a:buNone/>
            </a:pPr>
            <a:r>
              <a:rPr lang="en-US" altLang="zh-CN" sz="2000" b="1">
                <a:latin typeface="Times New Roman" pitchFamily="18" charset="0"/>
                <a:cs typeface="Times New Roman" pitchFamily="18" charset="0"/>
              </a:rPr>
              <a:t>ASM: source registration</a:t>
            </a:r>
          </a:p>
          <a:p>
            <a:pPr eaLnBrk="0" hangingPunct="0">
              <a:spcBef>
                <a:spcPct val="20000"/>
              </a:spcBef>
              <a:buClr>
                <a:srgbClr val="0C479D"/>
              </a:buClr>
              <a:buSzPct val="80000"/>
              <a:buFont typeface="Wingdings" pitchFamily="2" charset="2"/>
              <a:buNone/>
            </a:pPr>
            <a:r>
              <a:rPr lang="en-US" altLang="zh-CN" sz="2000" b="1">
                <a:latin typeface="Times New Roman" pitchFamily="18" charset="0"/>
                <a:cs typeface="Times New Roman" pitchFamily="18" charset="0"/>
              </a:rPr>
              <a:t>SSM: forward multicast data according to the MFIB</a:t>
            </a:r>
          </a:p>
          <a:p>
            <a:pPr eaLnBrk="0" hangingPunct="0">
              <a:spcBef>
                <a:spcPct val="20000"/>
              </a:spcBef>
              <a:buClr>
                <a:srgbClr val="0C479D"/>
              </a:buClr>
              <a:buSzPct val="80000"/>
              <a:buFont typeface="Wingdings" pitchFamily="2" charset="2"/>
              <a:buNone/>
            </a:pPr>
            <a:endParaRPr lang="en-US" altLang="zh-CN" sz="2000" b="1">
              <a:solidFill>
                <a:srgbClr val="A50021"/>
              </a:solidFill>
              <a:latin typeface="Times New Roman" pitchFamily="18" charset="0"/>
              <a:cs typeface="Times New Roman" pitchFamily="18" charset="0"/>
            </a:endParaRPr>
          </a:p>
          <a:p>
            <a:pPr eaLnBrk="0" hangingPunct="0">
              <a:spcBef>
                <a:spcPct val="20000"/>
              </a:spcBef>
              <a:buClr>
                <a:srgbClr val="0C479D"/>
              </a:buClr>
              <a:buSzPct val="80000"/>
              <a:buFont typeface="Wingdings" pitchFamily="2" charset="2"/>
              <a:buNone/>
            </a:pPr>
            <a:r>
              <a:rPr lang="en-US" altLang="zh-CN" sz="2000" b="1">
                <a:latin typeface="Times New Roman" pitchFamily="18" charset="0"/>
                <a:cs typeface="Times New Roman" pitchFamily="18" charset="0"/>
              </a:rPr>
              <a:t>If  not:   </a:t>
            </a:r>
          </a:p>
          <a:p>
            <a:pPr algn="dist" eaLnBrk="0" hangingPunct="0">
              <a:spcBef>
                <a:spcPct val="20000"/>
              </a:spcBef>
              <a:buClr>
                <a:srgbClr val="0C479D"/>
              </a:buClr>
              <a:buSzPct val="80000"/>
              <a:buFont typeface="Wingdings" pitchFamily="2" charset="2"/>
              <a:buNone/>
            </a:pPr>
            <a:r>
              <a:rPr lang="en-US" altLang="zh-CN" sz="2000" b="1">
                <a:latin typeface="Times New Roman" pitchFamily="18" charset="0"/>
                <a:cs typeface="Times New Roman" pitchFamily="18" charset="0"/>
              </a:rPr>
              <a:t>Some extensions on the LMA should be needed</a:t>
            </a:r>
          </a:p>
          <a:p>
            <a:pPr eaLnBrk="0" hangingPunct="0">
              <a:spcBef>
                <a:spcPct val="20000"/>
              </a:spcBef>
              <a:buClr>
                <a:srgbClr val="0C479D"/>
              </a:buClr>
              <a:buSzPct val="80000"/>
              <a:buFont typeface="Wingdings" pitchFamily="2" charset="2"/>
              <a:buNone/>
            </a:pPr>
            <a:r>
              <a:rPr lang="en-US" altLang="zh-CN" sz="2000" b="1">
                <a:latin typeface="Times New Roman" pitchFamily="18" charset="0"/>
                <a:cs typeface="Times New Roman" pitchFamily="18" charset="0"/>
              </a:rPr>
              <a:t>   </a:t>
            </a:r>
          </a:p>
          <a:p>
            <a:pPr algn="dist" eaLnBrk="0" hangingPunct="0">
              <a:spcBef>
                <a:spcPct val="20000"/>
              </a:spcBef>
              <a:buClr>
                <a:srgbClr val="0C479D"/>
              </a:buClr>
              <a:buSzPct val="80000"/>
              <a:buFont typeface="Wingdings" pitchFamily="2" charset="2"/>
              <a:buNone/>
            </a:pPr>
            <a:endParaRPr lang="en-US" altLang="zh-CN" sz="2800" b="1">
              <a:solidFill>
                <a:srgbClr val="A50021"/>
              </a:solidFill>
              <a:latin typeface="Times New Roman" pitchFamily="18" charset="0"/>
              <a:ea typeface="华文新魏" pitchFamily="2" charset="-122"/>
              <a:cs typeface="Times New Roman" pitchFamily="18" charset="0"/>
            </a:endParaRPr>
          </a:p>
        </p:txBody>
      </p:sp>
      <p:sp>
        <p:nvSpPr>
          <p:cNvPr id="9220" name="TextBox 15"/>
          <p:cNvSpPr txBox="1">
            <a:spLocks noChangeArrowheads="1"/>
          </p:cNvSpPr>
          <p:nvPr/>
        </p:nvSpPr>
        <p:spPr bwMode="auto">
          <a:xfrm>
            <a:off x="827088" y="3573463"/>
            <a:ext cx="863600" cy="366712"/>
          </a:xfrm>
          <a:prstGeom prst="rect">
            <a:avLst/>
          </a:prstGeom>
          <a:noFill/>
          <a:ln w="9525">
            <a:noFill/>
            <a:miter lim="800000"/>
            <a:headEnd/>
            <a:tailEnd/>
          </a:ln>
        </p:spPr>
        <p:txBody>
          <a:bodyPr>
            <a:spAutoFit/>
          </a:bodyPr>
          <a:lstStyle/>
          <a:p>
            <a:r>
              <a:rPr lang="en-US" altLang="zh-CN">
                <a:latin typeface="Times New Roman" pitchFamily="18" charset="0"/>
                <a:cs typeface="Times New Roman" pitchFamily="18" charset="0"/>
              </a:rPr>
              <a:t>MAG </a:t>
            </a:r>
          </a:p>
        </p:txBody>
      </p:sp>
      <p:sp>
        <p:nvSpPr>
          <p:cNvPr id="9221" name="右箭头 4"/>
          <p:cNvSpPr>
            <a:spLocks noChangeArrowheads="1"/>
          </p:cNvSpPr>
          <p:nvPr/>
        </p:nvSpPr>
        <p:spPr bwMode="auto">
          <a:xfrm rot="16200000">
            <a:off x="611982" y="4371181"/>
            <a:ext cx="1079500" cy="360363"/>
          </a:xfrm>
          <a:prstGeom prst="rightArrow">
            <a:avLst>
              <a:gd name="adj1" fmla="val 50000"/>
              <a:gd name="adj2" fmla="val 49996"/>
            </a:avLst>
          </a:prstGeom>
          <a:solidFill>
            <a:schemeClr val="bg1"/>
          </a:solidFill>
          <a:ln w="25400" algn="ctr">
            <a:solidFill>
              <a:schemeClr val="tx1">
                <a:lumMod val="50000"/>
                <a:lumOff val="50000"/>
              </a:schemeClr>
            </a:solidFill>
            <a:miter lim="800000"/>
            <a:headEnd/>
            <a:tailEnd/>
          </a:ln>
        </p:spPr>
        <p:txBody>
          <a:bodyPr vert="eaVert" anchor="ctr"/>
          <a:lstStyle/>
          <a:p>
            <a:pPr algn="ctr"/>
            <a:endParaRPr lang="zh-CN" altLang="en-US">
              <a:solidFill>
                <a:srgbClr val="FFFFFF"/>
              </a:solidFill>
            </a:endParaRPr>
          </a:p>
        </p:txBody>
      </p:sp>
      <p:sp>
        <p:nvSpPr>
          <p:cNvPr id="9222" name="TextBox 35"/>
          <p:cNvSpPr txBox="1">
            <a:spLocks noChangeArrowheads="1"/>
          </p:cNvSpPr>
          <p:nvPr/>
        </p:nvSpPr>
        <p:spPr bwMode="auto">
          <a:xfrm>
            <a:off x="828675" y="1627188"/>
            <a:ext cx="863600" cy="368300"/>
          </a:xfrm>
          <a:prstGeom prst="rect">
            <a:avLst/>
          </a:prstGeom>
          <a:noFill/>
          <a:ln w="9525">
            <a:noFill/>
            <a:miter lim="800000"/>
            <a:headEnd/>
            <a:tailEnd/>
          </a:ln>
        </p:spPr>
        <p:txBody>
          <a:bodyPr>
            <a:spAutoFit/>
          </a:bodyPr>
          <a:lstStyle/>
          <a:p>
            <a:r>
              <a:rPr lang="en-US" altLang="zh-CN">
                <a:latin typeface="Times New Roman" pitchFamily="18" charset="0"/>
                <a:cs typeface="Times New Roman" pitchFamily="18" charset="0"/>
              </a:rPr>
              <a:t>LMA</a:t>
            </a:r>
            <a:endParaRPr lang="zh-CN" altLang="en-US">
              <a:latin typeface="Times New Roman" pitchFamily="18" charset="0"/>
              <a:cs typeface="Times New Roman" pitchFamily="18" charset="0"/>
            </a:endParaRPr>
          </a:p>
        </p:txBody>
      </p:sp>
      <p:sp>
        <p:nvSpPr>
          <p:cNvPr id="9223" name="TextBox 36"/>
          <p:cNvSpPr txBox="1">
            <a:spLocks noChangeArrowheads="1"/>
          </p:cNvSpPr>
          <p:nvPr/>
        </p:nvSpPr>
        <p:spPr bwMode="auto">
          <a:xfrm>
            <a:off x="611188" y="5170488"/>
            <a:ext cx="1044575" cy="641350"/>
          </a:xfrm>
          <a:prstGeom prst="rect">
            <a:avLst/>
          </a:prstGeom>
          <a:noFill/>
          <a:ln w="9525">
            <a:noFill/>
            <a:miter lim="800000"/>
            <a:headEnd/>
            <a:tailEnd/>
          </a:ln>
        </p:spPr>
        <p:txBody>
          <a:bodyPr>
            <a:spAutoFit/>
          </a:bodyPr>
          <a:lstStyle/>
          <a:p>
            <a:pPr algn="ctr"/>
            <a:r>
              <a:rPr lang="en-US" altLang="zh-CN">
                <a:latin typeface="Times New Roman" pitchFamily="18" charset="0"/>
                <a:cs typeface="Times New Roman" pitchFamily="18" charset="0"/>
              </a:rPr>
              <a:t>MN</a:t>
            </a:r>
          </a:p>
          <a:p>
            <a:pPr algn="ctr"/>
            <a:r>
              <a:rPr lang="en-US" altLang="zh-CN">
                <a:latin typeface="Times New Roman" pitchFamily="18" charset="0"/>
                <a:cs typeface="Times New Roman" pitchFamily="18" charset="0"/>
              </a:rPr>
              <a:t>(source)</a:t>
            </a:r>
            <a:endParaRPr lang="zh-CN" altLang="en-US">
              <a:latin typeface="Times New Roman" pitchFamily="18" charset="0"/>
              <a:cs typeface="Times New Roman" pitchFamily="18" charset="0"/>
            </a:endParaRPr>
          </a:p>
        </p:txBody>
      </p:sp>
      <p:sp>
        <p:nvSpPr>
          <p:cNvPr id="9224" name="右箭头 7"/>
          <p:cNvSpPr>
            <a:spLocks noChangeArrowheads="1"/>
          </p:cNvSpPr>
          <p:nvPr/>
        </p:nvSpPr>
        <p:spPr bwMode="auto">
          <a:xfrm rot="16200000">
            <a:off x="556418" y="2586832"/>
            <a:ext cx="1192213" cy="361950"/>
          </a:xfrm>
          <a:prstGeom prst="rightArrow">
            <a:avLst>
              <a:gd name="adj1" fmla="val 50000"/>
              <a:gd name="adj2" fmla="val 50003"/>
            </a:avLst>
          </a:prstGeom>
          <a:solidFill>
            <a:schemeClr val="bg1"/>
          </a:solidFill>
          <a:ln w="25400" algn="ctr">
            <a:solidFill>
              <a:schemeClr val="tx1">
                <a:lumMod val="50000"/>
                <a:lumOff val="50000"/>
              </a:schemeClr>
            </a:solidFill>
            <a:miter lim="800000"/>
            <a:headEnd/>
            <a:tailEnd/>
          </a:ln>
        </p:spPr>
        <p:txBody>
          <a:bodyPr vert="eaVert" anchor="ctr"/>
          <a:lstStyle/>
          <a:p>
            <a:pPr algn="ctr"/>
            <a:endParaRPr lang="zh-CN" altLang="en-US">
              <a:solidFill>
                <a:srgbClr val="FFFFFF"/>
              </a:solidFill>
            </a:endParaRPr>
          </a:p>
        </p:txBody>
      </p:sp>
      <p:pic>
        <p:nvPicPr>
          <p:cNvPr id="9225" name="图片 29"/>
          <p:cNvPicPr>
            <a:picLocks noChangeAspect="1"/>
          </p:cNvPicPr>
          <p:nvPr/>
        </p:nvPicPr>
        <p:blipFill>
          <a:blip r:embed="rId3" cstate="print"/>
          <a:srcRect/>
          <a:stretch>
            <a:fillRect/>
          </a:stretch>
        </p:blipFill>
        <p:spPr bwMode="auto">
          <a:xfrm>
            <a:off x="1798638" y="2135188"/>
            <a:ext cx="215900" cy="1660525"/>
          </a:xfrm>
          <a:prstGeom prst="rect">
            <a:avLst/>
          </a:prstGeom>
          <a:noFill/>
          <a:ln w="9525">
            <a:noFill/>
            <a:miter lim="800000"/>
            <a:headEnd/>
            <a:tailEnd/>
          </a:ln>
        </p:spPr>
      </p:pic>
      <p:pic>
        <p:nvPicPr>
          <p:cNvPr id="9226" name="图片 1864709"/>
          <p:cNvPicPr>
            <a:picLocks noChangeAspect="1"/>
          </p:cNvPicPr>
          <p:nvPr/>
        </p:nvPicPr>
        <p:blipFill>
          <a:blip r:embed="rId4" cstate="print"/>
          <a:srcRect/>
          <a:stretch>
            <a:fillRect/>
          </a:stretch>
        </p:blipFill>
        <p:spPr bwMode="auto">
          <a:xfrm>
            <a:off x="1541463" y="3502025"/>
            <a:ext cx="725487" cy="725488"/>
          </a:xfrm>
          <a:prstGeom prst="rect">
            <a:avLst/>
          </a:prstGeom>
          <a:noFill/>
          <a:ln w="9525">
            <a:noFill/>
            <a:miter lim="800000"/>
            <a:headEnd/>
            <a:tailEnd/>
          </a:ln>
        </p:spPr>
      </p:pic>
      <p:pic>
        <p:nvPicPr>
          <p:cNvPr id="9227" name="图片 43"/>
          <p:cNvPicPr>
            <a:picLocks noChangeAspect="1"/>
          </p:cNvPicPr>
          <p:nvPr/>
        </p:nvPicPr>
        <p:blipFill>
          <a:blip r:embed="rId4" cstate="print"/>
          <a:srcRect/>
          <a:stretch>
            <a:fillRect/>
          </a:stretch>
        </p:blipFill>
        <p:spPr bwMode="auto">
          <a:xfrm>
            <a:off x="1541463" y="1557338"/>
            <a:ext cx="725487" cy="725487"/>
          </a:xfrm>
          <a:prstGeom prst="rect">
            <a:avLst/>
          </a:prstGeom>
          <a:noFill/>
          <a:ln w="9525">
            <a:noFill/>
            <a:miter lim="800000"/>
            <a:headEnd/>
            <a:tailEnd/>
          </a:ln>
        </p:spPr>
      </p:pic>
      <p:pic>
        <p:nvPicPr>
          <p:cNvPr id="9228" name="图片 1864710"/>
          <p:cNvPicPr>
            <a:picLocks noChangeAspect="1"/>
          </p:cNvPicPr>
          <p:nvPr/>
        </p:nvPicPr>
        <p:blipFill>
          <a:blip r:embed="rId5" cstate="print"/>
          <a:srcRect/>
          <a:stretch>
            <a:fillRect/>
          </a:stretch>
        </p:blipFill>
        <p:spPr bwMode="auto">
          <a:xfrm>
            <a:off x="1566863" y="5183188"/>
            <a:ext cx="701675" cy="700087"/>
          </a:xfrm>
          <a:prstGeom prst="rect">
            <a:avLst/>
          </a:prstGeom>
          <a:noFill/>
          <a:ln w="9525">
            <a:noFill/>
            <a:miter lim="800000"/>
            <a:headEnd/>
            <a:tailEnd/>
          </a:ln>
        </p:spPr>
      </p:pic>
      <p:pic>
        <p:nvPicPr>
          <p:cNvPr id="9229" name="图片 36"/>
          <p:cNvPicPr>
            <a:picLocks noChangeAspect="1"/>
          </p:cNvPicPr>
          <p:nvPr/>
        </p:nvPicPr>
        <p:blipFill>
          <a:blip r:embed="rId6" cstate="print"/>
          <a:srcRect/>
          <a:stretch>
            <a:fillRect/>
          </a:stretch>
        </p:blipFill>
        <p:spPr bwMode="auto">
          <a:xfrm rot="-2460853">
            <a:off x="1484313" y="4556125"/>
            <a:ext cx="808037" cy="225425"/>
          </a:xfrm>
          <a:prstGeom prst="rect">
            <a:avLst/>
          </a:prstGeom>
          <a:noFill/>
          <a:ln w="9525">
            <a:noFill/>
            <a:miter lim="800000"/>
            <a:headEnd/>
            <a:tailEnd/>
          </a:ln>
        </p:spPr>
      </p:pic>
      <p:sp>
        <p:nvSpPr>
          <p:cNvPr id="14" name="Slide Number Placeholder 13"/>
          <p:cNvSpPr>
            <a:spLocks noGrp="1"/>
          </p:cNvSpPr>
          <p:nvPr>
            <p:ph type="sldNum" sz="quarter" idx="12"/>
          </p:nvPr>
        </p:nvSpPr>
        <p:spPr/>
        <p:txBody>
          <a:bodyPr/>
          <a:lstStyle/>
          <a:p>
            <a:fld id="{81B1503E-6F00-431F-8C62-5A4A5BEFC1B7}" type="slidenum">
              <a:rPr lang="zh-CN" altLang="en-US" smtClean="0"/>
              <a:pPr/>
              <a:t>8</a:t>
            </a:fld>
            <a:endParaRPr lang="zh-CN" alt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WordArt 8"/>
          <p:cNvSpPr>
            <a:spLocks noChangeArrowheads="1" noChangeShapeType="1" noTextEdit="1"/>
          </p:cNvSpPr>
          <p:nvPr/>
        </p:nvSpPr>
        <p:spPr bwMode="auto">
          <a:xfrm>
            <a:off x="3622675" y="2349500"/>
            <a:ext cx="2032000" cy="1408113"/>
          </a:xfrm>
          <a:prstGeom prst="rect">
            <a:avLst/>
          </a:prstGeom>
        </p:spPr>
        <p:txBody>
          <a:bodyPr wrap="none" fromWordArt="1">
            <a:prstTxWarp prst="textPlain">
              <a:avLst>
                <a:gd name="adj" fmla="val 50000"/>
              </a:avLst>
            </a:prstTxWarp>
          </a:bodyPr>
          <a:lstStyle/>
          <a:p>
            <a:r>
              <a:rPr lang="en-US" sz="3600" kern="10">
                <a:ln w="9525">
                  <a:solidFill>
                    <a:srgbClr val="0C479D"/>
                  </a:solidFill>
                  <a:round/>
                  <a:headEnd/>
                  <a:tailEnd/>
                </a:ln>
                <a:solidFill>
                  <a:srgbClr val="0C479D"/>
                </a:solidFill>
                <a:effectLst>
                  <a:outerShdw dist="563972" dir="14049741" sx="125000" sy="125000" algn="tl" rotWithShape="0">
                    <a:srgbClr val="C7DFD3">
                      <a:alpha val="79999"/>
                    </a:srgbClr>
                  </a:outerShdw>
                </a:effectLst>
                <a:latin typeface="宋体"/>
                <a:ea typeface="宋体"/>
              </a:rPr>
              <a:t>Q &amp; A</a:t>
            </a:r>
          </a:p>
        </p:txBody>
      </p:sp>
      <p:sp>
        <p:nvSpPr>
          <p:cNvPr id="10243" name="Rectangle 2"/>
          <p:cNvSpPr txBox="1">
            <a:spLocks noChangeArrowheads="1"/>
          </p:cNvSpPr>
          <p:nvPr/>
        </p:nvSpPr>
        <p:spPr bwMode="auto">
          <a:xfrm>
            <a:off x="3219450" y="4149725"/>
            <a:ext cx="5308600" cy="2112963"/>
          </a:xfrm>
          <a:prstGeom prst="rect">
            <a:avLst/>
          </a:prstGeom>
          <a:noFill/>
          <a:ln w="9525">
            <a:noFill/>
            <a:miter lim="800000"/>
            <a:headEnd/>
            <a:tailEnd/>
          </a:ln>
        </p:spPr>
        <p:txBody>
          <a:bodyPr anchor="ctr"/>
          <a:lstStyle/>
          <a:p>
            <a:pPr algn="ctr"/>
            <a:r>
              <a:rPr lang="en-US" altLang="zh-CN" sz="4400"/>
              <a:t>Thank You!</a:t>
            </a:r>
          </a:p>
        </p:txBody>
      </p:sp>
      <p:sp>
        <p:nvSpPr>
          <p:cNvPr id="4" name="Slide Number Placeholder 3"/>
          <p:cNvSpPr>
            <a:spLocks noGrp="1"/>
          </p:cNvSpPr>
          <p:nvPr>
            <p:ph type="sldNum" sz="quarter" idx="12"/>
          </p:nvPr>
        </p:nvSpPr>
        <p:spPr/>
        <p:txBody>
          <a:bodyPr/>
          <a:lstStyle/>
          <a:p>
            <a:fld id="{81B1503E-6F00-431F-8C62-5A4A5BEFC1B7}" type="slidenum">
              <a:rPr lang="zh-CN" altLang="en-US" smtClean="0"/>
              <a:pPr/>
              <a:t>9</a:t>
            </a:fld>
            <a:endParaRPr lang="zh-CN" alt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140</TotalTime>
  <Words>724</Words>
  <Application>Microsoft Office PowerPoint</Application>
  <PresentationFormat>On-screen Show (4:3)</PresentationFormat>
  <Paragraphs>138</Paragraphs>
  <Slides>9</Slides>
  <Notes>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9</vt:i4>
      </vt:variant>
    </vt:vector>
  </HeadingPairs>
  <TitlesOfParts>
    <vt:vector size="16" baseType="lpstr">
      <vt:lpstr>Calibri</vt:lpstr>
      <vt:lpstr>宋体</vt:lpstr>
      <vt:lpstr>Arial</vt:lpstr>
      <vt:lpstr>Times New Roman</vt:lpstr>
      <vt:lpstr>华文新魏</vt:lpstr>
      <vt:lpstr>Wingdings</vt:lpstr>
      <vt:lpstr>Office 主题​​</vt:lpstr>
      <vt:lpstr>Multicast Source Mobility Support  in PMIPv6 Network draft-zhang-multimob-msm-03 </vt:lpstr>
      <vt:lpstr>Outline</vt:lpstr>
      <vt:lpstr>Could the MAG support multicast?  </vt:lpstr>
      <vt:lpstr>Solution Ⅰ </vt:lpstr>
      <vt:lpstr>Slide 5</vt:lpstr>
      <vt:lpstr>Slide 6</vt:lpstr>
      <vt:lpstr>Slide 7</vt:lpstr>
      <vt:lpstr>Could the LMA act as the DR?</vt:lpstr>
      <vt:lpstr>Slide 9</vt:lpstr>
    </vt:vector>
  </TitlesOfParts>
  <Company>China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Multicast Source Mobility Support  in PMIPv6 Network draft-zhang-multimob-msm-03 </dc:title>
  <dc:creator>User</dc:creator>
  <cp:lastModifiedBy>SarikayaBehcet 73654</cp:lastModifiedBy>
  <cp:revision>52</cp:revision>
  <dcterms:created xsi:type="dcterms:W3CDTF">2011-07-21T08:20:38Z</dcterms:created>
  <dcterms:modified xsi:type="dcterms:W3CDTF">2011-07-22T16:06:14Z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sflag">
    <vt:lpwstr>1311345229</vt:lpwstr>
  </property>
</Properties>
</file>