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12"/>
  </p:notesMasterIdLst>
  <p:sldIdLst>
    <p:sldId id="313" r:id="rId2"/>
    <p:sldId id="319" r:id="rId3"/>
    <p:sldId id="335" r:id="rId4"/>
    <p:sldId id="332" r:id="rId5"/>
    <p:sldId id="331" r:id="rId6"/>
    <p:sldId id="333" r:id="rId7"/>
    <p:sldId id="329" r:id="rId8"/>
    <p:sldId id="334" r:id="rId9"/>
    <p:sldId id="327" r:id="rId10"/>
    <p:sldId id="31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3BC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626" autoAdjust="0"/>
  </p:normalViewPr>
  <p:slideViewPr>
    <p:cSldViewPr>
      <p:cViewPr varScale="1">
        <p:scale>
          <a:sx n="53" d="100"/>
          <a:sy n="53" d="100"/>
        </p:scale>
        <p:origin x="-24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charset="-122"/>
              </a:defRPr>
            </a:lvl1pPr>
          </a:lstStyle>
          <a:p>
            <a:pPr>
              <a:defRPr/>
            </a:pPr>
            <a:fld id="{D09D43EB-BCBC-44B1-B9BC-A768E808D5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8222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/>
          <a:lstStyle/>
          <a:p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Note: Still, CSRF-</a:t>
            </a:r>
            <a:r>
              <a:rPr lang="en-GB" dirty="0" err="1" smtClean="0"/>
              <a:t>ClickJack</a:t>
            </a:r>
            <a:r>
              <a:rPr lang="en-GB" dirty="0" smtClean="0"/>
              <a:t> possibility, which is why the  marketplace/</a:t>
            </a:r>
            <a:r>
              <a:rPr lang="en-GB" dirty="0" err="1" smtClean="0"/>
              <a:t>onlineshop</a:t>
            </a:r>
            <a:r>
              <a:rPr lang="en-GB" dirty="0" smtClean="0"/>
              <a:t> needs to then navigate the main browsing context (or a new window) to a confirmation page which is protected by anti-CSRF/anti-CJ protections.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Reasons: </a:t>
            </a:r>
          </a:p>
          <a:p>
            <a:r>
              <a:rPr lang="en-GB" dirty="0" smtClean="0"/>
              <a:t>For privacy / security purposes, it would be preferable for the server not to have to explicitly expose the full list of possible frame hosting URLs.</a:t>
            </a:r>
          </a:p>
          <a:p>
            <a:endParaRPr lang="en-GB" dirty="0" smtClean="0"/>
          </a:p>
          <a:p>
            <a:r>
              <a:rPr lang="en-GB" dirty="0" smtClean="0"/>
              <a:t>2)  Responses may become bloated when there are a lot of sites in the ALLOW-FROM list.  </a:t>
            </a:r>
          </a:p>
          <a:p>
            <a:endParaRPr lang="en-GB" dirty="0" smtClean="0"/>
          </a:p>
          <a:p>
            <a:r>
              <a:rPr lang="en-GB" dirty="0" smtClean="0"/>
              <a:t>3)  Support for wildcards as a solution to list bloat would introduce a new level of complexity w.r.t. parsing, etc.  Even dealing with the delimiter between static URLs in a list can get slightly problematic.</a:t>
            </a:r>
          </a:p>
          <a:p>
            <a:endParaRPr lang="en-GB" dirty="0" smtClean="0"/>
          </a:p>
          <a:p>
            <a:pPr marL="228600" indent="-228600">
              <a:buAutoNum type="arabicParenR" startAt="4"/>
            </a:pPr>
            <a:r>
              <a:rPr lang="en-GB" dirty="0" smtClean="0"/>
              <a:t>Servers would have to enumerate a list of sites in advance and ensure that the list is actively maintained.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Procedure:</a:t>
            </a:r>
          </a:p>
          <a:p>
            <a:pPr marL="0" indent="0">
              <a:buNone/>
            </a:pPr>
            <a:r>
              <a:rPr lang="en-GB" dirty="0" smtClean="0"/>
              <a:t>1)  The outer IFRAME supplies its own origin information, using a </a:t>
            </a:r>
            <a:r>
              <a:rPr lang="en-GB" dirty="0" err="1" smtClean="0"/>
              <a:t>querystring</a:t>
            </a:r>
            <a:r>
              <a:rPr lang="en-GB" dirty="0" smtClean="0"/>
              <a:t> parameter on the Inner IFRAME's </a:t>
            </a:r>
            <a:r>
              <a:rPr lang="en-GB" dirty="0" err="1" smtClean="0"/>
              <a:t>src</a:t>
            </a:r>
            <a:r>
              <a:rPr lang="en-GB" dirty="0" smtClean="0"/>
              <a:t> attribute. This can obviously be specified by an attacker, but that's OK.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2)  The server for the Inner IFRAME verifies the supplied Origin information meets whatever criteria business practices call for. For example, the server that serves the IFRAME containing a social network's "Like" button, might check to see that the supplied Origin matches the Origin expected for that Like button, and that the owner of the specified Origin has a valid affiliate relationship, etc.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3)  If satisfied with the information supplied, the server for the Inner IFRAME sends an X-FRAME-OPTIONS: allow-from </a:t>
            </a:r>
            <a:r>
              <a:rPr lang="en-GB" dirty="0" err="1" smtClean="0"/>
              <a:t>suppliedorigin</a:t>
            </a:r>
            <a:r>
              <a:rPr lang="en-GB" dirty="0" smtClean="0"/>
              <a:t> header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mtClean="0"/>
              <a:t>4)  The Browser then enforces the X-FRAME-OPTIONS directive.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80283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9D43EB-BCBC-44B1-B9BC-A768E808D512}" type="slidenum">
              <a:rPr lang="en-US" altLang="zh-CN" smtClean="0"/>
              <a:pPr>
                <a:defRPr/>
              </a:pPr>
              <a:t>9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72000" cy="3429000"/>
          </a:xfrm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343400"/>
            <a:ext cx="5483225" cy="4113213"/>
          </a:xfrm>
          <a:noFill/>
          <a:ln/>
        </p:spPr>
        <p:txBody>
          <a:bodyPr/>
          <a:lstStyle/>
          <a:p>
            <a:endParaRPr lang="zh-CN" altLang="en-US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5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6" name="Picture 41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81010-D8E4-47EF-9CE9-ED1BCDE0E94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B501-C122-4C1D-A740-BF8FEF0B11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85B73-6312-454E-9633-C2C878DA5E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8296A-CFF6-45DC-983F-541881E898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6858000" cy="12954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610BE-DA44-4A46-8A05-499EE685F8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1D5C1-9E12-45A9-A0C7-6129B1B3B7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954B5-CE1F-4B23-BDFC-D4504A56C54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E475F-3E42-435E-9EFE-F08E99560F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4A17A-DE01-4F83-88A0-90FDA57E7D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4A2AC-D8B1-4029-9CE4-E2E0976BC7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0915A-BEFE-4CFD-BAC0-A206ECA6B0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AE9AC-D351-4E62-B245-1342686066F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5515C-964B-47E8-8E6D-E709EB9F31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a typeface="宋体" charset="-122"/>
              </a:defRPr>
            </a:lvl1pPr>
          </a:lstStyle>
          <a:p>
            <a:pPr>
              <a:defRPr/>
            </a:pPr>
            <a:fld id="{4307868E-87A0-4521-AD87-77DC229FE87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40" descr="ietf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6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6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lists.w3.org/Archives/Public/public-webapps/2011JulSep/0088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3048000"/>
            <a:ext cx="6842125" cy="3352800"/>
          </a:xfrm>
        </p:spPr>
        <p:txBody>
          <a:bodyPr/>
          <a:lstStyle/>
          <a:p>
            <a:pPr algn="r"/>
            <a:r>
              <a:rPr lang="en-GB" dirty="0"/>
              <a:t> </a:t>
            </a:r>
            <a:r>
              <a:rPr lang="en-GB" sz="2400" dirty="0" smtClean="0"/>
              <a:t>(draft-gondrom-frame-options-01)</a:t>
            </a: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sz="2000" dirty="0" smtClean="0">
                <a:ea typeface="宋体" pitchFamily="2" charset="-122"/>
              </a:rPr>
              <a:t/>
            </a:r>
            <a:br>
              <a:rPr lang="en-US" altLang="zh-CN" sz="2000" dirty="0" smtClean="0">
                <a:ea typeface="宋体" pitchFamily="2" charset="-122"/>
              </a:rPr>
            </a:br>
            <a:r>
              <a:rPr lang="en-US" altLang="zh-CN" sz="2000" dirty="0" smtClean="0">
                <a:ea typeface="宋体" pitchFamily="2" charset="-122"/>
              </a:rPr>
              <a:t> </a:t>
            </a:r>
            <a:r>
              <a:rPr lang="en-US" altLang="zh-CN" sz="2800" dirty="0" smtClean="0">
                <a:ea typeface="宋体" pitchFamily="2" charset="-122"/>
              </a:rPr>
              <a:t>David Ross, </a:t>
            </a:r>
            <a:r>
              <a:rPr lang="en-US" altLang="zh-CN" sz="2800" dirty="0">
                <a:ea typeface="宋体" pitchFamily="2" charset="-122"/>
              </a:rPr>
              <a:t>T</a:t>
            </a:r>
            <a:r>
              <a:rPr lang="en-US" altLang="zh-CN" sz="2800" dirty="0" smtClean="0">
                <a:ea typeface="宋体" pitchFamily="2" charset="-122"/>
              </a:rPr>
              <a:t>obias Gondrom</a:t>
            </a:r>
            <a:r>
              <a:rPr lang="en-CA" altLang="zh-CN" sz="2800" dirty="0" smtClean="0">
                <a:ea typeface="宋体" pitchFamily="2" charset="-122"/>
              </a:rPr>
              <a:t/>
            </a:r>
            <a:br>
              <a:rPr lang="en-CA" altLang="zh-CN" sz="2800" dirty="0" smtClean="0">
                <a:ea typeface="宋体" pitchFamily="2" charset="-122"/>
              </a:rPr>
            </a:br>
            <a:r>
              <a:rPr lang="en-CA" altLang="zh-CN" sz="2800" dirty="0" smtClean="0">
                <a:ea typeface="宋体" pitchFamily="2" charset="-122"/>
              </a:rPr>
              <a:t>July 2011</a:t>
            </a:r>
            <a:endParaRPr lang="en-US" altLang="zh-CN" sz="2800" dirty="0" smtClean="0">
              <a:ea typeface="宋体" pitchFamily="2" charset="-122"/>
            </a:endParaRPr>
          </a:p>
        </p:txBody>
      </p:sp>
      <p:sp>
        <p:nvSpPr>
          <p:cNvPr id="3075" name="DtsShapeName" descr="C4750CDB1B@753@9@@8C6@C85GEGG@720968AL96D@PY35403[!!!!!BIHO@]y35403!!!!!!!!!!1110G2B369G71110G2B369G71!!!!!!!!!!!!!!!!!!!!!!!!!!!!!!!!!!!!!!!!!!!!!!!!!!!!869;e8:48aR62745!!!!!!BIHO@]R62745!!!11111111110G2BC705D2`fdoe`/qqu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!1!P" hidden="1"/>
          <p:cNvSpPr>
            <a:spLocks noChangeArrowheads="1"/>
          </p:cNvSpPr>
          <p:nvPr/>
        </p:nvSpPr>
        <p:spPr bwMode="auto">
          <a:xfrm>
            <a:off x="0" y="0"/>
            <a:ext cx="1588" cy="1588"/>
          </a:xfrm>
          <a:custGeom>
            <a:avLst/>
            <a:gdLst>
              <a:gd name="T0" fmla="*/ 4 w 21600"/>
              <a:gd name="T1" fmla="*/ 1 h 21600"/>
              <a:gd name="T2" fmla="*/ 1 w 21600"/>
              <a:gd name="T3" fmla="*/ 4 h 21600"/>
              <a:gd name="T4" fmla="*/ 4 w 21600"/>
              <a:gd name="T5" fmla="*/ 9 h 21600"/>
              <a:gd name="T6" fmla="*/ 7 w 21600"/>
              <a:gd name="T7" fmla="*/ 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033 w 21600"/>
              <a:gd name="T13" fmla="*/ 2272 h 21600"/>
              <a:gd name="T14" fmla="*/ 16554 w 21600"/>
              <a:gd name="T15" fmla="*/ 1368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315913" y="466725"/>
            <a:ext cx="6781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r>
              <a:rPr lang="en-US" altLang="zh-CN" sz="4800" b="1" dirty="0" smtClean="0">
                <a:solidFill>
                  <a:schemeClr val="tx2"/>
                </a:solidFill>
                <a:ea typeface="宋体" pitchFamily="2" charset="-122"/>
              </a:rPr>
              <a:t>Frame-Options</a:t>
            </a:r>
            <a:endParaRPr lang="en-US" altLang="zh-CN" sz="4800" b="1" dirty="0">
              <a:solidFill>
                <a:schemeClr val="tx2"/>
              </a:solidFill>
              <a:ea typeface="宋体" pitchFamily="2" charset="-122"/>
            </a:endParaRPr>
          </a:p>
        </p:txBody>
      </p:sp>
      <p:sp>
        <p:nvSpPr>
          <p:cNvPr id="30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947A2C-2804-4A98-9468-9EE0BAAB2FCE}" type="slidenum">
              <a:rPr lang="en-US" altLang="zh-CN" smtClean="0">
                <a:ea typeface="宋体" pitchFamily="2" charset="-122"/>
              </a:rPr>
              <a:pPr/>
              <a:t>1</a:t>
            </a:fld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14675" y="2487613"/>
            <a:ext cx="2971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5" tIns="45712" rIns="91425" bIns="45712">
            <a:spAutoFit/>
          </a:bodyPr>
          <a:lstStyle/>
          <a:p>
            <a:pPr eaLnBrk="0" hangingPunct="0"/>
            <a:r>
              <a:rPr lang="en-US" altLang="zh-CN" sz="4700">
                <a:latin typeface="FrutigerNext LT Medium" pitchFamily="34" charset="0"/>
              </a:rPr>
              <a:t>Thank you</a:t>
            </a:r>
          </a:p>
          <a:p>
            <a:pPr eaLnBrk="0" hangingPunct="0"/>
            <a:endParaRPr lang="en-US" altLang="zh-CN" sz="4700">
              <a:latin typeface="FrutigerNext LT Medium" pitchFamily="34" charset="0"/>
            </a:endParaRPr>
          </a:p>
        </p:txBody>
      </p:sp>
      <p:sp>
        <p:nvSpPr>
          <p:cNvPr id="717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9F0B75-BF0F-4B1D-A47A-ACF242BAB975}" type="slidenum">
              <a:rPr lang="en-US" altLang="zh-CN" smtClean="0">
                <a:ea typeface="宋体" pitchFamily="2" charset="-122"/>
              </a:rPr>
              <a:pPr/>
              <a:t>10</a:t>
            </a:fld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Frame-Options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715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altLang="zh-CN" sz="3600" dirty="0" smtClean="0">
                <a:ea typeface="宋体" pitchFamily="2" charset="-122"/>
              </a:rPr>
              <a:t>History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3600" dirty="0" smtClean="0">
                <a:ea typeface="宋体" pitchFamily="2" charset="-122"/>
              </a:rPr>
              <a:t>Use Cases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3600" dirty="0" smtClean="0">
                <a:ea typeface="宋体" pitchFamily="2" charset="-122"/>
              </a:rPr>
              <a:t>Draft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3600" dirty="0" smtClean="0">
                <a:ea typeface="宋体" pitchFamily="2" charset="-122"/>
              </a:rPr>
              <a:t>TBD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3600" dirty="0" smtClean="0">
                <a:ea typeface="宋体" pitchFamily="2" charset="-122"/>
              </a:rPr>
              <a:t>Future steps</a:t>
            </a:r>
          </a:p>
          <a:p>
            <a:endParaRPr lang="en-US" altLang="zh-CN" sz="3600" dirty="0" smtClean="0">
              <a:ea typeface="宋体" pitchFamily="2" charset="-122"/>
            </a:endParaRPr>
          </a:p>
          <a:p>
            <a:endParaRPr lang="en-US" altLang="zh-CN" sz="3600" dirty="0" smtClean="0">
              <a:ea typeface="宋体" pitchFamily="2" charset="-122"/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D52F8F-1A3E-4C54-897B-2E05112363B2}" type="slidenum">
              <a:rPr lang="en-US" altLang="zh-CN" smtClean="0">
                <a:ea typeface="宋体" pitchFamily="2" charset="-122"/>
              </a:rPr>
              <a:pPr/>
              <a:t>2</a:t>
            </a:fld>
            <a:endParaRPr lang="en-US" altLang="zh-CN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Frame-Options -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lang="en-US" dirty="0"/>
              <a:t>X-Frame-Options widely deployed/used to prevent XSS, CSRF </a:t>
            </a:r>
            <a:endParaRPr lang="en-US" dirty="0" smtClean="0"/>
          </a:p>
          <a:p>
            <a:pPr lvl="1"/>
            <a:r>
              <a:rPr lang="en-GB" dirty="0"/>
              <a:t>First draft as result from Beijing and OWASP Summit</a:t>
            </a:r>
            <a:r>
              <a:rPr lang="en-GB" dirty="0" smtClean="0"/>
              <a:t>:</a:t>
            </a:r>
            <a:endParaRPr lang="en-GB" dirty="0"/>
          </a:p>
          <a:p>
            <a:pPr lvl="1"/>
            <a:r>
              <a:rPr lang="en-US" dirty="0"/>
              <a:t>Running code and (some) consensus by implementers in using </a:t>
            </a:r>
            <a:r>
              <a:rPr lang="en-US" dirty="0" smtClean="0"/>
              <a:t>X-FRAME-OPTIONS</a:t>
            </a:r>
            <a:endParaRPr lang="en-US" dirty="0"/>
          </a:p>
          <a:p>
            <a:r>
              <a:rPr lang="en-US" dirty="0" smtClean="0"/>
              <a:t>HTTP-Header:</a:t>
            </a:r>
          </a:p>
          <a:p>
            <a:pPr lvl="1"/>
            <a:r>
              <a:rPr lang="en-US" dirty="0"/>
              <a:t>DENY: </a:t>
            </a:r>
            <a:r>
              <a:rPr lang="en-US" dirty="0" smtClean="0"/>
              <a:t>cannot </a:t>
            </a:r>
            <a:r>
              <a:rPr lang="en-US" dirty="0"/>
              <a:t>be displayed in a frame, regardless of the site attempting to do so.</a:t>
            </a:r>
          </a:p>
          <a:p>
            <a:pPr lvl="1"/>
            <a:r>
              <a:rPr lang="en-US" dirty="0"/>
              <a:t>SAMEORIGIN: </a:t>
            </a:r>
            <a:r>
              <a:rPr lang="en-US" dirty="0" smtClean="0"/>
              <a:t>can </a:t>
            </a:r>
            <a:r>
              <a:rPr lang="en-US" dirty="0"/>
              <a:t>only be displayed </a:t>
            </a:r>
            <a:r>
              <a:rPr lang="en-US" dirty="0" smtClean="0"/>
              <a:t>if the top-frame is of the </a:t>
            </a:r>
            <a:r>
              <a:rPr lang="en-US" dirty="0"/>
              <a:t>same </a:t>
            </a:r>
            <a:r>
              <a:rPr lang="en-US" dirty="0" smtClean="0"/>
              <a:t>“origin” </a:t>
            </a:r>
            <a:r>
              <a:rPr lang="en-US" dirty="0"/>
              <a:t>as the page itself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3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88989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Frame-Options – </a:t>
            </a:r>
            <a:br>
              <a:rPr lang="en-US" dirty="0" smtClean="0"/>
            </a:br>
            <a:r>
              <a:rPr lang="en-US" dirty="0" smtClean="0"/>
              <a:t>Example Use-Cases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lang="en-GB" dirty="0"/>
              <a:t>A.1. </a:t>
            </a:r>
            <a:r>
              <a:rPr lang="en-GB" dirty="0" smtClean="0"/>
              <a:t>Shop</a:t>
            </a:r>
            <a:endParaRPr lang="en-GB" dirty="0"/>
          </a:p>
          <a:p>
            <a:pPr lvl="1"/>
            <a:r>
              <a:rPr lang="en-GB" dirty="0" smtClean="0"/>
              <a:t>An </a:t>
            </a:r>
            <a:r>
              <a:rPr lang="en-GB" dirty="0"/>
              <a:t>Internet Marketplace/Shop </a:t>
            </a:r>
            <a:r>
              <a:rPr lang="en-GB" dirty="0" smtClean="0"/>
              <a:t>link/button to "Buy </a:t>
            </a:r>
            <a:r>
              <a:rPr lang="en-GB" dirty="0"/>
              <a:t>this" </a:t>
            </a:r>
            <a:r>
              <a:rPr lang="en-GB" dirty="0" smtClean="0"/>
              <a:t>Gadget, wants their affiliates to be able to stick the "Buy such-and-such from XYZ" IFRAMES into their </a:t>
            </a:r>
            <a:r>
              <a:rPr lang="en-GB" dirty="0"/>
              <a:t>pages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/>
              <a:t>A.2. Confirm Purchase </a:t>
            </a:r>
            <a:r>
              <a:rPr lang="en-GB" dirty="0" smtClean="0"/>
              <a:t>Page</a:t>
            </a:r>
          </a:p>
          <a:p>
            <a:pPr lvl="1"/>
            <a:r>
              <a:rPr lang="en-GB" dirty="0" err="1" smtClean="0"/>
              <a:t>Onlineshop</a:t>
            </a:r>
            <a:r>
              <a:rPr lang="en-GB" dirty="0" smtClean="0"/>
              <a:t> </a:t>
            </a:r>
            <a:r>
              <a:rPr lang="en-GB" dirty="0"/>
              <a:t>"Confirm purchase" anti-CSRF </a:t>
            </a:r>
            <a:r>
              <a:rPr lang="en-GB" dirty="0" smtClean="0"/>
              <a:t>page. The </a:t>
            </a:r>
            <a:r>
              <a:rPr lang="en-GB" dirty="0"/>
              <a:t>Confirm Purchase page must be shown to the end user </a:t>
            </a:r>
            <a:r>
              <a:rPr lang="en-GB" dirty="0" smtClean="0"/>
              <a:t>without possibility </a:t>
            </a:r>
            <a:r>
              <a:rPr lang="en-GB" dirty="0"/>
              <a:t>of overlay or misuse by an attacker</a:t>
            </a:r>
            <a:r>
              <a:rPr lang="en-GB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4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48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Frame-Options - draft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lang="en-US" dirty="0" smtClean="0"/>
              <a:t>Frame-Options</a:t>
            </a:r>
          </a:p>
          <a:p>
            <a:pPr lvl="1"/>
            <a:r>
              <a:rPr lang="en-US" dirty="0" smtClean="0"/>
              <a:t>In EBNF: </a:t>
            </a:r>
          </a:p>
          <a:p>
            <a:pPr marL="344487" lvl="1" indent="0">
              <a:buNone/>
            </a:pPr>
            <a:r>
              <a:rPr lang="en-GB" dirty="0" smtClean="0"/>
              <a:t>Frame-Options </a:t>
            </a:r>
            <a:r>
              <a:rPr lang="en-GB" dirty="0"/>
              <a:t>= "Frame-Options" ":" "DENY"/ "SAMEORIGIN" </a:t>
            </a:r>
            <a:r>
              <a:rPr lang="en-GB" dirty="0" smtClean="0"/>
              <a:t>/ </a:t>
            </a:r>
            <a:r>
              <a:rPr lang="en-GB" dirty="0"/>
              <a:t>("ALLOW-FROM" ":" Origin-List)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2D3BC3"/>
                </a:solidFill>
              </a:rPr>
              <a:t>DENY</a:t>
            </a:r>
            <a:r>
              <a:rPr lang="en-US" dirty="0"/>
              <a:t>: The page cannot be displayed in a frame, regardless of the site attempting to do so.</a:t>
            </a:r>
          </a:p>
          <a:p>
            <a:pPr lvl="1"/>
            <a:r>
              <a:rPr lang="en-US" dirty="0">
                <a:solidFill>
                  <a:srgbClr val="2D3BC3"/>
                </a:solidFill>
              </a:rPr>
              <a:t>SAMEORIGIN</a:t>
            </a:r>
            <a:r>
              <a:rPr lang="en-US" dirty="0"/>
              <a:t>: </a:t>
            </a:r>
            <a:r>
              <a:rPr lang="en-US" dirty="0" smtClean="0"/>
              <a:t>can </a:t>
            </a:r>
            <a:r>
              <a:rPr lang="en-US" dirty="0"/>
              <a:t>only be displayed in a frame </a:t>
            </a:r>
            <a:r>
              <a:rPr lang="en-US" dirty="0" smtClean="0"/>
              <a:t>on </a:t>
            </a:r>
            <a:r>
              <a:rPr lang="en-US" dirty="0"/>
              <a:t>the same origin as the page itself. </a:t>
            </a:r>
          </a:p>
          <a:p>
            <a:pPr lvl="1"/>
            <a:r>
              <a:rPr lang="en-US" dirty="0" smtClean="0">
                <a:solidFill>
                  <a:srgbClr val="2D3BC3"/>
                </a:solidFill>
              </a:rPr>
              <a:t>ALLOW-FROM</a:t>
            </a:r>
            <a:r>
              <a:rPr lang="en-US" dirty="0"/>
              <a:t>: can only be displayed in a frame on the </a:t>
            </a:r>
            <a:r>
              <a:rPr lang="en-US" dirty="0" smtClean="0"/>
              <a:t>specified origin(s)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5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4460259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Frame-Options </a:t>
            </a:r>
            <a:r>
              <a:rPr lang="en-US" dirty="0"/>
              <a:t>-</a:t>
            </a:r>
            <a:r>
              <a:rPr lang="en-US" dirty="0" smtClean="0"/>
              <a:t> TBD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 smtClean="0"/>
              <a:t>Allowed framing</a:t>
            </a:r>
            <a:r>
              <a:rPr lang="en-US" dirty="0"/>
              <a:t>:</a:t>
            </a:r>
            <a:r>
              <a:rPr lang="en-US" dirty="0" smtClean="0"/>
              <a:t> only top-level or whole frame chain</a:t>
            </a:r>
          </a:p>
          <a:p>
            <a:r>
              <a:rPr lang="en-US" dirty="0" smtClean="0"/>
              <a:t>Origin: is not the same as in origin draft (</a:t>
            </a:r>
            <a:r>
              <a:rPr lang="en-US" dirty="0" err="1" smtClean="0"/>
              <a:t>scheme:URI:port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Allow-From: one or more origins (parsing)</a:t>
            </a:r>
          </a:p>
          <a:p>
            <a:r>
              <a:rPr lang="en-US" dirty="0" smtClean="0"/>
              <a:t>Behavior in case of a fail: “No-Frame page”</a:t>
            </a:r>
          </a:p>
          <a:p>
            <a:r>
              <a:rPr lang="en-US" dirty="0"/>
              <a:t>Interdependencies with </a:t>
            </a:r>
            <a:r>
              <a:rPr lang="en-US" dirty="0" smtClean="0"/>
              <a:t>CSP </a:t>
            </a:r>
            <a:br>
              <a:rPr lang="en-US" dirty="0" smtClean="0"/>
            </a:br>
            <a:r>
              <a:rPr lang="en-US" dirty="0" smtClean="0"/>
              <a:t>(frame-ancestor)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6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48341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Frame-Options - Allow-From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Allow-From: from only one location</a:t>
            </a:r>
          </a:p>
          <a:p>
            <a:r>
              <a:rPr lang="en-GB" dirty="0" smtClean="0"/>
              <a:t>Reasons: </a:t>
            </a:r>
          </a:p>
          <a:p>
            <a:pPr marL="863600" lvl="1" indent="-514350">
              <a:buFont typeface="+mj-lt"/>
              <a:buAutoNum type="arabicPeriod"/>
            </a:pPr>
            <a:r>
              <a:rPr lang="en-GB" dirty="0" smtClean="0"/>
              <a:t>Privacy of other allowed framing sites</a:t>
            </a:r>
          </a:p>
          <a:p>
            <a:pPr marL="863600" lvl="1" indent="-514350">
              <a:buFont typeface="+mj-lt"/>
              <a:buAutoNum type="arabicPeriod"/>
            </a:pPr>
            <a:r>
              <a:rPr lang="en-GB" dirty="0" smtClean="0"/>
              <a:t>Keep size of http header small</a:t>
            </a:r>
          </a:p>
          <a:p>
            <a:pPr marL="863600" lvl="1" indent="-514350">
              <a:buFont typeface="+mj-lt"/>
              <a:buAutoNum type="arabicPeriod"/>
            </a:pPr>
            <a:r>
              <a:rPr lang="en-GB" dirty="0" smtClean="0"/>
              <a:t>Not to handle on web servers but in application</a:t>
            </a:r>
            <a:endParaRPr lang="en-GB" dirty="0"/>
          </a:p>
          <a:p>
            <a:r>
              <a:rPr lang="en-GB" dirty="0" smtClean="0"/>
              <a:t>Procedure:</a:t>
            </a:r>
          </a:p>
          <a:p>
            <a:r>
              <a:rPr lang="en-GB" dirty="0" smtClean="0"/>
              <a:t>Origin of requesting page will be verified dynamically by the server and answer with matching Allow-From if authorized.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052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Frame-Options </a:t>
            </a:r>
            <a:r>
              <a:rPr lang="en-US" sz="3600" dirty="0" smtClean="0"/>
              <a:t>– future steps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approaches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CSP defining framed-by </a:t>
            </a:r>
            <a:r>
              <a:rPr lang="en-GB" dirty="0" smtClean="0"/>
              <a:t>policy: CSP authors indicated to support Frame-Options instead of part of CSP</a:t>
            </a:r>
            <a:endParaRPr lang="en-GB" dirty="0"/>
          </a:p>
          <a:p>
            <a:pPr lvl="1"/>
            <a:r>
              <a:rPr lang="en-GB" dirty="0"/>
              <a:t>The "From-Origin" </a:t>
            </a:r>
            <a:r>
              <a:rPr lang="en-GB" dirty="0" smtClean="0"/>
              <a:t>draft </a:t>
            </a:r>
            <a:r>
              <a:rPr lang="en-GB" dirty="0"/>
              <a:t>(aka "Cross-Origin Resource Embedding Exclusion") </a:t>
            </a:r>
            <a:r>
              <a:rPr lang="en-GB" dirty="0" smtClean="0"/>
              <a:t>about half page document appeared a few weeks ago as </a:t>
            </a:r>
            <a:r>
              <a:rPr lang="en-GB" dirty="0"/>
              <a:t>an FPWD in the </a:t>
            </a:r>
            <a:r>
              <a:rPr lang="en-GB" dirty="0" smtClean="0"/>
              <a:t>W3C </a:t>
            </a:r>
            <a:r>
              <a:rPr lang="en-GB" dirty="0" err="1" smtClean="0"/>
              <a:t>Webapps</a:t>
            </a:r>
            <a:r>
              <a:rPr lang="en-GB" dirty="0" smtClean="0"/>
              <a:t> </a:t>
            </a:r>
            <a:r>
              <a:rPr lang="en-GB" dirty="0"/>
              <a:t>WG: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lists.w3.org/Archives/Public/public-webapps/2011JulSep/0088.html</a:t>
            </a:r>
            <a:endParaRPr lang="en-GB" dirty="0" smtClean="0"/>
          </a:p>
          <a:p>
            <a:pPr lvl="2"/>
            <a:r>
              <a:rPr lang="en-GB" smtClean="0"/>
              <a:t>Includes idea control </a:t>
            </a:r>
            <a:r>
              <a:rPr lang="en-GB" dirty="0" smtClean="0"/>
              <a:t>of other embedded objects like fonts, images.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8278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Frame-Options – future steps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dirty="0"/>
              <a:t>Do we want to </a:t>
            </a:r>
            <a:r>
              <a:rPr lang="en-US" dirty="0" smtClean="0"/>
              <a:t>work on this </a:t>
            </a:r>
            <a:r>
              <a:rPr lang="en-US" dirty="0"/>
              <a:t>in </a:t>
            </a:r>
            <a:r>
              <a:rPr lang="en-US" dirty="0" err="1" smtClean="0"/>
              <a:t>websec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/>
              <a:t>Review volunteers</a:t>
            </a:r>
          </a:p>
          <a:p>
            <a:pPr lvl="1"/>
            <a:r>
              <a:rPr lang="en-US" dirty="0" smtClean="0"/>
              <a:t>Already received a number of reviews, but more never hurts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F1D5C1-9E12-45A9-A0C7-6129B1B3B7A5}" type="slidenum">
              <a:rPr lang="en-US" altLang="zh-CN" smtClean="0"/>
              <a:pPr>
                <a:defRPr/>
              </a:pPr>
              <a:t>9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856724835"/>
      </p:ext>
    </p:extLst>
  </p:cSld>
  <p:clrMapOvr>
    <a:masterClrMapping/>
  </p:clrMapOvr>
</p:sld>
</file>

<file path=ppt/theme/theme1.xml><?xml version="1.0" encoding="utf-8"?>
<a:theme xmlns:a="http://schemas.openxmlformats.org/drawingml/2006/main" name="IETF">
  <a:themeElements>
    <a:clrScheme name="IETF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IETF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IETF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ETF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ETF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C:\USERS\USERINF\MSOFFICE\TEMPLATE\IETF.pot</Template>
  <TotalTime>99</TotalTime>
  <Words>738</Words>
  <Application>Microsoft Office PowerPoint</Application>
  <PresentationFormat>On-screen Show (4:3)</PresentationFormat>
  <Paragraphs>87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IETF</vt:lpstr>
      <vt:lpstr> (draft-gondrom-frame-options-01)    David Ross, Tobias Gondrom July 2011</vt:lpstr>
      <vt:lpstr>Frame-Options</vt:lpstr>
      <vt:lpstr>Frame-Options - History</vt:lpstr>
      <vt:lpstr>Frame-Options –  Example Use-Cases</vt:lpstr>
      <vt:lpstr>Frame-Options - draft</vt:lpstr>
      <vt:lpstr>6. Frame-Options - TBD</vt:lpstr>
      <vt:lpstr>Frame-Options - Allow-From</vt:lpstr>
      <vt:lpstr>Frame-Options – future steps</vt:lpstr>
      <vt:lpstr>Frame-Options – future steps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RADEXT WG IETF-67</dc:title>
  <dc:creator>tobias</dc:creator>
  <cp:lastModifiedBy>tobias</cp:lastModifiedBy>
  <cp:revision>429</cp:revision>
  <dcterms:created xsi:type="dcterms:W3CDTF">2004-08-03T02:41:14Z</dcterms:created>
  <dcterms:modified xsi:type="dcterms:W3CDTF">2011-07-25T15:08:20Z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1288798633</vt:lpwstr>
  </property>
</Properties>
</file>