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9"/>
  </p:notesMasterIdLst>
  <p:sldIdLst>
    <p:sldId id="257" r:id="rId2"/>
    <p:sldId id="258" r:id="rId3"/>
    <p:sldId id="259" r:id="rId4"/>
    <p:sldId id="267" r:id="rId5"/>
    <p:sldId id="271" r:id="rId6"/>
    <p:sldId id="260" r:id="rId7"/>
    <p:sldId id="268"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1CC3"/>
    <a:srgbClr val="01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7" d="100"/>
          <a:sy n="107" d="100"/>
        </p:scale>
        <p:origin x="-1098"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66" d="100"/>
          <a:sy n="66" d="100"/>
        </p:scale>
        <p:origin x="-2592" y="-11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F3C1FC-0EF3-7748-9440-1C44184DB4E8}" type="datetimeFigureOut">
              <a:rPr lang="en-US" smtClean="0"/>
              <a:pPr/>
              <a:t>11/14/2011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2010C9-2FBC-B748-884F-712ACD3CAC6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6262E2FD-6EDD-AA42-95CE-D83E746DE81E}" type="datetimeFigureOut">
              <a:rPr lang="en-US" smtClean="0"/>
              <a:pPr/>
              <a:t>11/14/2011</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AAA50C5-790F-5846-87E9-D4EAA68BA5EC}"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262E2FD-6EDD-AA42-95CE-D83E746DE81E}" type="datetimeFigureOut">
              <a:rPr lang="en-US" smtClean="0"/>
              <a:pPr/>
              <a:t>11/14/2011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AA50C5-790F-5846-87E9-D4EAA68BA5E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4AAA50C5-790F-5846-87E9-D4EAA68BA5EC}"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262E2FD-6EDD-AA42-95CE-D83E746DE81E}" type="datetimeFigureOut">
              <a:rPr lang="en-US" smtClean="0"/>
              <a:pPr/>
              <a:t>11/14/2011</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262E2FD-6EDD-AA42-95CE-D83E746DE81E}" type="datetimeFigureOut">
              <a:rPr lang="en-US" smtClean="0"/>
              <a:pPr/>
              <a:t>11/14/2011</a:t>
            </a:fld>
            <a:endParaRPr lang="en-US"/>
          </a:p>
        </p:txBody>
      </p:sp>
      <p:sp>
        <p:nvSpPr>
          <p:cNvPr id="5" name="Footer Placeholder 4"/>
          <p:cNvSpPr>
            <a:spLocks noGrp="1"/>
          </p:cNvSpPr>
          <p:nvPr>
            <p:ph type="ftr" sz="quarter" idx="11"/>
          </p:nvPr>
        </p:nvSpPr>
        <p:spPr/>
        <p:txBody>
          <a:bodyPr/>
          <a:lstStyle/>
          <a:p>
            <a:r>
              <a:rPr lang="en-US" smtClean="0"/>
              <a:t>IETF 81 @ Quebec City – July 2011     		draft-raza-mpls-ldp-olf-00.txt</a:t>
            </a:r>
            <a:endParaRPr lang="en-US" dirty="0"/>
          </a:p>
        </p:txBody>
      </p:sp>
      <p:sp>
        <p:nvSpPr>
          <p:cNvPr id="6" name="Slide Number Placeholder 5"/>
          <p:cNvSpPr>
            <a:spLocks noGrp="1"/>
          </p:cNvSpPr>
          <p:nvPr>
            <p:ph type="sldNum" sz="quarter" idx="12"/>
          </p:nvPr>
        </p:nvSpPr>
        <p:spPr>
          <a:xfrm>
            <a:off x="4361688" y="1026372"/>
            <a:ext cx="457200" cy="441325"/>
          </a:xfrm>
        </p:spPr>
        <p:txBody>
          <a:bodyPr/>
          <a:lstStyle/>
          <a:p>
            <a:fld id="{4AAA50C5-790F-5846-87E9-D4EAA68BA5EC}"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6262E2FD-6EDD-AA42-95CE-D83E746DE81E}" type="datetimeFigureOut">
              <a:rPr lang="en-US" smtClean="0"/>
              <a:pPr/>
              <a:t>11/14/2011</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AAA50C5-790F-5846-87E9-D4EAA68BA5EC}"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6262E2FD-6EDD-AA42-95CE-D83E746DE81E}" type="datetimeFigureOut">
              <a:rPr lang="en-US" smtClean="0"/>
              <a:pPr/>
              <a:t>11/14/2011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AA50C5-790F-5846-87E9-D4EAA68BA5EC}"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6262E2FD-6EDD-AA42-95CE-D83E746DE81E}" type="datetimeFigureOut">
              <a:rPr lang="en-US" smtClean="0"/>
              <a:pPr/>
              <a:t>11/14/2011</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4AAA50C5-790F-5846-87E9-D4EAA68BA5EC}"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262E2FD-6EDD-AA42-95CE-D83E746DE81E}" type="datetimeFigureOut">
              <a:rPr lang="en-US" smtClean="0"/>
              <a:pPr/>
              <a:t>11/14/2011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4AAA50C5-790F-5846-87E9-D4EAA68BA5E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6262E2FD-6EDD-AA42-95CE-D83E746DE81E}" type="datetimeFigureOut">
              <a:rPr lang="en-US" smtClean="0"/>
              <a:pPr/>
              <a:t>11/14/2011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4AAA50C5-790F-5846-87E9-D4EAA68BA5E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4AAA50C5-790F-5846-87E9-D4EAA68BA5EC}"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6262E2FD-6EDD-AA42-95CE-D83E746DE81E}" type="datetimeFigureOut">
              <a:rPr lang="en-US" smtClean="0"/>
              <a:pPr/>
              <a:t>11/14/2011</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4AAA50C5-790F-5846-87E9-D4EAA68BA5EC}"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6262E2FD-6EDD-AA42-95CE-D83E746DE81E}" type="datetimeFigureOut">
              <a:rPr lang="en-US" smtClean="0"/>
              <a:pPr/>
              <a:t>11/14/2011</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49609"/>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6262E2FD-6EDD-AA42-95CE-D83E746DE81E}" type="datetimeFigureOut">
              <a:rPr lang="en-US" smtClean="0"/>
              <a:pPr/>
              <a:t>11/14/2011</a:t>
            </a:fld>
            <a:endParaRPr lang="en-US"/>
          </a:p>
        </p:txBody>
      </p:sp>
      <p:sp>
        <p:nvSpPr>
          <p:cNvPr id="3" name="Footer Placeholder 2"/>
          <p:cNvSpPr>
            <a:spLocks noGrp="1"/>
          </p:cNvSpPr>
          <p:nvPr>
            <p:ph type="ftr" sz="quarter" idx="3"/>
          </p:nvPr>
        </p:nvSpPr>
        <p:spPr>
          <a:xfrm>
            <a:off x="304800" y="6410848"/>
            <a:ext cx="5486400" cy="365760"/>
          </a:xfrm>
          <a:prstGeom prst="rect">
            <a:avLst/>
          </a:prstGeom>
        </p:spPr>
        <p:txBody>
          <a:bodyPr vert="horz"/>
          <a:lstStyle>
            <a:lvl1pPr algn="l" eaLnBrk="1" latinLnBrk="0" hangingPunct="1">
              <a:defRPr kumimoji="0" sz="1200">
                <a:solidFill>
                  <a:srgbClr val="FFFFFF"/>
                </a:solidFill>
              </a:defRPr>
            </a:lvl1pPr>
          </a:lstStyle>
          <a:p>
            <a:r>
              <a:rPr lang="en-US" dirty="0" smtClean="0"/>
              <a:t>IETF 81 @ Quebec City – July 2011		draft-raza-mpls-ldp-olf-00.txt</a:t>
            </a:r>
            <a:endParaRPr lang="en-US"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04586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5" name="Oval 14"/>
          <p:cNvSpPr/>
          <p:nvPr/>
        </p:nvSpPr>
        <p:spPr>
          <a:xfrm>
            <a:off x="4361688" y="7619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28969" y="70828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AAA50C5-790F-5846-87E9-D4EAA68BA5EC}" type="slidenum">
              <a:rPr lang="en-US" smtClean="0"/>
              <a:pPr/>
              <a:t>‹#›</a:t>
            </a:fld>
            <a:endParaRPr lang="en-US" dirty="0"/>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182548"/>
            <a:ext cx="8534400" cy="4940884"/>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100000"/>
        <a:buFont typeface="Wingdings" charset="2"/>
        <a:buChar char="§"/>
        <a:defRPr kumimoji="0" sz="2400" b="0" i="0" kern="1200">
          <a:solidFill>
            <a:schemeClr val="tx1"/>
          </a:solidFill>
          <a:latin typeface="Georgia"/>
          <a:ea typeface="+mn-ea"/>
          <a:cs typeface="Georgia"/>
        </a:defRPr>
      </a:lvl1pPr>
      <a:lvl2pPr marL="548640" indent="-274320" algn="l" rtl="0" eaLnBrk="1" latinLnBrk="0" hangingPunct="1">
        <a:spcBef>
          <a:spcPct val="20000"/>
        </a:spcBef>
        <a:buClr>
          <a:schemeClr val="tx1"/>
        </a:buClr>
        <a:buSzPct val="70000"/>
        <a:buFont typeface="Wingdings" charset="2"/>
        <a:buChar char="−"/>
        <a:defRPr kumimoji="0" sz="2000" kern="1200">
          <a:solidFill>
            <a:schemeClr val="tx2"/>
          </a:solidFill>
          <a:latin typeface="+mn-lt"/>
          <a:ea typeface="+mn-ea"/>
          <a:cs typeface="+mn-cs"/>
        </a:defRPr>
      </a:lvl2pPr>
      <a:lvl3pPr marL="822960" indent="-228600" algn="l" rtl="0" eaLnBrk="1" latinLnBrk="0" hangingPunct="1">
        <a:spcBef>
          <a:spcPct val="20000"/>
        </a:spcBef>
        <a:buClrTx/>
        <a:buSzPct val="75000"/>
        <a:buFont typeface="Wingdings 2" charset="2"/>
        <a:buChar char="−"/>
        <a:defRPr kumimoji="0" sz="16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14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2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599"/>
            <a:ext cx="8534400" cy="787401"/>
          </a:xfrm>
        </p:spPr>
        <p:txBody>
          <a:bodyPr>
            <a:normAutofit fontScale="90000"/>
          </a:bodyPr>
          <a:lstStyle/>
          <a:p>
            <a:r>
              <a:rPr lang="en-US" sz="2400" b="1" dirty="0" err="1" smtClean="0">
                <a:solidFill>
                  <a:schemeClr val="accent3">
                    <a:lumMod val="50000"/>
                  </a:schemeClr>
                </a:solidFill>
              </a:rPr>
              <a:t>IETF</a:t>
            </a:r>
            <a:r>
              <a:rPr lang="en-US" sz="2400" b="1" dirty="0" smtClean="0">
                <a:solidFill>
                  <a:schemeClr val="accent3">
                    <a:lumMod val="50000"/>
                  </a:schemeClr>
                </a:solidFill>
              </a:rPr>
              <a:t> 82 – </a:t>
            </a:r>
            <a:r>
              <a:rPr lang="en-US" sz="2400" b="1" dirty="0" smtClean="0">
                <a:solidFill>
                  <a:schemeClr val="accent3">
                    <a:lumMod val="50000"/>
                  </a:schemeClr>
                </a:solidFill>
              </a:rPr>
              <a:t>Taipei</a:t>
            </a:r>
            <a:br>
              <a:rPr lang="en-US" sz="2400" b="1" dirty="0" smtClean="0">
                <a:solidFill>
                  <a:schemeClr val="accent3">
                    <a:lumMod val="50000"/>
                  </a:schemeClr>
                </a:solidFill>
              </a:rPr>
            </a:br>
            <a:r>
              <a:rPr lang="en-US" sz="2400" b="1" dirty="0" smtClean="0">
                <a:solidFill>
                  <a:schemeClr val="accent3">
                    <a:lumMod val="50000"/>
                  </a:schemeClr>
                </a:solidFill>
              </a:rPr>
              <a:t>November 2011</a:t>
            </a:r>
            <a:endParaRPr lang="en-US" sz="2400" b="1" dirty="0">
              <a:solidFill>
                <a:schemeClr val="accent3">
                  <a:lumMod val="50000"/>
                </a:schemeClr>
              </a:solidFill>
            </a:endParaRPr>
          </a:p>
        </p:txBody>
      </p:sp>
      <p:sp>
        <p:nvSpPr>
          <p:cNvPr id="3" name="Content Placeholder 2"/>
          <p:cNvSpPr>
            <a:spLocks noGrp="1"/>
          </p:cNvSpPr>
          <p:nvPr>
            <p:ph sz="quarter" idx="1"/>
          </p:nvPr>
        </p:nvSpPr>
        <p:spPr>
          <a:xfrm>
            <a:off x="301752" y="1611713"/>
            <a:ext cx="8503920" cy="4572000"/>
          </a:xfrm>
        </p:spPr>
        <p:txBody>
          <a:bodyPr>
            <a:normAutofit fontScale="92500" lnSpcReduction="10000"/>
          </a:bodyPr>
          <a:lstStyle/>
          <a:p>
            <a:pPr algn="ctr">
              <a:buNone/>
            </a:pPr>
            <a:endParaRPr lang="en-US" sz="3200" b="1" dirty="0" smtClean="0"/>
          </a:p>
          <a:p>
            <a:pPr algn="ctr">
              <a:buNone/>
            </a:pPr>
            <a:r>
              <a:rPr lang="en-US" sz="3000" b="1" dirty="0" smtClean="0">
                <a:solidFill>
                  <a:srgbClr val="800000"/>
                </a:solidFill>
              </a:rPr>
              <a:t>Applicability of LDP Advertisement Mode</a:t>
            </a:r>
          </a:p>
          <a:p>
            <a:pPr algn="ctr">
              <a:buNone/>
            </a:pPr>
            <a:r>
              <a:rPr lang="en-US" sz="2400" dirty="0" smtClean="0"/>
              <a:t>(draft-raza-mpls-ldp-applicability-label-adv-00.txt)</a:t>
            </a:r>
          </a:p>
          <a:p>
            <a:pPr algn="ctr">
              <a:buNone/>
            </a:pPr>
            <a:endParaRPr lang="en-US" sz="2400" b="1" dirty="0" smtClean="0"/>
          </a:p>
          <a:p>
            <a:pPr algn="ctr">
              <a:buNone/>
            </a:pPr>
            <a:r>
              <a:rPr lang="en-US" sz="2400" dirty="0" smtClean="0">
                <a:solidFill>
                  <a:srgbClr val="251CC3"/>
                </a:solidFill>
              </a:rPr>
              <a:t>Kamran Raza</a:t>
            </a:r>
          </a:p>
          <a:p>
            <a:pPr algn="ctr">
              <a:buNone/>
            </a:pPr>
            <a:r>
              <a:rPr lang="en-US" sz="2400" dirty="0" smtClean="0">
                <a:solidFill>
                  <a:srgbClr val="251CC3"/>
                </a:solidFill>
              </a:rPr>
              <a:t>Sami Boutros</a:t>
            </a:r>
          </a:p>
          <a:p>
            <a:pPr algn="ctr">
              <a:buNone/>
            </a:pPr>
            <a:r>
              <a:rPr lang="en-US" sz="2400" dirty="0" smtClean="0">
                <a:solidFill>
                  <a:srgbClr val="251CC3"/>
                </a:solidFill>
              </a:rPr>
              <a:t>Luca Martini</a:t>
            </a:r>
            <a:endParaRPr lang="en-US" dirty="0" smtClean="0">
              <a:solidFill>
                <a:srgbClr val="251CC3"/>
              </a:solidFill>
            </a:endParaRPr>
          </a:p>
          <a:p>
            <a:pPr algn="ctr">
              <a:buNone/>
            </a:pPr>
            <a:r>
              <a:rPr lang="en-US" sz="2400" dirty="0" smtClean="0"/>
              <a:t>(Cisco Systems, Inc.)</a:t>
            </a:r>
          </a:p>
          <a:p>
            <a:pPr algn="ctr">
              <a:buNone/>
            </a:pPr>
            <a:endParaRPr lang="en-US" dirty="0" smtClean="0">
              <a:solidFill>
                <a:srgbClr val="251CC3"/>
              </a:solidFill>
            </a:endParaRPr>
          </a:p>
          <a:p>
            <a:pPr algn="ctr">
              <a:buNone/>
            </a:pPr>
            <a:r>
              <a:rPr lang="en-US" sz="2400" dirty="0" smtClean="0">
                <a:solidFill>
                  <a:srgbClr val="251CC3"/>
                </a:solidFill>
              </a:rPr>
              <a:t>Nicolai </a:t>
            </a:r>
            <a:r>
              <a:rPr lang="en-US" sz="2400" dirty="0" err="1" smtClean="0">
                <a:solidFill>
                  <a:srgbClr val="251CC3"/>
                </a:solidFill>
              </a:rPr>
              <a:t>Leymann</a:t>
            </a:r>
            <a:endParaRPr lang="en-US" sz="2400" dirty="0" smtClean="0">
              <a:solidFill>
                <a:srgbClr val="251CC3"/>
              </a:solidFill>
            </a:endParaRPr>
          </a:p>
          <a:p>
            <a:pPr algn="ctr">
              <a:buNone/>
            </a:pPr>
            <a:r>
              <a:rPr lang="en-US" dirty="0" smtClean="0">
                <a:solidFill>
                  <a:srgbClr val="000000"/>
                </a:solidFill>
              </a:rPr>
              <a:t>(Deutsche Telekom)</a:t>
            </a:r>
            <a:endParaRPr lang="en-US" sz="2400" dirty="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160868"/>
            <a:ext cx="8534400" cy="758952"/>
          </a:xfrm>
        </p:spPr>
        <p:txBody>
          <a:bodyPr>
            <a:normAutofit/>
          </a:bodyPr>
          <a:lstStyle/>
          <a:p>
            <a:r>
              <a:rPr lang="en-US" b="1" dirty="0" smtClean="0">
                <a:solidFill>
                  <a:srgbClr val="415B5C"/>
                </a:solidFill>
              </a:rPr>
              <a:t>Draft Objective</a:t>
            </a:r>
            <a:endParaRPr lang="en-US" b="1" dirty="0">
              <a:solidFill>
                <a:srgbClr val="415B5C"/>
              </a:solidFill>
            </a:endParaRPr>
          </a:p>
        </p:txBody>
      </p:sp>
      <p:sp>
        <p:nvSpPr>
          <p:cNvPr id="3" name="Content Placeholder 2"/>
          <p:cNvSpPr>
            <a:spLocks noGrp="1"/>
          </p:cNvSpPr>
          <p:nvPr>
            <p:ph sz="quarter" idx="1"/>
          </p:nvPr>
        </p:nvSpPr>
        <p:spPr>
          <a:xfrm>
            <a:off x="301752" y="1303867"/>
            <a:ext cx="8503920" cy="5029200"/>
          </a:xfrm>
        </p:spPr>
        <p:txBody>
          <a:bodyPr>
            <a:normAutofit fontScale="92500" lnSpcReduction="10000"/>
          </a:bodyPr>
          <a:lstStyle/>
          <a:p>
            <a:r>
              <a:rPr lang="en-US" dirty="0" smtClean="0"/>
              <a:t>A single LDP session can be shared by different applications [e.g. LDP, mLDP, PW] to exchange label advertisements.</a:t>
            </a:r>
          </a:p>
          <a:p>
            <a:r>
              <a:rPr lang="en-US" dirty="0" smtClean="0"/>
              <a:t>LDP peers exchange “Label Advertisement” Discipline/Mode at the time of session negotiation. [RFC3036]</a:t>
            </a:r>
          </a:p>
          <a:p>
            <a:pPr lvl="1"/>
            <a:r>
              <a:rPr lang="en-US" dirty="0" smtClean="0"/>
              <a:t>Downstream Unsolicited, or Downstream On Demand</a:t>
            </a:r>
          </a:p>
          <a:p>
            <a:r>
              <a:rPr lang="en-US" dirty="0" smtClean="0"/>
              <a:t>Different applications sharing the same LDP session may need different modes of label advertisement, “but” there is only one type of label advertisement mode that is negotiated and used per LDP session.</a:t>
            </a:r>
          </a:p>
          <a:p>
            <a:r>
              <a:rPr lang="en-US" dirty="0" smtClean="0"/>
              <a:t>This draft clarifies the use and the applicability of session's negotiated label advertisement mode. The draft:</a:t>
            </a:r>
          </a:p>
          <a:p>
            <a:pPr lvl="1"/>
            <a:r>
              <a:rPr lang="en-US" dirty="0" smtClean="0"/>
              <a:t>Categorizes LDP applications with respect to the applicability of label advertisement mode</a:t>
            </a:r>
          </a:p>
          <a:p>
            <a:pPr lvl="1"/>
            <a:r>
              <a:rPr lang="en-US" dirty="0" smtClean="0"/>
              <a:t>If approved, updates RFC-5036 (LDP) and RFC-4447 [PW Signaling using LDP] specs.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3"/>
            <a:ext cx="9144000" cy="758952"/>
          </a:xfrm>
        </p:spPr>
        <p:txBody>
          <a:bodyPr>
            <a:noAutofit/>
          </a:bodyPr>
          <a:lstStyle/>
          <a:p>
            <a:r>
              <a:rPr lang="en-US" sz="2800" b="1" dirty="0" smtClean="0">
                <a:solidFill>
                  <a:srgbClr val="415B5C"/>
                </a:solidFill>
              </a:rPr>
              <a:t>LDP Applications Categorization </a:t>
            </a:r>
            <a:endParaRPr lang="en-US" sz="2800" b="1" dirty="0">
              <a:solidFill>
                <a:srgbClr val="415B5C"/>
              </a:solidFill>
            </a:endParaRPr>
          </a:p>
        </p:txBody>
      </p:sp>
      <p:sp>
        <p:nvSpPr>
          <p:cNvPr id="3" name="Content Placeholder 2"/>
          <p:cNvSpPr>
            <a:spLocks noGrp="1"/>
          </p:cNvSpPr>
          <p:nvPr>
            <p:ph sz="quarter" idx="1"/>
          </p:nvPr>
        </p:nvSpPr>
        <p:spPr>
          <a:xfrm>
            <a:off x="166287" y="999072"/>
            <a:ext cx="8740645" cy="5418666"/>
          </a:xfrm>
        </p:spPr>
        <p:txBody>
          <a:bodyPr>
            <a:noAutofit/>
          </a:bodyPr>
          <a:lstStyle/>
          <a:p>
            <a:r>
              <a:rPr lang="en-US" dirty="0" smtClean="0"/>
              <a:t> </a:t>
            </a:r>
            <a:r>
              <a:rPr lang="en-US" sz="2000" dirty="0" smtClean="0"/>
              <a:t>Two broad categories from  label advertisement mode usage point of view:   </a:t>
            </a:r>
          </a:p>
          <a:p>
            <a:pPr lvl="1"/>
            <a:r>
              <a:rPr lang="en-US" sz="1600" dirty="0" smtClean="0"/>
              <a:t>Session mode-bound Applications</a:t>
            </a:r>
          </a:p>
          <a:p>
            <a:pPr lvl="1"/>
            <a:r>
              <a:rPr lang="en-US" sz="1800" dirty="0" smtClean="0"/>
              <a:t>Session mode-independent Applications</a:t>
            </a:r>
          </a:p>
          <a:p>
            <a:r>
              <a:rPr lang="en-US" sz="2000" dirty="0" smtClean="0"/>
              <a:t>Mode-Bound Applications:</a:t>
            </a:r>
          </a:p>
          <a:p>
            <a:pPr lvl="1"/>
            <a:r>
              <a:rPr lang="en-US" sz="1800" dirty="0" smtClean="0"/>
              <a:t>The FEC label binding exchange for such LDP applications MUST use the  negotiated label advertisement mode.   </a:t>
            </a:r>
          </a:p>
          <a:p>
            <a:pPr lvl="1"/>
            <a:r>
              <a:rPr lang="en-US" sz="1800" dirty="0" smtClean="0"/>
              <a:t>Applications that fall into this category: (The early LDP applications) </a:t>
            </a:r>
          </a:p>
          <a:p>
            <a:pPr lvl="2"/>
            <a:r>
              <a:rPr lang="en-US" sz="1400" dirty="0" smtClean="0"/>
              <a:t>Dynamic Label Switching for IP Prefixes</a:t>
            </a:r>
          </a:p>
          <a:p>
            <a:pPr lvl="2"/>
            <a:r>
              <a:rPr lang="en-US" sz="1400" dirty="0" smtClean="0"/>
              <a:t>Label-controlled ATM/FR</a:t>
            </a:r>
          </a:p>
          <a:p>
            <a:r>
              <a:rPr lang="en-US" sz="2000" dirty="0" smtClean="0"/>
              <a:t>Mode-Independent Applications:</a:t>
            </a:r>
          </a:p>
          <a:p>
            <a:pPr lvl="1"/>
            <a:r>
              <a:rPr lang="en-US" sz="1800" dirty="0" smtClean="0"/>
              <a:t>The FEC label binding, or any other application data, exchange is NOT tied to the negotiated label advertisement mode of the session; rather, the information exchange is driven by the application need and   procedures as described by their respective specifications. </a:t>
            </a:r>
          </a:p>
          <a:p>
            <a:pPr lvl="1"/>
            <a:r>
              <a:rPr lang="en-US" sz="1800" dirty="0" smtClean="0"/>
              <a:t>Following Applications [or procedures] fall into this </a:t>
            </a:r>
            <a:r>
              <a:rPr lang="en-US" sz="1800" dirty="0" err="1" smtClean="0"/>
              <a:t>catogory</a:t>
            </a:r>
            <a:r>
              <a:rPr lang="en-US" sz="1800" dirty="0" smtClean="0"/>
              <a:t>:</a:t>
            </a:r>
          </a:p>
          <a:p>
            <a:pPr lvl="2"/>
            <a:r>
              <a:rPr lang="en-US" sz="1400" dirty="0" smtClean="0"/>
              <a:t>PW (P2P and P2MP)</a:t>
            </a:r>
          </a:p>
          <a:p>
            <a:pPr lvl="2"/>
            <a:r>
              <a:rPr lang="en-US" sz="1400" dirty="0" smtClean="0"/>
              <a:t>MLDP</a:t>
            </a:r>
          </a:p>
          <a:p>
            <a:pPr lvl="2"/>
            <a:r>
              <a:rPr lang="en-US" sz="1400" dirty="0" smtClean="0"/>
              <a:t>ICCP</a:t>
            </a:r>
          </a:p>
          <a:p>
            <a:pPr lvl="2"/>
            <a:r>
              <a:rPr lang="en-US" dirty="0" smtClean="0"/>
              <a:t>“Upstream Label Advertisement” procedures (in use by any applications)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3"/>
            <a:ext cx="9144000" cy="758952"/>
          </a:xfrm>
        </p:spPr>
        <p:txBody>
          <a:bodyPr>
            <a:noAutofit/>
          </a:bodyPr>
          <a:lstStyle/>
          <a:p>
            <a:r>
              <a:rPr lang="en-US" sz="2800" b="1" dirty="0" smtClean="0">
                <a:solidFill>
                  <a:srgbClr val="415B5C"/>
                </a:solidFill>
              </a:rPr>
              <a:t>Update to RFC 5036</a:t>
            </a:r>
            <a:endParaRPr lang="en-US" sz="2800" b="1" dirty="0">
              <a:solidFill>
                <a:srgbClr val="415B5C"/>
              </a:solidFill>
            </a:endParaRPr>
          </a:p>
        </p:txBody>
      </p:sp>
      <p:sp>
        <p:nvSpPr>
          <p:cNvPr id="3" name="Content Placeholder 2"/>
          <p:cNvSpPr>
            <a:spLocks noGrp="1"/>
          </p:cNvSpPr>
          <p:nvPr>
            <p:ph sz="quarter" idx="1"/>
          </p:nvPr>
        </p:nvSpPr>
        <p:spPr>
          <a:xfrm>
            <a:off x="166287" y="1185334"/>
            <a:ext cx="8740645" cy="5435600"/>
          </a:xfrm>
        </p:spPr>
        <p:txBody>
          <a:bodyPr>
            <a:noAutofit/>
          </a:bodyPr>
          <a:lstStyle/>
          <a:p>
            <a:pPr>
              <a:buNone/>
            </a:pPr>
            <a:r>
              <a:rPr lang="en-US" dirty="0" smtClean="0">
                <a:solidFill>
                  <a:srgbClr val="000000"/>
                </a:solidFill>
                <a:latin typeface="+mn-lt"/>
                <a:ea typeface="Courier"/>
                <a:cs typeface="Courier"/>
              </a:rPr>
              <a:t>For clarification reasons, this draft updates the </a:t>
            </a:r>
            <a:r>
              <a:rPr lang="en-US" dirty="0" smtClean="0">
                <a:solidFill>
                  <a:srgbClr val="1536EE"/>
                </a:solidFill>
                <a:latin typeface="+mn-lt"/>
                <a:ea typeface="Courier"/>
                <a:cs typeface="Courier"/>
              </a:rPr>
              <a:t>section 3.5.3 of [RFC5036]</a:t>
            </a:r>
            <a:r>
              <a:rPr lang="en-US" dirty="0" smtClean="0">
                <a:solidFill>
                  <a:srgbClr val="000000"/>
                </a:solidFill>
                <a:latin typeface="+mn-lt"/>
                <a:ea typeface="Courier"/>
                <a:cs typeface="Courier"/>
              </a:rPr>
              <a:t> to add following two statements under the description of "A, Label Advertisement Discipline":</a:t>
            </a:r>
          </a:p>
          <a:p>
            <a:pPr>
              <a:buNone/>
            </a:pPr>
            <a:endParaRPr lang="en-US" dirty="0" smtClean="0">
              <a:solidFill>
                <a:srgbClr val="000000"/>
              </a:solidFill>
              <a:latin typeface="+mn-lt"/>
              <a:ea typeface="Courier"/>
              <a:cs typeface="Courier"/>
            </a:endParaRPr>
          </a:p>
          <a:p>
            <a:pPr>
              <a:buNone/>
            </a:pPr>
            <a:r>
              <a:rPr lang="en-US" b="1" dirty="0" smtClean="0">
                <a:solidFill>
                  <a:srgbClr val="000000"/>
                </a:solidFill>
                <a:latin typeface="+mn-lt"/>
                <a:ea typeface="Courier"/>
                <a:cs typeface="Courier"/>
              </a:rPr>
              <a:t>   -  The negotiated label advertisement discipline </a:t>
            </a:r>
            <a:r>
              <a:rPr lang="en-US" b="1" u="sng" dirty="0" smtClean="0">
                <a:solidFill>
                  <a:srgbClr val="000000"/>
                </a:solidFill>
                <a:latin typeface="+mn-lt"/>
                <a:ea typeface="Courier"/>
                <a:cs typeface="Courier"/>
              </a:rPr>
              <a:t>only</a:t>
            </a:r>
            <a:r>
              <a:rPr lang="en-US" b="1" dirty="0" smtClean="0">
                <a:solidFill>
                  <a:srgbClr val="000000"/>
                </a:solidFill>
                <a:latin typeface="+mn-lt"/>
                <a:ea typeface="Courier"/>
                <a:cs typeface="Courier"/>
              </a:rPr>
              <a:t> applies to FEC label binding advertisement of "Address Prefix" FECs;</a:t>
            </a:r>
          </a:p>
          <a:p>
            <a:pPr>
              <a:buNone/>
            </a:pPr>
            <a:endParaRPr lang="en-US" b="1" dirty="0" smtClean="0">
              <a:solidFill>
                <a:srgbClr val="000000"/>
              </a:solidFill>
              <a:latin typeface="+mn-lt"/>
              <a:ea typeface="Courier"/>
              <a:cs typeface="Courier"/>
            </a:endParaRPr>
          </a:p>
          <a:p>
            <a:pPr>
              <a:buNone/>
            </a:pPr>
            <a:r>
              <a:rPr lang="en-US" dirty="0" smtClean="0">
                <a:solidFill>
                  <a:srgbClr val="000000"/>
                </a:solidFill>
                <a:latin typeface="+mn-lt"/>
                <a:ea typeface="Courier"/>
                <a:cs typeface="Courier"/>
              </a:rPr>
              <a:t>   -  Any document specifying a new FEC SHOULD state the applicability of the negotiated label advertisement discipline for that FEC.</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3"/>
            <a:ext cx="9144000" cy="758952"/>
          </a:xfrm>
        </p:spPr>
        <p:txBody>
          <a:bodyPr>
            <a:noAutofit/>
          </a:bodyPr>
          <a:lstStyle/>
          <a:p>
            <a:r>
              <a:rPr lang="en-US" sz="2800" b="1" dirty="0" smtClean="0">
                <a:solidFill>
                  <a:srgbClr val="415B5C"/>
                </a:solidFill>
              </a:rPr>
              <a:t>Update to RFC 4447</a:t>
            </a:r>
            <a:endParaRPr lang="en-US" sz="2800" b="1" dirty="0">
              <a:solidFill>
                <a:srgbClr val="415B5C"/>
              </a:solidFill>
            </a:endParaRPr>
          </a:p>
        </p:txBody>
      </p:sp>
      <p:sp>
        <p:nvSpPr>
          <p:cNvPr id="3" name="Content Placeholder 2"/>
          <p:cNvSpPr>
            <a:spLocks noGrp="1"/>
          </p:cNvSpPr>
          <p:nvPr>
            <p:ph sz="quarter" idx="1"/>
          </p:nvPr>
        </p:nvSpPr>
        <p:spPr>
          <a:xfrm>
            <a:off x="166287" y="1185334"/>
            <a:ext cx="8740645" cy="5435600"/>
          </a:xfrm>
        </p:spPr>
        <p:txBody>
          <a:bodyPr>
            <a:noAutofit/>
          </a:bodyPr>
          <a:lstStyle/>
          <a:p>
            <a:pPr>
              <a:buNone/>
            </a:pPr>
            <a:r>
              <a:rPr lang="en-US" sz="1800" dirty="0" smtClean="0">
                <a:solidFill>
                  <a:srgbClr val="000000"/>
                </a:solidFill>
                <a:latin typeface="+mn-lt"/>
                <a:ea typeface="Courier"/>
                <a:cs typeface="Courier"/>
              </a:rPr>
              <a:t>[RFC4447] specifies LDP extensions and procedures to exchange label bindings for P2P PW FECs. The </a:t>
            </a:r>
            <a:r>
              <a:rPr lang="en-US" sz="1800" u="sng" dirty="0" smtClean="0">
                <a:solidFill>
                  <a:srgbClr val="1536EE"/>
                </a:solidFill>
                <a:latin typeface="+mn-lt"/>
                <a:ea typeface="Courier"/>
                <a:cs typeface="Courier"/>
              </a:rPr>
              <a:t>section 3 of [RFC4447]</a:t>
            </a:r>
            <a:r>
              <a:rPr lang="en-US" sz="1800" dirty="0" smtClean="0">
                <a:solidFill>
                  <a:srgbClr val="000000"/>
                </a:solidFill>
                <a:latin typeface="+mn-lt"/>
                <a:ea typeface="Courier"/>
                <a:cs typeface="Courier"/>
              </a:rPr>
              <a:t> states:</a:t>
            </a:r>
          </a:p>
          <a:p>
            <a:pPr>
              <a:buNone/>
            </a:pPr>
            <a:r>
              <a:rPr lang="en-US" sz="1800" dirty="0" smtClean="0">
                <a:solidFill>
                  <a:srgbClr val="000000"/>
                </a:solidFill>
                <a:latin typeface="+mn-lt"/>
                <a:ea typeface="Courier"/>
                <a:cs typeface="Courier"/>
              </a:rPr>
              <a:t>     "LDP MUST be used in its downstream unsolicited mode."</a:t>
            </a:r>
          </a:p>
          <a:p>
            <a:pPr>
              <a:buNone/>
            </a:pPr>
            <a:endParaRPr lang="en-US" sz="1800" dirty="0" smtClean="0">
              <a:solidFill>
                <a:srgbClr val="000000"/>
              </a:solidFill>
              <a:latin typeface="+mn-lt"/>
              <a:ea typeface="Courier"/>
              <a:cs typeface="Courier"/>
            </a:endParaRPr>
          </a:p>
          <a:p>
            <a:pPr>
              <a:buNone/>
            </a:pPr>
            <a:r>
              <a:rPr lang="en-US" sz="1800" dirty="0" smtClean="0">
                <a:solidFill>
                  <a:srgbClr val="000000"/>
                </a:solidFill>
                <a:latin typeface="+mn-lt"/>
                <a:ea typeface="Courier"/>
                <a:cs typeface="Courier"/>
              </a:rPr>
              <a:t>Since PW application falls under session mode-independent</a:t>
            </a:r>
          </a:p>
          <a:p>
            <a:pPr>
              <a:buNone/>
            </a:pPr>
            <a:r>
              <a:rPr lang="en-US" sz="1800" dirty="0" smtClean="0">
                <a:solidFill>
                  <a:srgbClr val="000000"/>
                </a:solidFill>
                <a:latin typeface="+mn-lt"/>
                <a:ea typeface="Courier"/>
                <a:cs typeface="Courier"/>
              </a:rPr>
              <a:t>application category, the above statement in [</a:t>
            </a:r>
            <a:r>
              <a:rPr lang="en-US" sz="1800" u="sng" dirty="0" smtClean="0">
                <a:solidFill>
                  <a:srgbClr val="1536EE"/>
                </a:solidFill>
                <a:latin typeface="+mn-lt"/>
                <a:ea typeface="Courier"/>
                <a:cs typeface="Courier"/>
              </a:rPr>
              <a:t>RFC4447</a:t>
            </a:r>
            <a:r>
              <a:rPr lang="en-US" sz="1800" dirty="0" smtClean="0">
                <a:solidFill>
                  <a:srgbClr val="000000"/>
                </a:solidFill>
                <a:latin typeface="+mn-lt"/>
                <a:ea typeface="Courier"/>
                <a:cs typeface="Courier"/>
              </a:rPr>
              <a:t>] should be read to mean as follows:</a:t>
            </a:r>
          </a:p>
          <a:p>
            <a:pPr>
              <a:buNone/>
            </a:pPr>
            <a:endParaRPr lang="en-US" sz="1800" dirty="0" smtClean="0">
              <a:solidFill>
                <a:srgbClr val="000000"/>
              </a:solidFill>
              <a:latin typeface="+mn-lt"/>
              <a:ea typeface="Courier"/>
              <a:cs typeface="Courier"/>
            </a:endParaRPr>
          </a:p>
          <a:p>
            <a:pPr>
              <a:buNone/>
            </a:pPr>
            <a:r>
              <a:rPr lang="en-US" sz="1800" b="1" dirty="0" smtClean="0">
                <a:solidFill>
                  <a:srgbClr val="000000"/>
                </a:solidFill>
                <a:latin typeface="+mn-lt"/>
                <a:ea typeface="Courier"/>
                <a:cs typeface="Courier"/>
              </a:rPr>
              <a:t>   "LDP MUST exchange PW FEC label bindings in downstream unsolicited manner, independent of the negotiated label advertisement mode of the LDP session.”</a:t>
            </a:r>
            <a:endParaRPr lang="en-US" sz="1800" b="1" dirty="0" smtClean="0">
              <a:latin typeface="+mn-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3"/>
            <a:ext cx="9144000" cy="758952"/>
          </a:xfrm>
        </p:spPr>
        <p:txBody>
          <a:bodyPr>
            <a:noAutofit/>
          </a:bodyPr>
          <a:lstStyle/>
          <a:p>
            <a:r>
              <a:rPr lang="en-US" sz="2800" b="1" dirty="0" smtClean="0">
                <a:solidFill>
                  <a:srgbClr val="415B5C"/>
                </a:solidFill>
              </a:rPr>
              <a:t>Future Work</a:t>
            </a:r>
            <a:endParaRPr lang="en-US" sz="2800" b="1" dirty="0">
              <a:solidFill>
                <a:srgbClr val="415B5C"/>
              </a:solidFill>
            </a:endParaRPr>
          </a:p>
        </p:txBody>
      </p:sp>
      <p:sp>
        <p:nvSpPr>
          <p:cNvPr id="3" name="Content Placeholder 2"/>
          <p:cNvSpPr>
            <a:spLocks noGrp="1"/>
          </p:cNvSpPr>
          <p:nvPr>
            <p:ph sz="quarter" idx="1"/>
          </p:nvPr>
        </p:nvSpPr>
        <p:spPr>
          <a:xfrm>
            <a:off x="166287" y="1120655"/>
            <a:ext cx="8740645" cy="5212417"/>
          </a:xfrm>
        </p:spPr>
        <p:txBody>
          <a:bodyPr>
            <a:noAutofit/>
          </a:bodyPr>
          <a:lstStyle/>
          <a:p>
            <a:r>
              <a:rPr lang="en-US" dirty="0" smtClean="0"/>
              <a:t>This document only clarifies the existing behavior for LDP label  advertisement mode for different applications without defining any   protocol extensions. </a:t>
            </a:r>
          </a:p>
          <a:p>
            <a:r>
              <a:rPr lang="en-US" dirty="0" smtClean="0"/>
              <a:t>In future, a new LDP Capability-based mechanism can be defined to signal/negotiate label advertisement mode per FEC/Application.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3"/>
            <a:ext cx="9144000" cy="758952"/>
          </a:xfrm>
        </p:spPr>
        <p:txBody>
          <a:bodyPr>
            <a:noAutofit/>
          </a:bodyPr>
          <a:lstStyle/>
          <a:p>
            <a:r>
              <a:rPr lang="en-US" sz="2800" b="1" dirty="0" smtClean="0">
                <a:solidFill>
                  <a:srgbClr val="415B5C"/>
                </a:solidFill>
              </a:rPr>
              <a:t>I-D Status</a:t>
            </a:r>
            <a:endParaRPr lang="en-US" sz="2800" b="1" dirty="0">
              <a:solidFill>
                <a:srgbClr val="415B5C"/>
              </a:solidFill>
            </a:endParaRPr>
          </a:p>
        </p:txBody>
      </p:sp>
      <p:sp>
        <p:nvSpPr>
          <p:cNvPr id="3" name="Content Placeholder 2"/>
          <p:cNvSpPr>
            <a:spLocks noGrp="1"/>
          </p:cNvSpPr>
          <p:nvPr>
            <p:ph sz="quarter" idx="1"/>
          </p:nvPr>
        </p:nvSpPr>
        <p:spPr>
          <a:xfrm>
            <a:off x="166287" y="1408516"/>
            <a:ext cx="8740645" cy="5212417"/>
          </a:xfrm>
        </p:spPr>
        <p:txBody>
          <a:bodyPr>
            <a:noAutofit/>
          </a:bodyPr>
          <a:lstStyle/>
          <a:p>
            <a:r>
              <a:rPr lang="en-US" dirty="0" smtClean="0"/>
              <a:t>Next Steps:</a:t>
            </a:r>
          </a:p>
          <a:p>
            <a:pPr lvl="1"/>
            <a:r>
              <a:rPr lang="en-US" sz="1900" dirty="0" smtClean="0"/>
              <a:t>Seeking feedback</a:t>
            </a:r>
          </a:p>
          <a:p>
            <a:pPr lvl="1"/>
            <a:r>
              <a:rPr lang="en-US" sz="1900" dirty="0" smtClean="0"/>
              <a:t>Looking for WG adoption </a:t>
            </a:r>
            <a:endParaRPr lang="en-US" sz="2400" dirty="0" smtClean="0"/>
          </a:p>
          <a:p>
            <a:r>
              <a:rPr lang="en-US" sz="2400" dirty="0" smtClean="0"/>
              <a:t>Acknowledgments: </a:t>
            </a:r>
          </a:p>
          <a:p>
            <a:pPr lvl="1"/>
            <a:r>
              <a:rPr lang="en-US" sz="1900" dirty="0" smtClean="0"/>
              <a:t>Rajiv </a:t>
            </a:r>
            <a:r>
              <a:rPr lang="en-US" sz="1900" dirty="0" err="1" smtClean="0"/>
              <a:t>Asati</a:t>
            </a:r>
            <a:endParaRPr lang="en-US" sz="1900" dirty="0" smtClean="0"/>
          </a:p>
          <a:p>
            <a:pPr lvl="1"/>
            <a:r>
              <a:rPr lang="en-US" sz="1900" dirty="0" smtClean="0"/>
              <a:t>Eric Rosen</a:t>
            </a:r>
          </a:p>
          <a:p>
            <a:pPr lvl="1"/>
            <a:r>
              <a:rPr lang="en-US" sz="1900" dirty="0" smtClean="0"/>
              <a:t>Deutsche Telekom</a:t>
            </a:r>
          </a:p>
          <a:p>
            <a:r>
              <a:rPr lang="en-US" sz="2400" dirty="0" smtClean="0"/>
              <a:t>Open Questions:</a:t>
            </a:r>
          </a:p>
          <a:p>
            <a:pPr lvl="1"/>
            <a:r>
              <a:rPr lang="en-US" sz="2000" dirty="0" smtClean="0"/>
              <a:t>???</a:t>
            </a:r>
          </a:p>
          <a:p>
            <a:pPr>
              <a:buNone/>
            </a:pPr>
            <a:endParaRPr lang="en-US" sz="2400" dirty="0" smtClean="0"/>
          </a:p>
          <a:p>
            <a:pPr>
              <a:buNone/>
            </a:pPr>
            <a:endParaRPr lang="en-US" sz="2400"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5011</TotalTime>
  <Words>543</Words>
  <Application>Microsoft Office PowerPoint</Application>
  <PresentationFormat>On-screen Show (4:3)</PresentationFormat>
  <Paragraphs>63</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Civic</vt:lpstr>
      <vt:lpstr>IETF 82 – Taipei November 2011</vt:lpstr>
      <vt:lpstr>Draft Objective</vt:lpstr>
      <vt:lpstr>LDP Applications Categorization </vt:lpstr>
      <vt:lpstr>Update to RFC 5036</vt:lpstr>
      <vt:lpstr>Update to RFC 4447</vt:lpstr>
      <vt:lpstr>Future Work</vt:lpstr>
      <vt:lpstr>I-D Status</vt:lpstr>
    </vt:vector>
  </TitlesOfParts>
  <Company>Cisco Systems,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IETF 81 – Quebec City  July 2010</dc:title>
  <dc:creator>Syed Kamran Raza</dc:creator>
  <cp:lastModifiedBy>sboutros</cp:lastModifiedBy>
  <cp:revision>27</cp:revision>
  <dcterms:created xsi:type="dcterms:W3CDTF">2011-11-10T23:57:18Z</dcterms:created>
  <dcterms:modified xsi:type="dcterms:W3CDTF">2011-11-15T03:29:56Z</dcterms:modified>
</cp:coreProperties>
</file>