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0"/>
  </p:notesMasterIdLst>
  <p:sldIdLst>
    <p:sldId id="256" r:id="rId2"/>
    <p:sldId id="265" r:id="rId3"/>
    <p:sldId id="266" r:id="rId4"/>
    <p:sldId id="267" r:id="rId5"/>
    <p:sldId id="270" r:id="rId6"/>
    <p:sldId id="269" r:id="rId7"/>
    <p:sldId id="268" r:id="rId8"/>
    <p:sldId id="264" r:id="rId9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-107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-107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-107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-107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-107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-107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-107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-107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-107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479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39B856A-414D-4CFA-ACEF-7E5E2F984C3C}" type="datetime1">
              <a:rPr lang="zh-CN" altLang="en-US"/>
              <a:pPr/>
              <a:t>2011-11-13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zh-CN" altLang="en-US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99005CF-BF34-4751-9C04-15820FADDA0E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宋体" pitchFamily="-107" charset="-122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宋体" pitchFamily="-107" charset="-122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宋体" pitchFamily="-107" charset="-122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宋体" pitchFamily="-107" charset="-122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宋体" pitchFamily="-107" charset="-12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153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62E98A1-599D-4F3A-9728-705E3D94A8C9}" type="slidenum">
              <a:rPr lang="zh-CN" altLang="en-US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ACAF936-9108-4802-AA7B-C22E37418F75}" type="slidenum">
              <a:rPr lang="de-DE" altLang="zh-CN"/>
              <a:pPr/>
              <a:t>2</a:t>
            </a:fld>
            <a:endParaRPr lang="de-DE" altLang="zh-CN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93813" y="793750"/>
            <a:ext cx="4278312" cy="320833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8163"/>
            <a:ext cx="5029200" cy="3846512"/>
          </a:xfrm>
          <a:noFill/>
        </p:spPr>
        <p:txBody>
          <a:bodyPr/>
          <a:lstStyle/>
          <a:p>
            <a:pPr eaLnBrk="1" hangingPunct="1"/>
            <a:endParaRPr lang="en-GB" altLang="zh-CN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de-DE" altLang="zh-CN" smtClean="0"/>
          </a:p>
        </p:txBody>
      </p:sp>
      <p:sp>
        <p:nvSpPr>
          <p:cNvPr id="1946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2C0387C-8A93-432A-ACE3-D1E190D3B434}" type="slidenum">
              <a:rPr lang="de-DE" altLang="zh-CN"/>
              <a:pPr/>
              <a:t>3</a:t>
            </a:fld>
            <a:endParaRPr lang="de-DE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C8A1A15-BA74-439A-92F7-424B65FC9965}" type="datetime1">
              <a:rPr lang="zh-CN" altLang="en-US" smtClean="0"/>
              <a:t>2011-11-13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0A010F-5D4E-460E-AABA-C4D1B8AB29FA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C771AF-6F7E-4DFC-B76F-D90353E6CDC4}" type="datetime1">
              <a:rPr lang="zh-CN" altLang="en-US" smtClean="0"/>
              <a:t>2011-11-13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F088CD-E05A-459C-B062-B92C2B8D435B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474F45-30E0-423C-941B-19DC1375C18E}" type="datetime1">
              <a:rPr lang="zh-CN" altLang="en-US" smtClean="0"/>
              <a:t>2011-11-13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20F2C8-903D-4A20-A831-8D413692D578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FCDCB9-E574-4516-B6CE-6D2C1702D89F}" type="datetime1">
              <a:rPr lang="zh-CN" altLang="en-US" smtClean="0"/>
              <a:t>2011-11-13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2CDDF3-92E0-4680-BE44-4FD2A730BA6E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732146-B7F5-43EF-8832-2A0C1A875E38}" type="datetime1">
              <a:rPr lang="zh-CN" altLang="en-US" smtClean="0"/>
              <a:t>2011-11-13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AB05CD-8379-4286-816A-AD3B1CFCF29B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D15B89-DEA5-4C92-84B6-82054A5245FC}" type="datetime1">
              <a:rPr lang="zh-CN" altLang="en-US" smtClean="0"/>
              <a:t>2011-11-13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48A223-7F1E-4B76-99D2-2E0726F83D08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F5AB2F-5C7B-4D12-B63D-8A2D6079B7B9}" type="datetime1">
              <a:rPr lang="zh-CN" altLang="en-US" smtClean="0"/>
              <a:t>2011-11-13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D9B0A0-756E-429E-B511-0952D7CB844B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1BED3A-07B2-40E4-BE1A-1C8AFD749269}" type="datetime1">
              <a:rPr lang="zh-CN" altLang="en-US" smtClean="0"/>
              <a:t>2011-11-13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41D0FF-BB43-4A8E-9688-4AA4B9CD3977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CDF6D6-8A29-4360-B1F9-13E4A3A01FFD}" type="datetime1">
              <a:rPr lang="zh-CN" altLang="en-US" smtClean="0"/>
              <a:t>2011-11-13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E75DE0-330D-4B9F-953A-C800D4820C39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8B8715-19EE-4F24-8DF0-20250564C26B}" type="datetime1">
              <a:rPr lang="zh-CN" altLang="en-US" smtClean="0"/>
              <a:t>2011-11-13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5B905F-ADD8-48D6-B84E-50FDB70DE8BB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088642-EE2A-49EC-9B43-2D6721919768}" type="datetime1">
              <a:rPr lang="zh-CN" altLang="en-US" smtClean="0"/>
              <a:t>2011-11-13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F2202A-1F27-4953-BC83-186D52EDECD0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AD19F370-B5F6-4B96-B842-CC33FC3EACD4}" type="datetime1">
              <a:rPr lang="zh-CN" altLang="en-US" smtClean="0"/>
              <a:t>2011-11-13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3B503C24-B7B6-4B94-9E94-F93DABE65D25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宋体" pitchFamily="-107" charset="-122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  <a:cs typeface="宋体" pitchFamily="-107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  <a:cs typeface="宋体" pitchFamily="-107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  <a:cs typeface="宋体" pitchFamily="-107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  <a:cs typeface="宋体" pitchFamily="-107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宋体" pitchFamily="-107" charset="-122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宋体" pitchFamily="-107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宋体" pitchFamily="-107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宋体" pitchFamily="-107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宋体" pitchFamily="-107" charset="-122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143000"/>
            <a:ext cx="7773987" cy="2428875"/>
          </a:xfrm>
        </p:spPr>
        <p:txBody>
          <a:bodyPr/>
          <a:lstStyle/>
          <a:p>
            <a:pPr eaLnBrk="1" hangingPunct="1"/>
            <a:r>
              <a:rPr lang="en-US" altLang="zh-CN" sz="4200" b="1" smtClean="0">
                <a:solidFill>
                  <a:srgbClr val="0C479D"/>
                </a:solidFill>
                <a:latin typeface="Times New Roman" pitchFamily="-107" charset="0"/>
                <a:ea typeface="华文新魏" pitchFamily="2" charset="-122"/>
                <a:cs typeface="Times New Roman" pitchFamily="-107" charset="0"/>
              </a:rPr>
              <a:t>Mobile Multicast Sources Support in PIMIPv6 Domains</a:t>
            </a:r>
            <a:r>
              <a:rPr lang="en-US" altLang="zh-CN" smtClean="0">
                <a:latin typeface="Times New Roman" pitchFamily="-107" charset="0"/>
                <a:ea typeface="华文新魏" pitchFamily="2" charset="-122"/>
                <a:cs typeface="Times New Roman" pitchFamily="-107" charset="0"/>
              </a:rPr>
              <a:t/>
            </a:r>
            <a:br>
              <a:rPr lang="en-US" altLang="zh-CN" smtClean="0">
                <a:latin typeface="Times New Roman" pitchFamily="-107" charset="0"/>
                <a:ea typeface="华文新魏" pitchFamily="2" charset="-122"/>
                <a:cs typeface="Times New Roman" pitchFamily="-107" charset="0"/>
              </a:rPr>
            </a:br>
            <a:endParaRPr lang="en-US" altLang="zh-CN" sz="1800" smtClean="0">
              <a:latin typeface="Times New Roman" pitchFamily="-107" charset="0"/>
              <a:ea typeface="华文新魏" pitchFamily="2" charset="-122"/>
              <a:cs typeface="Times New Roman" pitchFamily="-107" charset="0"/>
            </a:endParaRPr>
          </a:p>
        </p:txBody>
      </p:sp>
      <p:sp>
        <p:nvSpPr>
          <p:cNvPr id="14339" name="矩形 3"/>
          <p:cNvSpPr>
            <a:spLocks noChangeArrowheads="1"/>
          </p:cNvSpPr>
          <p:nvPr/>
        </p:nvSpPr>
        <p:spPr bwMode="auto">
          <a:xfrm>
            <a:off x="1500188" y="5441950"/>
            <a:ext cx="62293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000">
                <a:solidFill>
                  <a:srgbClr val="000000"/>
                </a:solidFill>
                <a:latin typeface="Times New Roman" pitchFamily="-107" charset="0"/>
                <a:ea typeface="华文新魏" pitchFamily="2" charset="-122"/>
                <a:cs typeface="Times New Roman" pitchFamily="-107" charset="0"/>
              </a:rPr>
              <a:t>Presenter: Shuai Gao</a:t>
            </a:r>
          </a:p>
          <a:p>
            <a:pPr algn="ctr"/>
            <a:r>
              <a:rPr lang="en-US" altLang="zh-CN" sz="2000">
                <a:solidFill>
                  <a:srgbClr val="000000"/>
                </a:solidFill>
                <a:latin typeface="Times New Roman" pitchFamily="-107" charset="0"/>
                <a:ea typeface="华文新魏" pitchFamily="2" charset="-122"/>
                <a:cs typeface="Times New Roman" pitchFamily="-107" charset="0"/>
              </a:rPr>
              <a:t>2011.11.15</a:t>
            </a:r>
            <a:endParaRPr lang="zh-CN" altLang="en-US" sz="2000">
              <a:solidFill>
                <a:srgbClr val="000000"/>
              </a:solidFill>
              <a:latin typeface="Times New Roman" pitchFamily="-107" charset="0"/>
              <a:ea typeface="华文新魏" pitchFamily="2" charset="-122"/>
            </a:endParaRPr>
          </a:p>
        </p:txBody>
      </p:sp>
      <p:sp>
        <p:nvSpPr>
          <p:cNvPr id="14340" name="矩形 3"/>
          <p:cNvSpPr>
            <a:spLocks noChangeArrowheads="1"/>
          </p:cNvSpPr>
          <p:nvPr/>
        </p:nvSpPr>
        <p:spPr bwMode="auto">
          <a:xfrm>
            <a:off x="1285875" y="4214813"/>
            <a:ext cx="6929438" cy="113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altLang="zh-CN" sz="2400">
                <a:solidFill>
                  <a:srgbClr val="000000"/>
                </a:solidFill>
                <a:latin typeface="Arial Unicode MS" pitchFamily="-107" charset="0"/>
              </a:rPr>
              <a:t>draft-schmidt-multimob-pmipv6-base-source-01</a:t>
            </a:r>
          </a:p>
          <a:p>
            <a:pPr algn="ctr"/>
            <a:r>
              <a:rPr lang="en-US" altLang="zh-CN" sz="2400">
                <a:solidFill>
                  <a:srgbClr val="000000"/>
                </a:solidFill>
                <a:latin typeface="Arial Unicode MS" pitchFamily="-107" charset="0"/>
              </a:rPr>
              <a:t>draft-zhang-multimob-msm-03</a:t>
            </a:r>
            <a:endParaRPr lang="de-DE" altLang="zh-CN" sz="2400">
              <a:solidFill>
                <a:srgbClr val="000000"/>
              </a:solidFill>
              <a:latin typeface="Arial Unicode MS" pitchFamily="-107" charset="0"/>
            </a:endParaRPr>
          </a:p>
          <a:p>
            <a:pPr algn="ctr"/>
            <a:endParaRPr lang="zh-CN" altLang="en-US" sz="2000">
              <a:solidFill>
                <a:srgbClr val="000000"/>
              </a:solidFill>
              <a:latin typeface="Times New Roman" pitchFamily="-107" charset="0"/>
              <a:ea typeface="华文新魏" pitchFamily="2" charset="-122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A010F-5D4E-460E-AABA-C4D1B8AB29FA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zh-CN" smtClean="0"/>
              <a:t>Objective of the Drafts 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3238" y="1592263"/>
            <a:ext cx="8389937" cy="4573587"/>
          </a:xfrm>
        </p:spPr>
        <p:txBody>
          <a:bodyPr/>
          <a:lstStyle/>
          <a:p>
            <a:pPr marL="0" indent="0" eaLnBrk="1" hangingPunct="1"/>
            <a:r>
              <a:rPr lang="en-US" altLang="zh-CN" smtClean="0"/>
              <a:t>Describes the support of mobile multicast sources at basic deployment of multicast support in PMIPv6 domains.</a:t>
            </a:r>
          </a:p>
          <a:p>
            <a:pPr marL="0" indent="0" eaLnBrk="1" hangingPunct="1"/>
            <a:endParaRPr lang="en-US" altLang="zh-CN" smtClean="0">
              <a:latin typeface="Arial Unicode MS" pitchFamily="-107" charset="0"/>
            </a:endParaRPr>
          </a:p>
          <a:p>
            <a:pPr marL="0" indent="0" eaLnBrk="1" hangingPunct="1"/>
            <a:r>
              <a:rPr lang="en-US" altLang="zh-CN" smtClean="0">
                <a:latin typeface="Arial Unicode MS" pitchFamily="-107" charset="0"/>
              </a:rPr>
              <a:t> </a:t>
            </a:r>
            <a:r>
              <a:rPr lang="en-US" altLang="zh-CN" smtClean="0"/>
              <a:t>Discusses some open issues, including PIM neighbors, route optimizations, LMA suppressions.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CDDF3-92E0-4680-BE44-4FD2A730BA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Multicast  Base Deployment with Mobile Source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395288" y="1196975"/>
            <a:ext cx="8101012" cy="59086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endParaRPr lang="en-GB" altLang="zh-CN" sz="1400" b="1">
              <a:latin typeface="Courier New" pitchFamily="-107" charset="0"/>
            </a:endParaRPr>
          </a:p>
          <a:p>
            <a:pPr eaLnBrk="0" hangingPunct="0"/>
            <a:r>
              <a:rPr lang="en-GB" altLang="zh-CN" sz="1400" b="1">
                <a:latin typeface="Courier New" pitchFamily="-107" charset="0"/>
              </a:rPr>
              <a:t>                      +-------------+</a:t>
            </a:r>
          </a:p>
          <a:p>
            <a:pPr eaLnBrk="0" hangingPunct="0"/>
            <a:r>
              <a:rPr lang="en-GB" altLang="zh-CN" sz="1400" b="1">
                <a:latin typeface="Courier New" pitchFamily="-107" charset="0"/>
              </a:rPr>
              <a:t>                      | Multicast   |</a:t>
            </a:r>
          </a:p>
          <a:p>
            <a:pPr eaLnBrk="0" hangingPunct="0"/>
            <a:r>
              <a:rPr lang="en-GB" altLang="zh-CN" sz="1400" b="1">
                <a:latin typeface="Courier New" pitchFamily="-107" charset="0"/>
              </a:rPr>
              <a:t>                      | Receivers   |</a:t>
            </a:r>
          </a:p>
          <a:p>
            <a:pPr eaLnBrk="0" hangingPunct="0"/>
            <a:r>
              <a:rPr lang="en-GB" altLang="zh-CN" sz="1400" b="1">
                <a:latin typeface="Courier New" pitchFamily="-107" charset="0"/>
              </a:rPr>
              <a:t>                      +-------------+</a:t>
            </a:r>
          </a:p>
          <a:p>
            <a:pPr eaLnBrk="0" hangingPunct="0"/>
            <a:r>
              <a:rPr lang="en-GB" altLang="zh-CN" sz="1400" b="1">
                <a:latin typeface="Courier New" pitchFamily="-107" charset="0"/>
              </a:rPr>
              <a:t>                      /            \</a:t>
            </a:r>
          </a:p>
          <a:p>
            <a:pPr eaLnBrk="0" hangingPunct="0"/>
            <a:r>
              <a:rPr lang="en-GB" altLang="zh-CN" sz="1400" b="1">
                <a:latin typeface="Courier New" pitchFamily="-107" charset="0"/>
              </a:rPr>
              <a:t>                  +----+         +----+</a:t>
            </a:r>
          </a:p>
          <a:p>
            <a:pPr eaLnBrk="0" hangingPunct="0"/>
            <a:r>
              <a:rPr lang="en-GB" altLang="zh-CN" sz="1400" b="1">
                <a:latin typeface="Courier New" pitchFamily="-107" charset="0"/>
              </a:rPr>
              <a:t>                  |LMA1|         |LMA2|                 Multicast Anchor</a:t>
            </a:r>
          </a:p>
          <a:p>
            <a:pPr eaLnBrk="0" hangingPunct="0"/>
            <a:r>
              <a:rPr lang="en-GB" altLang="zh-CN" sz="1400" b="1">
                <a:latin typeface="Courier New" pitchFamily="-107" charset="0"/>
              </a:rPr>
              <a:t>                  +----+         +----+</a:t>
            </a:r>
          </a:p>
          <a:p>
            <a:pPr eaLnBrk="0" hangingPunct="0"/>
            <a:r>
              <a:rPr lang="en-GB" altLang="zh-CN" sz="1400" b="1">
                <a:latin typeface="Courier New" pitchFamily="-107" charset="0"/>
              </a:rPr>
              <a:t>             LMAA1  |              |  LMAA2</a:t>
            </a:r>
          </a:p>
          <a:p>
            <a:pPr eaLnBrk="0" hangingPunct="0"/>
            <a:r>
              <a:rPr lang="en-GB" altLang="zh-CN" sz="1400" b="1">
                <a:latin typeface="Courier New" pitchFamily="-107" charset="0"/>
              </a:rPr>
              <a:t>                    |              |</a:t>
            </a:r>
          </a:p>
          <a:p>
            <a:pPr eaLnBrk="0" hangingPunct="0"/>
            <a:r>
              <a:rPr lang="en-GB" altLang="zh-CN" sz="1400" b="1">
                <a:latin typeface="Courier New" pitchFamily="-107" charset="0"/>
              </a:rPr>
              <a:t>                    \\           //\\</a:t>
            </a:r>
          </a:p>
          <a:p>
            <a:pPr eaLnBrk="0" hangingPunct="0"/>
            <a:r>
              <a:rPr lang="en-GB" altLang="zh-CN" sz="1400" b="1">
                <a:latin typeface="Courier New" pitchFamily="-107" charset="0"/>
              </a:rPr>
              <a:t>                     \\         //  \\</a:t>
            </a:r>
          </a:p>
          <a:p>
            <a:pPr eaLnBrk="0" hangingPunct="0"/>
            <a:r>
              <a:rPr lang="en-GB" altLang="zh-CN" sz="1400" b="1">
                <a:latin typeface="Courier New" pitchFamily="-107" charset="0"/>
              </a:rPr>
              <a:t>                      \\       //    \\                 Unicast Tunnel</a:t>
            </a:r>
          </a:p>
          <a:p>
            <a:pPr eaLnBrk="0" hangingPunct="0"/>
            <a:r>
              <a:rPr lang="en-GB" altLang="zh-CN" sz="1400" b="1">
                <a:latin typeface="Courier New" pitchFamily="-107" charset="0"/>
              </a:rPr>
              <a:t>                       \\     //      \\</a:t>
            </a:r>
          </a:p>
          <a:p>
            <a:pPr eaLnBrk="0" hangingPunct="0"/>
            <a:r>
              <a:rPr lang="en-GB" altLang="zh-CN" sz="1400" b="1">
                <a:latin typeface="Courier New" pitchFamily="-107" charset="0"/>
              </a:rPr>
              <a:t>                        \\   //        \\</a:t>
            </a:r>
          </a:p>
          <a:p>
            <a:pPr eaLnBrk="0" hangingPunct="0"/>
            <a:r>
              <a:rPr lang="en-GB" altLang="zh-CN" sz="1400" b="1">
                <a:latin typeface="Courier New" pitchFamily="-107" charset="0"/>
              </a:rPr>
              <a:t>                         \\ //          \\</a:t>
            </a:r>
          </a:p>
          <a:p>
            <a:pPr eaLnBrk="0" hangingPunct="0"/>
            <a:r>
              <a:rPr lang="en-GB" altLang="zh-CN" sz="1400" b="1">
                <a:latin typeface="Courier New" pitchFamily="-107" charset="0"/>
              </a:rPr>
              <a:t>               Proxy-CoA1 ||            ||  Proxy-CoA2</a:t>
            </a:r>
          </a:p>
          <a:p>
            <a:pPr eaLnBrk="0" hangingPunct="0"/>
            <a:r>
              <a:rPr lang="en-GB" altLang="zh-CN" sz="1400" b="1">
                <a:latin typeface="Courier New" pitchFamily="-107" charset="0"/>
              </a:rPr>
              <a:t>                       +----+          +----+</a:t>
            </a:r>
          </a:p>
          <a:p>
            <a:pPr eaLnBrk="0" hangingPunct="0"/>
            <a:r>
              <a:rPr lang="en-GB" altLang="zh-CN" sz="1400" b="1">
                <a:latin typeface="Courier New" pitchFamily="-107" charset="0"/>
              </a:rPr>
              <a:t>                       |MAG1|          |MAG2|           MLD Proxy</a:t>
            </a:r>
          </a:p>
          <a:p>
            <a:pPr eaLnBrk="0" hangingPunct="0"/>
            <a:r>
              <a:rPr lang="en-GB" altLang="zh-CN" sz="1400" b="1">
                <a:latin typeface="Courier New" pitchFamily="-107" charset="0"/>
              </a:rPr>
              <a:t>                       +----+          +----+</a:t>
            </a:r>
          </a:p>
          <a:p>
            <a:pPr eaLnBrk="0" hangingPunct="0"/>
            <a:r>
              <a:rPr lang="en-GB" altLang="zh-CN" sz="1400" b="1">
                <a:latin typeface="Courier New" pitchFamily="-107" charset="0"/>
              </a:rPr>
              <a:t>                        |  |             |</a:t>
            </a:r>
          </a:p>
          <a:p>
            <a:pPr eaLnBrk="0" hangingPunct="0"/>
            <a:r>
              <a:rPr lang="en-GB" altLang="zh-CN" sz="1400" b="1">
                <a:latin typeface="Courier New" pitchFamily="-107" charset="0"/>
              </a:rPr>
              <a:t>                MN-HNP1 |  | MN-HNP2     | MN-HNP3</a:t>
            </a:r>
          </a:p>
          <a:p>
            <a:pPr eaLnBrk="0" hangingPunct="0"/>
            <a:r>
              <a:rPr lang="en-GB" altLang="zh-CN" sz="1400" b="1">
                <a:latin typeface="Courier New" pitchFamily="-107" charset="0"/>
              </a:rPr>
              <a:t>                       MN1 MN2          MN3</a:t>
            </a:r>
          </a:p>
          <a:p>
            <a:pPr eaLnBrk="0" hangingPunct="0"/>
            <a:endParaRPr lang="en-GB" altLang="zh-CN" sz="1400" b="1">
              <a:latin typeface="Courier New" pitchFamily="-107" charset="0"/>
            </a:endParaRPr>
          </a:p>
          <a:p>
            <a:pPr eaLnBrk="0" hangingPunct="0"/>
            <a:r>
              <a:rPr lang="en-GB" altLang="zh-CN" sz="1400" b="1">
                <a:latin typeface="Courier New" pitchFamily="-107" charset="0"/>
              </a:rPr>
              <a:t>                     Multicast Senders &amp; Receivers</a:t>
            </a:r>
          </a:p>
          <a:p>
            <a:pPr eaLnBrk="0" hangingPunct="0"/>
            <a:endParaRPr lang="en-GB" altLang="zh-CN" sz="1400" b="1">
              <a:latin typeface="Courier New" pitchFamily="-107" charset="0"/>
            </a:endParaRP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4140200" y="2833688"/>
            <a:ext cx="0" cy="757237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37" name="Line 5"/>
          <p:cNvSpPr>
            <a:spLocks noChangeShapeType="1"/>
          </p:cNvSpPr>
          <p:nvPr/>
        </p:nvSpPr>
        <p:spPr bwMode="auto">
          <a:xfrm flipH="1">
            <a:off x="3419475" y="3589338"/>
            <a:ext cx="720725" cy="1439862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38" name="Line 6"/>
          <p:cNvSpPr>
            <a:spLocks noChangeShapeType="1"/>
          </p:cNvSpPr>
          <p:nvPr/>
        </p:nvSpPr>
        <p:spPr bwMode="auto">
          <a:xfrm>
            <a:off x="3419475" y="4957763"/>
            <a:ext cx="0" cy="8636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39" name="Line 7"/>
          <p:cNvSpPr>
            <a:spLocks noChangeShapeType="1"/>
          </p:cNvSpPr>
          <p:nvPr/>
        </p:nvSpPr>
        <p:spPr bwMode="auto">
          <a:xfrm>
            <a:off x="3889375" y="2220913"/>
            <a:ext cx="250825" cy="576262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40" name="Line 8"/>
          <p:cNvSpPr>
            <a:spLocks noChangeShapeType="1"/>
          </p:cNvSpPr>
          <p:nvPr/>
        </p:nvSpPr>
        <p:spPr bwMode="auto">
          <a:xfrm>
            <a:off x="4932363" y="4886325"/>
            <a:ext cx="0" cy="8636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441" name="Line 9"/>
          <p:cNvSpPr>
            <a:spLocks noChangeShapeType="1"/>
          </p:cNvSpPr>
          <p:nvPr/>
        </p:nvSpPr>
        <p:spPr bwMode="auto">
          <a:xfrm>
            <a:off x="4140200" y="3302000"/>
            <a:ext cx="792163" cy="1655763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8442" name="Group 23"/>
          <p:cNvGrpSpPr>
            <a:grpSpLocks/>
          </p:cNvGrpSpPr>
          <p:nvPr/>
        </p:nvGrpSpPr>
        <p:grpSpPr bwMode="auto">
          <a:xfrm>
            <a:off x="2627313" y="1862138"/>
            <a:ext cx="5905500" cy="4087812"/>
            <a:chOff x="1927" y="1344"/>
            <a:chExt cx="3720" cy="2575"/>
          </a:xfrm>
        </p:grpSpPr>
        <p:sp>
          <p:nvSpPr>
            <p:cNvPr id="18445" name="Oval 24"/>
            <p:cNvSpPr>
              <a:spLocks noChangeArrowheads="1"/>
            </p:cNvSpPr>
            <p:nvPr/>
          </p:nvSpPr>
          <p:spPr bwMode="auto">
            <a:xfrm>
              <a:off x="2608" y="1661"/>
              <a:ext cx="862" cy="544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 altLang="zh-CN"/>
            </a:p>
          </p:txBody>
        </p:sp>
        <p:grpSp>
          <p:nvGrpSpPr>
            <p:cNvPr id="18446" name="Group 25"/>
            <p:cNvGrpSpPr>
              <a:grpSpLocks/>
            </p:cNvGrpSpPr>
            <p:nvPr/>
          </p:nvGrpSpPr>
          <p:grpSpPr bwMode="auto">
            <a:xfrm>
              <a:off x="3334" y="1344"/>
              <a:ext cx="1587" cy="317"/>
              <a:chOff x="3334" y="1344"/>
              <a:chExt cx="1587" cy="317"/>
            </a:xfrm>
          </p:grpSpPr>
          <p:sp>
            <p:nvSpPr>
              <p:cNvPr id="18452" name="AutoShape 26"/>
              <p:cNvSpPr>
                <a:spLocks noChangeArrowheads="1"/>
              </p:cNvSpPr>
              <p:nvPr/>
            </p:nvSpPr>
            <p:spPr bwMode="auto">
              <a:xfrm>
                <a:off x="3334" y="1344"/>
                <a:ext cx="1587" cy="317"/>
              </a:xfrm>
              <a:prstGeom prst="wedgeRoundRectCallout">
                <a:avLst>
                  <a:gd name="adj1" fmla="val -43750"/>
                  <a:gd name="adj2" fmla="val 70000"/>
                  <a:gd name="adj3" fmla="val 16667"/>
                </a:avLst>
              </a:prstGeom>
              <a:noFill/>
              <a:ln w="19050">
                <a:solidFill>
                  <a:schemeClr val="accent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de-DE" altLang="zh-CN"/>
              </a:p>
            </p:txBody>
          </p:sp>
          <p:sp>
            <p:nvSpPr>
              <p:cNvPr id="18453" name="Text Box 27"/>
              <p:cNvSpPr txBox="1">
                <a:spLocks noChangeArrowheads="1"/>
              </p:cNvSpPr>
              <p:nvPr/>
            </p:nvSpPr>
            <p:spPr bwMode="auto">
              <a:xfrm>
                <a:off x="3515" y="1389"/>
                <a:ext cx="1255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de-DE" altLang="zh-CN"/>
                  <a:t>DR or MLD Proxy</a:t>
                </a:r>
              </a:p>
            </p:txBody>
          </p:sp>
        </p:grpSp>
        <p:sp>
          <p:nvSpPr>
            <p:cNvPr id="18447" name="Oval 28"/>
            <p:cNvSpPr>
              <a:spLocks noChangeArrowheads="1"/>
            </p:cNvSpPr>
            <p:nvPr/>
          </p:nvSpPr>
          <p:spPr bwMode="auto">
            <a:xfrm>
              <a:off x="2925" y="3294"/>
              <a:ext cx="862" cy="544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 altLang="zh-CN"/>
            </a:p>
          </p:txBody>
        </p:sp>
        <p:sp>
          <p:nvSpPr>
            <p:cNvPr id="18448" name="Oval 29"/>
            <p:cNvSpPr>
              <a:spLocks noChangeArrowheads="1"/>
            </p:cNvSpPr>
            <p:nvPr/>
          </p:nvSpPr>
          <p:spPr bwMode="auto">
            <a:xfrm>
              <a:off x="1927" y="3249"/>
              <a:ext cx="862" cy="544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 altLang="zh-CN"/>
            </a:p>
          </p:txBody>
        </p:sp>
        <p:grpSp>
          <p:nvGrpSpPr>
            <p:cNvPr id="18449" name="Group 30"/>
            <p:cNvGrpSpPr>
              <a:grpSpLocks/>
            </p:cNvGrpSpPr>
            <p:nvPr/>
          </p:nvGrpSpPr>
          <p:grpSpPr bwMode="auto">
            <a:xfrm>
              <a:off x="4060" y="3339"/>
              <a:ext cx="1587" cy="580"/>
              <a:chOff x="4060" y="3339"/>
              <a:chExt cx="1587" cy="580"/>
            </a:xfrm>
          </p:grpSpPr>
          <p:sp>
            <p:nvSpPr>
              <p:cNvPr id="18450" name="AutoShape 31"/>
              <p:cNvSpPr>
                <a:spLocks noChangeArrowheads="1"/>
              </p:cNvSpPr>
              <p:nvPr/>
            </p:nvSpPr>
            <p:spPr bwMode="auto">
              <a:xfrm>
                <a:off x="4060" y="3339"/>
                <a:ext cx="1587" cy="580"/>
              </a:xfrm>
              <a:prstGeom prst="wedgeRoundRectCallout">
                <a:avLst>
                  <a:gd name="adj1" fmla="val -68968"/>
                  <a:gd name="adj2" fmla="val -33745"/>
                  <a:gd name="adj3" fmla="val 16667"/>
                </a:avLst>
              </a:prstGeom>
              <a:solidFill>
                <a:schemeClr val="bg1"/>
              </a:solidFill>
              <a:ln w="19050">
                <a:solidFill>
                  <a:schemeClr val="accent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de-DE" altLang="zh-CN"/>
              </a:p>
            </p:txBody>
          </p:sp>
          <p:sp>
            <p:nvSpPr>
              <p:cNvPr id="18451" name="Text Box 32"/>
              <p:cNvSpPr txBox="1">
                <a:spLocks noChangeArrowheads="1"/>
              </p:cNvSpPr>
              <p:nvPr/>
            </p:nvSpPr>
            <p:spPr bwMode="auto">
              <a:xfrm>
                <a:off x="4137" y="3420"/>
                <a:ext cx="1498" cy="40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zh-CN"/>
                  <a:t>MLD Proxy forwards </a:t>
                </a:r>
                <a:br>
                  <a:rPr lang="en-US" altLang="zh-CN"/>
                </a:br>
                <a:r>
                  <a:rPr lang="en-US" altLang="zh-CN"/>
                  <a:t>locally and per Uplink</a:t>
                </a:r>
              </a:p>
            </p:txBody>
          </p:sp>
        </p:grpSp>
      </p:grpSp>
      <p:cxnSp>
        <p:nvCxnSpPr>
          <p:cNvPr id="18443" name="Gerade Verbindung 22"/>
          <p:cNvCxnSpPr>
            <a:cxnSpLocks noChangeShapeType="1"/>
          </p:cNvCxnSpPr>
          <p:nvPr/>
        </p:nvCxnSpPr>
        <p:spPr bwMode="auto">
          <a:xfrm rot="10800000">
            <a:off x="2987675" y="5229225"/>
            <a:ext cx="431800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</p:cxnSp>
      <p:sp>
        <p:nvSpPr>
          <p:cNvPr id="18444" name="Line 8"/>
          <p:cNvSpPr>
            <a:spLocks noChangeShapeType="1"/>
          </p:cNvSpPr>
          <p:nvPr/>
        </p:nvSpPr>
        <p:spPr bwMode="auto">
          <a:xfrm>
            <a:off x="2987675" y="5229225"/>
            <a:ext cx="0" cy="6477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CDDF3-92E0-4680-BE44-4FD2A730BA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zh-CN" smtClean="0"/>
              <a:t>Open Issues 1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285875"/>
            <a:ext cx="8493125" cy="4932363"/>
          </a:xfrm>
        </p:spPr>
        <p:txBody>
          <a:bodyPr/>
          <a:lstStyle/>
          <a:p>
            <a:pPr eaLnBrk="1" hangingPunct="1"/>
            <a:r>
              <a:rPr lang="en-US" altLang="zh-CN" sz="2800" smtClean="0"/>
              <a:t>PIM DR direct connection check problem at the LMA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zh-CN" sz="2400" smtClean="0"/>
              <a:t>LMAs acting as DR in PIM [RFC4601] will require sources to be directly connected for sending PIM registers to the RP.  This does not hold in a PMIPv6 domain, as MAGs are routers intermediate to MN and the LMA.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zh-CN" sz="2400" smtClean="0"/>
              <a:t>Solutions: LMA should act as a PIM Border Router (PMBR).</a:t>
            </a:r>
          </a:p>
          <a:p>
            <a:pPr lvl="2">
              <a:buFont typeface="Wingdings" pitchFamily="2" charset="2"/>
              <a:buChar char="Ø"/>
            </a:pPr>
            <a:r>
              <a:rPr lang="en-US" altLang="zh-CN" sz="2000" smtClean="0"/>
              <a:t>the DirectlyConnected(S) is treated as  being TRUE for mobile sources.</a:t>
            </a:r>
          </a:p>
          <a:p>
            <a:pPr lvl="2">
              <a:buFont typeface="Wingdings" pitchFamily="2" charset="2"/>
              <a:buChar char="Ø"/>
            </a:pPr>
            <a:r>
              <a:rPr lang="en-US" altLang="zh-CN" sz="2000" smtClean="0"/>
              <a:t>Working at the incoming tunnel interface.   Don’t interfere normal multicast functions at other physical interfaces.</a:t>
            </a:r>
          </a:p>
          <a:p>
            <a:pPr lvl="2">
              <a:buFont typeface="Wingdings" pitchFamily="2" charset="2"/>
              <a:buChar char="Ø"/>
            </a:pPr>
            <a:r>
              <a:rPr lang="en-US" altLang="zh-CN" sz="2000" smtClean="0"/>
              <a:t>Some indication mechanism to switch on or off the PMBR function with the movement or access change of multicast sources?</a:t>
            </a:r>
          </a:p>
          <a:p>
            <a:pPr lvl="2">
              <a:buFont typeface="Wingdings" pitchFamily="2" charset="2"/>
              <a:buChar char="Ø"/>
            </a:pPr>
            <a:endParaRPr lang="en-US" altLang="zh-CN" sz="2000" smtClean="0"/>
          </a:p>
          <a:p>
            <a:pPr eaLnBrk="1" hangingPunct="1">
              <a:buFontTx/>
              <a:buNone/>
            </a:pPr>
            <a:endParaRPr lang="en-US" altLang="zh-CN" smtClean="0">
              <a:solidFill>
                <a:srgbClr val="CC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CDDF3-92E0-4680-BE44-4FD2A730BA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zh-CN" smtClean="0"/>
              <a:t>Open Issues 2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1285875"/>
            <a:ext cx="8278813" cy="5429250"/>
          </a:xfrm>
        </p:spPr>
        <p:txBody>
          <a:bodyPr/>
          <a:lstStyle/>
          <a:p>
            <a:pPr eaLnBrk="1" hangingPunct="1"/>
            <a:r>
              <a:rPr lang="en-US" altLang="zh-CN" sz="2400" smtClean="0"/>
              <a:t>Routing is optimal for receivers at the sender’s MAG that belong to the same LMA, and for the fixed Internet</a:t>
            </a:r>
          </a:p>
          <a:p>
            <a:pPr eaLnBrk="1" hangingPunct="1"/>
            <a:r>
              <a:rPr lang="en-US" altLang="zh-CN" sz="2400" smtClean="0"/>
              <a:t>Routing detours via LMAs, whenever </a:t>
            </a:r>
          </a:p>
          <a:p>
            <a:pPr lvl="1" eaLnBrk="1" hangingPunct="1"/>
            <a:r>
              <a:rPr lang="en-US" altLang="zh-CN" sz="2400" smtClean="0"/>
              <a:t>Mobile listener is attached to another MAG</a:t>
            </a:r>
          </a:p>
          <a:p>
            <a:pPr lvl="1" eaLnBrk="1" hangingPunct="1"/>
            <a:r>
              <a:rPr lang="en-US" altLang="zh-CN" sz="2400" smtClean="0"/>
              <a:t>Mobile listener is associated with a different LMA</a:t>
            </a:r>
          </a:p>
          <a:p>
            <a:pPr eaLnBrk="1" hangingPunct="1"/>
            <a:r>
              <a:rPr lang="en-US" altLang="zh-CN" sz="2400" smtClean="0"/>
              <a:t>Possible solutions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zh-CN" sz="2400" smtClean="0"/>
              <a:t>Direct Routing: </a:t>
            </a:r>
          </a:p>
          <a:p>
            <a:pPr lvl="2">
              <a:buFont typeface="Wingdings" pitchFamily="2" charset="2"/>
              <a:buChar char="Ø"/>
            </a:pPr>
            <a:r>
              <a:rPr lang="en-US" altLang="zh-CN" sz="2000" smtClean="0"/>
              <a:t>Up-link of MLD-proxy at the MAG into multicast cloud.  PIM neighbor problem for the multicast sources?</a:t>
            </a:r>
          </a:p>
          <a:p>
            <a:pPr lvl="2">
              <a:buFont typeface="Wingdings" pitchFamily="2" charset="2"/>
              <a:buChar char="Ø"/>
            </a:pPr>
            <a:r>
              <a:rPr lang="en-US" altLang="zh-CN" sz="2000" smtClean="0"/>
              <a:t>MAG acts as DR? </a:t>
            </a:r>
          </a:p>
          <a:p>
            <a:pPr lvl="2">
              <a:buFont typeface="Wingdings" pitchFamily="2" charset="2"/>
              <a:buChar char="Ø"/>
            </a:pPr>
            <a:r>
              <a:rPr lang="en-US" altLang="zh-CN" sz="2000" smtClean="0"/>
              <a:t>Delay and handover cost during the movement of sources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zh-CN" sz="2400" smtClean="0"/>
              <a:t>Multi-Upstream Interfaces MLD Proxy</a:t>
            </a:r>
          </a:p>
          <a:p>
            <a:pPr lvl="1">
              <a:buFont typeface="Wingdings" pitchFamily="2" charset="2"/>
              <a:buChar char="Ø"/>
            </a:pPr>
            <a:endParaRPr lang="en-US" altLang="zh-CN" sz="2400" smtClean="0"/>
          </a:p>
          <a:p>
            <a:pPr lvl="1">
              <a:buFont typeface="Wingdings" pitchFamily="2" charset="2"/>
              <a:buChar char="Ø"/>
            </a:pPr>
            <a:endParaRPr lang="en-US" altLang="zh-CN" sz="2400" b="1" smtClean="0">
              <a:latin typeface="Times New Roman" pitchFamily="-107" charset="0"/>
              <a:cs typeface="Times New Roman" pitchFamily="-107" charset="0"/>
            </a:endParaRPr>
          </a:p>
          <a:p>
            <a:pPr eaLnBrk="1" hangingPunct="1">
              <a:buFontTx/>
              <a:buNone/>
            </a:pPr>
            <a:endParaRPr lang="en-US" altLang="zh-CN" smtClean="0">
              <a:solidFill>
                <a:srgbClr val="CC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CDDF3-92E0-4680-BE44-4FD2A730BA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zh-CN" smtClean="0"/>
              <a:t>Open Issues 3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28750"/>
            <a:ext cx="8278813" cy="5192713"/>
          </a:xfrm>
        </p:spPr>
        <p:txBody>
          <a:bodyPr/>
          <a:lstStyle/>
          <a:p>
            <a:pPr eaLnBrk="1" hangingPunct="1"/>
            <a:r>
              <a:rPr lang="en-US" altLang="zh-CN" sz="2800" smtClean="0"/>
              <a:t>The LMA will receive all multicast traffic originating from its associated MNs regardless whether there are receivers or not.</a:t>
            </a:r>
          </a:p>
          <a:p>
            <a:pPr eaLnBrk="1" hangingPunct="1"/>
            <a:r>
              <a:rPr lang="en-US" altLang="zh-CN" sz="2800" smtClean="0"/>
              <a:t>Solutions</a:t>
            </a:r>
          </a:p>
          <a:p>
            <a:pPr lvl="1" eaLnBrk="1" hangingPunct="1"/>
            <a:r>
              <a:rPr lang="en-US" altLang="zh-CN" sz="2400" smtClean="0"/>
              <a:t>Admission control mechanisms like source-stop scheme between LMAs and MAGs may be added to suppress multicast flooding to LMAs, if there’s no corresponding receivers </a:t>
            </a:r>
          </a:p>
          <a:p>
            <a:pPr lvl="1" eaLnBrk="1" hangingPunct="1"/>
            <a:r>
              <a:rPr lang="en-US" altLang="zh-CN" sz="2400" smtClean="0"/>
              <a:t>set a timer for resending data from MAGs if needed. </a:t>
            </a:r>
          </a:p>
          <a:p>
            <a:pPr eaLnBrk="1" hangingPunct="1">
              <a:buFontTx/>
              <a:buNone/>
            </a:pPr>
            <a:endParaRPr lang="en-US" altLang="zh-CN" smtClean="0">
              <a:solidFill>
                <a:srgbClr val="CC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CDDF3-92E0-4680-BE44-4FD2A730BA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Status of the draft &amp; </a:t>
            </a:r>
            <a:r>
              <a:rPr lang="en-US" altLang="ja-JP" smtClean="0"/>
              <a:t>Next Step</a:t>
            </a:r>
            <a:endParaRPr lang="en-US" altLang="zh-CN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610600" cy="4525963"/>
          </a:xfrm>
        </p:spPr>
        <p:txBody>
          <a:bodyPr/>
          <a:lstStyle/>
          <a:p>
            <a:pPr eaLnBrk="1" hangingPunct="1">
              <a:lnSpc>
                <a:spcPct val="200000"/>
              </a:lnSpc>
            </a:pPr>
            <a:r>
              <a:rPr lang="en-US" altLang="zh-CN" sz="2400" smtClean="0"/>
              <a:t>A merged version of the proposed two drafts.</a:t>
            </a:r>
          </a:p>
          <a:p>
            <a:pPr eaLnBrk="1" hangingPunct="1">
              <a:lnSpc>
                <a:spcPct val="200000"/>
              </a:lnSpc>
            </a:pPr>
            <a:r>
              <a:rPr lang="en-US" altLang="zh-CN" sz="2400" smtClean="0"/>
              <a:t>The new draft will explain source mobility in the base scenario.</a:t>
            </a:r>
          </a:p>
          <a:p>
            <a:pPr eaLnBrk="1" hangingPunct="1">
              <a:lnSpc>
                <a:spcPct val="200000"/>
              </a:lnSpc>
            </a:pPr>
            <a:r>
              <a:rPr lang="en-US" sz="2400" smtClean="0">
                <a:ea typeface="宋体" pitchFamily="-107" charset="-122"/>
              </a:rPr>
              <a:t>The new draft will explore the direct routing option for sources.</a:t>
            </a:r>
          </a:p>
          <a:p>
            <a:pPr eaLnBrk="1" hangingPunct="1">
              <a:lnSpc>
                <a:spcPct val="200000"/>
              </a:lnSpc>
            </a:pPr>
            <a:r>
              <a:rPr lang="en-US" sz="2400" smtClean="0">
                <a:ea typeface="宋体" pitchFamily="-107" charset="-122"/>
              </a:rPr>
              <a:t>Optimization approaches will be included.</a:t>
            </a:r>
            <a:endParaRPr lang="en-US" altLang="zh-CN" sz="2400" smtClean="0"/>
          </a:p>
          <a:p>
            <a:pPr eaLnBrk="1" hangingPunct="1">
              <a:lnSpc>
                <a:spcPct val="110000"/>
              </a:lnSpc>
              <a:buFont typeface="Arial" charset="0"/>
              <a:buNone/>
            </a:pPr>
            <a:endParaRPr lang="en-US" altLang="zh-CN" sz="240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CDDF3-92E0-4680-BE44-4FD2A730BA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WordArt 8"/>
          <p:cNvSpPr>
            <a:spLocks noChangeArrowheads="1" noChangeShapeType="1" noTextEdit="1"/>
          </p:cNvSpPr>
          <p:nvPr/>
        </p:nvSpPr>
        <p:spPr bwMode="auto">
          <a:xfrm>
            <a:off x="2928938" y="2214563"/>
            <a:ext cx="3143250" cy="14081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9525">
                  <a:solidFill>
                    <a:srgbClr val="0C479D"/>
                  </a:solidFill>
                  <a:round/>
                  <a:headEnd/>
                  <a:tailEnd/>
                </a:ln>
                <a:solidFill>
                  <a:srgbClr val="0C479D"/>
                </a:solid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宋体"/>
                <a:ea typeface="宋体"/>
              </a:rPr>
              <a:t>Questions</a:t>
            </a:r>
          </a:p>
        </p:txBody>
      </p:sp>
      <p:sp>
        <p:nvSpPr>
          <p:cNvPr id="24579" name="Rectangle 2"/>
          <p:cNvSpPr txBox="1">
            <a:spLocks noChangeArrowheads="1"/>
          </p:cNvSpPr>
          <p:nvPr/>
        </p:nvSpPr>
        <p:spPr bwMode="auto">
          <a:xfrm>
            <a:off x="3219450" y="4149725"/>
            <a:ext cx="5308600" cy="211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zh-CN" sz="4400"/>
              <a:t>Thank You!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CDDF3-92E0-4680-BE44-4FD2A730BA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493</Words>
  <Application>Microsoft Office PowerPoint</Application>
  <PresentationFormat>On-screen Show (4:3)</PresentationFormat>
  <Paragraphs>80</Paragraphs>
  <Slides>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8" baseType="lpstr">
      <vt:lpstr>Calibri</vt:lpstr>
      <vt:lpstr>宋体</vt:lpstr>
      <vt:lpstr>Arial</vt:lpstr>
      <vt:lpstr>ＭＳ Ｐゴシック</vt:lpstr>
      <vt:lpstr>Times New Roman</vt:lpstr>
      <vt:lpstr>华文新魏</vt:lpstr>
      <vt:lpstr>Arial Unicode MS</vt:lpstr>
      <vt:lpstr>Courier New</vt:lpstr>
      <vt:lpstr>Wingdings</vt:lpstr>
      <vt:lpstr>Office 主题​​</vt:lpstr>
      <vt:lpstr>Mobile Multicast Sources Support in PIMIPv6 Domains </vt:lpstr>
      <vt:lpstr>Objective of the Drafts </vt:lpstr>
      <vt:lpstr>Multicast  Base Deployment with Mobile Source</vt:lpstr>
      <vt:lpstr>Open Issues 1</vt:lpstr>
      <vt:lpstr>Open Issues 2</vt:lpstr>
      <vt:lpstr>Open Issues 3</vt:lpstr>
      <vt:lpstr>Status of the draft &amp; Next Step</vt:lpstr>
      <vt:lpstr>Slide 8</vt:lpstr>
    </vt:vector>
  </TitlesOfParts>
  <Company>China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Multicast Source Mobility Support  in PMIPv6 Network draft-zhang-multimob-msm-03</dc:title>
  <dc:creator>User</dc:creator>
  <cp:lastModifiedBy>SarikayaBehcet 73654</cp:lastModifiedBy>
  <cp:revision>67</cp:revision>
  <dcterms:created xsi:type="dcterms:W3CDTF">2011-07-21T08:20:38Z</dcterms:created>
  <dcterms:modified xsi:type="dcterms:W3CDTF">2011-11-14T02:42:28Z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1321233692</vt:lpwstr>
  </property>
</Properties>
</file>