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7" r:id="rId2"/>
    <p:sldId id="258" r:id="rId3"/>
    <p:sldId id="259" r:id="rId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87D6EEA-71C4-43B0-899D-36A6B17731A8}"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98BF558-6027-492D-A53B-D75D39B451AD}"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13CA570-0EF3-4379-A559-33480A63FDF0}"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F25A9AF-EB45-4535-88ED-FC24D8C0A3D5}"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589DA5E-C334-4A51-9FE8-B51572882EFB}"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CF95F84-D667-465C-8C43-CA43DA931E80}"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BEB6500A-14F6-4E61-B792-4B08BD47FBDF}"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702181F-3676-44D2-8B68-510E3F035344}"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45AA16C-2C54-45BB-9AAA-877AFF8BF645}"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90A74813-1F89-4232-BB62-47358D286F4A}"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BD791C8-95D9-4E4E-A01E-0B115262F258}"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3F6DF65-7BD2-48A6-8EDF-1A5D875FE5E2}"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pitchFamily="34" charset="0"/>
        <a:buChar char="»"/>
        <a:defRPr sz="2000">
          <a:solidFill>
            <a:schemeClr val="tx1"/>
          </a:solidFill>
          <a:latin typeface="+mn-lt"/>
        </a:defRPr>
      </a:lvl6pPr>
      <a:lvl7pPr marL="2971800" indent="-228600" algn="l" rtl="0" fontAlgn="base">
        <a:spcBef>
          <a:spcPct val="20000"/>
        </a:spcBef>
        <a:spcAft>
          <a:spcPct val="0"/>
        </a:spcAft>
        <a:buFont typeface="Arial" pitchFamily="34" charset="0"/>
        <a:buChar char="»"/>
        <a:defRPr sz="2000">
          <a:solidFill>
            <a:schemeClr val="tx1"/>
          </a:solidFill>
          <a:latin typeface="+mn-lt"/>
        </a:defRPr>
      </a:lvl7pPr>
      <a:lvl8pPr marL="3429000" indent="-228600" algn="l" rtl="0" fontAlgn="base">
        <a:spcBef>
          <a:spcPct val="20000"/>
        </a:spcBef>
        <a:spcAft>
          <a:spcPct val="0"/>
        </a:spcAft>
        <a:buFont typeface="Arial" pitchFamily="34" charset="0"/>
        <a:buChar char="»"/>
        <a:defRPr sz="2000">
          <a:solidFill>
            <a:schemeClr val="tx1"/>
          </a:solidFill>
          <a:latin typeface="+mn-lt"/>
        </a:defRPr>
      </a:lvl8pPr>
      <a:lvl9pPr marL="3886200" indent="-228600" algn="l" rtl="0" fontAlgn="base">
        <a:spcBef>
          <a:spcPct val="20000"/>
        </a:spcBef>
        <a:spcAft>
          <a:spcPct val="0"/>
        </a:spcAft>
        <a:buFont typeface="Arial" pitchFamily="34"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468313" y="2133600"/>
            <a:ext cx="8205787" cy="1585913"/>
          </a:xfrm>
        </p:spPr>
        <p:txBody>
          <a:bodyPr/>
          <a:lstStyle/>
          <a:p>
            <a:pPr eaLnBrk="1" hangingPunct="1">
              <a:defRPr/>
            </a:pPr>
            <a:r>
              <a:rPr lang="es-ES" sz="4000" b="1" dirty="0" smtClean="0"/>
              <a:t>Rapid </a:t>
            </a:r>
            <a:r>
              <a:rPr lang="es-ES" sz="4000" b="1" dirty="0" err="1" smtClean="0"/>
              <a:t>acquisition</a:t>
            </a:r>
            <a:r>
              <a:rPr lang="es-ES" sz="4000" b="1" dirty="0" smtClean="0"/>
              <a:t> of </a:t>
            </a:r>
            <a:r>
              <a:rPr lang="es-ES" sz="4000" b="1" dirty="0" err="1" smtClean="0"/>
              <a:t>the</a:t>
            </a:r>
            <a:r>
              <a:rPr lang="es-ES" sz="4000" b="1" dirty="0" smtClean="0"/>
              <a:t> MN </a:t>
            </a:r>
            <a:r>
              <a:rPr lang="es-ES" sz="4000" b="1" dirty="0" err="1" smtClean="0"/>
              <a:t>multicast</a:t>
            </a:r>
            <a:r>
              <a:rPr lang="es-ES" sz="4000" b="1" dirty="0" smtClean="0"/>
              <a:t> </a:t>
            </a:r>
            <a:r>
              <a:rPr lang="es-ES" sz="4000" b="1" dirty="0" err="1" smtClean="0"/>
              <a:t>subscription</a:t>
            </a:r>
            <a:r>
              <a:rPr lang="es-ES" sz="4000" b="1" dirty="0" smtClean="0"/>
              <a:t> </a:t>
            </a:r>
            <a:r>
              <a:rPr lang="es-ES" sz="4000" b="1" dirty="0" err="1" smtClean="0"/>
              <a:t>after</a:t>
            </a:r>
            <a:r>
              <a:rPr lang="es-ES" sz="4000" b="1" dirty="0" smtClean="0"/>
              <a:t> </a:t>
            </a:r>
            <a:r>
              <a:rPr lang="es-ES" sz="4000" b="1" dirty="0" err="1" smtClean="0"/>
              <a:t>handover</a:t>
            </a:r>
            <a:r>
              <a:rPr lang="es-ES" sz="4000" b="1" dirty="0" smtClean="0"/>
              <a:t/>
            </a:r>
            <a:br>
              <a:rPr lang="es-ES" sz="4000" b="1" dirty="0" smtClean="0"/>
            </a:br>
            <a:r>
              <a:rPr lang="es-ES" sz="1200" b="1" dirty="0" smtClean="0"/>
              <a:t> </a:t>
            </a:r>
            <a:r>
              <a:rPr lang="es-ES" sz="4000" b="1" dirty="0" smtClean="0"/>
              <a:t/>
            </a:r>
            <a:br>
              <a:rPr lang="es-ES" sz="4000" b="1" dirty="0" smtClean="0"/>
            </a:br>
            <a:r>
              <a:rPr lang="es-ES" sz="2800" b="1" dirty="0" smtClean="0">
                <a:solidFill>
                  <a:schemeClr val="tx1">
                    <a:lumMod val="50000"/>
                    <a:lumOff val="50000"/>
                  </a:schemeClr>
                </a:solidFill>
              </a:rPr>
              <a:t>&lt;</a:t>
            </a:r>
            <a:r>
              <a:rPr lang="en-US" sz="2800" b="1" dirty="0" smtClean="0">
                <a:solidFill>
                  <a:schemeClr val="tx1">
                    <a:lumMod val="50000"/>
                    <a:lumOff val="50000"/>
                  </a:schemeClr>
                </a:solidFill>
              </a:rPr>
              <a:t>draft-contreras-multimob-rams-03.txt&gt;</a:t>
            </a:r>
            <a:endParaRPr lang="es-ES" sz="4000" dirty="0" smtClean="0">
              <a:solidFill>
                <a:schemeClr val="tx1">
                  <a:lumMod val="50000"/>
                  <a:lumOff val="50000"/>
                </a:schemeClr>
              </a:solidFill>
            </a:endParaRPr>
          </a:p>
        </p:txBody>
      </p:sp>
      <p:sp>
        <p:nvSpPr>
          <p:cNvPr id="2051" name="Rectangle 3"/>
          <p:cNvSpPr>
            <a:spLocks noGrp="1" noChangeArrowheads="1"/>
          </p:cNvSpPr>
          <p:nvPr>
            <p:ph type="subTitle" idx="4294967295"/>
          </p:nvPr>
        </p:nvSpPr>
        <p:spPr>
          <a:xfrm>
            <a:off x="539750" y="3933825"/>
            <a:ext cx="7777163" cy="2374900"/>
          </a:xfrm>
        </p:spPr>
        <p:txBody>
          <a:bodyPr/>
          <a:lstStyle/>
          <a:p>
            <a:pPr marL="0" indent="0" algn="ctr" eaLnBrk="1" hangingPunct="1">
              <a:lnSpc>
                <a:spcPct val="70000"/>
              </a:lnSpc>
              <a:buFont typeface="Arial" charset="0"/>
              <a:buNone/>
            </a:pPr>
            <a:endParaRPr lang="es-ES_tradnl" sz="1000" i="1" smtClean="0">
              <a:solidFill>
                <a:srgbClr val="898989"/>
              </a:solidFill>
            </a:endParaRPr>
          </a:p>
          <a:p>
            <a:pPr marL="0" indent="0" algn="ctr" eaLnBrk="1" hangingPunct="1">
              <a:lnSpc>
                <a:spcPct val="70000"/>
              </a:lnSpc>
              <a:buFont typeface="Arial" charset="0"/>
              <a:buNone/>
            </a:pPr>
            <a:r>
              <a:rPr lang="es-ES_tradnl" sz="2000" smtClean="0">
                <a:solidFill>
                  <a:srgbClr val="898989"/>
                </a:solidFill>
              </a:rPr>
              <a:t>Luis M. Contreras</a:t>
            </a:r>
          </a:p>
          <a:p>
            <a:pPr marL="0" indent="0" algn="ctr" eaLnBrk="1" hangingPunct="1">
              <a:lnSpc>
                <a:spcPct val="70000"/>
              </a:lnSpc>
              <a:buFont typeface="Arial" charset="0"/>
              <a:buNone/>
            </a:pPr>
            <a:r>
              <a:rPr lang="es-ES_tradnl" sz="2000" i="1" smtClean="0">
                <a:solidFill>
                  <a:srgbClr val="898989"/>
                </a:solidFill>
              </a:rPr>
              <a:t>Telefónica I+D</a:t>
            </a:r>
          </a:p>
          <a:p>
            <a:pPr marL="0" indent="0" algn="ctr" eaLnBrk="1" hangingPunct="1">
              <a:lnSpc>
                <a:spcPct val="70000"/>
              </a:lnSpc>
              <a:buFont typeface="Arial" charset="0"/>
              <a:buNone/>
            </a:pPr>
            <a:r>
              <a:rPr lang="es-ES_tradnl" sz="900" smtClean="0">
                <a:solidFill>
                  <a:srgbClr val="898989"/>
                </a:solidFill>
              </a:rPr>
              <a:t> </a:t>
            </a:r>
          </a:p>
          <a:p>
            <a:pPr marL="0" indent="0" algn="ctr" eaLnBrk="1" hangingPunct="1">
              <a:lnSpc>
                <a:spcPct val="70000"/>
              </a:lnSpc>
              <a:buFont typeface="Arial" charset="0"/>
              <a:buNone/>
            </a:pPr>
            <a:r>
              <a:rPr lang="es-ES_tradnl" sz="2000" smtClean="0">
                <a:solidFill>
                  <a:srgbClr val="898989"/>
                </a:solidFill>
              </a:rPr>
              <a:t>Carlos J. Bernardos </a:t>
            </a:r>
          </a:p>
          <a:p>
            <a:pPr marL="0" indent="0" algn="ctr" eaLnBrk="1" hangingPunct="1">
              <a:lnSpc>
                <a:spcPct val="70000"/>
              </a:lnSpc>
              <a:buFont typeface="Arial" charset="0"/>
              <a:buNone/>
            </a:pPr>
            <a:r>
              <a:rPr lang="es-ES_tradnl" sz="2000" i="1" smtClean="0">
                <a:solidFill>
                  <a:srgbClr val="898989"/>
                </a:solidFill>
              </a:rPr>
              <a:t>Universidad Carlos III de Madrid (UC3M)</a:t>
            </a:r>
          </a:p>
          <a:p>
            <a:pPr marL="0" indent="0" algn="ctr" eaLnBrk="1" hangingPunct="1">
              <a:lnSpc>
                <a:spcPct val="70000"/>
              </a:lnSpc>
              <a:buFont typeface="Arial" charset="0"/>
              <a:buNone/>
            </a:pPr>
            <a:endParaRPr lang="es-ES_tradnl" sz="900" smtClean="0">
              <a:solidFill>
                <a:srgbClr val="898989"/>
              </a:solidFill>
            </a:endParaRPr>
          </a:p>
          <a:p>
            <a:pPr marL="0" indent="0" algn="ctr" eaLnBrk="1" hangingPunct="1">
              <a:lnSpc>
                <a:spcPct val="70000"/>
              </a:lnSpc>
              <a:buFont typeface="Arial" charset="0"/>
              <a:buNone/>
            </a:pPr>
            <a:r>
              <a:rPr lang="es-ES_tradnl" sz="2000" smtClean="0">
                <a:solidFill>
                  <a:srgbClr val="898989"/>
                </a:solidFill>
              </a:rPr>
              <a:t>Ignacio Soto</a:t>
            </a:r>
          </a:p>
          <a:p>
            <a:pPr marL="0" indent="0" algn="ctr" eaLnBrk="1" hangingPunct="1">
              <a:lnSpc>
                <a:spcPct val="70000"/>
              </a:lnSpc>
              <a:buFont typeface="Arial" charset="0"/>
              <a:buNone/>
            </a:pPr>
            <a:r>
              <a:rPr lang="es-ES_tradnl" sz="2000" i="1" smtClean="0">
                <a:solidFill>
                  <a:srgbClr val="898989"/>
                </a:solidFill>
              </a:rPr>
              <a:t>Universidad Politécnica de Madrid (UPM)</a:t>
            </a:r>
          </a:p>
          <a:p>
            <a:pPr marL="0" indent="0" algn="ctr" eaLnBrk="1" hangingPunct="1">
              <a:lnSpc>
                <a:spcPct val="70000"/>
              </a:lnSpc>
              <a:buFont typeface="Arial" charset="0"/>
              <a:buNone/>
            </a:pPr>
            <a:endParaRPr lang="es-ES_tradnl" sz="1000" smtClean="0">
              <a:solidFill>
                <a:srgbClr val="898989"/>
              </a:solidFill>
            </a:endParaRPr>
          </a:p>
          <a:p>
            <a:pPr marL="0" indent="0" algn="ctr" eaLnBrk="1" hangingPunct="1">
              <a:lnSpc>
                <a:spcPct val="70000"/>
              </a:lnSpc>
              <a:buFont typeface="Arial" charset="0"/>
              <a:buNone/>
            </a:pPr>
            <a:endParaRPr lang="es-ES_tradnl" sz="900" smtClean="0">
              <a:solidFill>
                <a:srgbClr val="898989"/>
              </a:solidFill>
            </a:endParaRPr>
          </a:p>
          <a:p>
            <a:pPr marL="0" indent="0" algn="ctr" eaLnBrk="1" hangingPunct="1">
              <a:lnSpc>
                <a:spcPct val="70000"/>
              </a:lnSpc>
              <a:buFont typeface="Arial" charset="0"/>
              <a:buNone/>
            </a:pPr>
            <a:r>
              <a:rPr lang="es-ES_tradnl" sz="2000" smtClean="0">
                <a:solidFill>
                  <a:srgbClr val="898989"/>
                </a:solidFill>
              </a:rPr>
              <a:t>Taipei, MULTIMOB WG, November 2011</a:t>
            </a:r>
            <a:endParaRPr lang="es-ES" sz="2000" smtClean="0">
              <a:solidFill>
                <a:srgbClr val="898989"/>
              </a:solidFill>
            </a:endParaRPr>
          </a:p>
        </p:txBody>
      </p:sp>
      <p:pic>
        <p:nvPicPr>
          <p:cNvPr id="2052" name="Picture 4" descr="ietflogotrans"/>
          <p:cNvPicPr>
            <a:picLocks noChangeAspect="1" noChangeArrowheads="1"/>
          </p:cNvPicPr>
          <p:nvPr/>
        </p:nvPicPr>
        <p:blipFill>
          <a:blip r:embed="rId2" cstate="print"/>
          <a:srcRect/>
          <a:stretch>
            <a:fillRect/>
          </a:stretch>
        </p:blipFill>
        <p:spPr bwMode="auto">
          <a:xfrm>
            <a:off x="3203575" y="425450"/>
            <a:ext cx="2667000" cy="1419225"/>
          </a:xfrm>
          <a:prstGeom prst="rect">
            <a:avLst/>
          </a:prstGeom>
          <a:noFill/>
          <a:ln w="9525">
            <a:noFill/>
            <a:miter lim="800000"/>
            <a:headEnd/>
            <a:tailEnd/>
          </a:ln>
        </p:spPr>
      </p:pic>
      <p:sp>
        <p:nvSpPr>
          <p:cNvPr id="7" name="Slide Number Placeholder 6"/>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AB8DD06-2117-45FF-909F-3FE45DD44412}" type="slidenum">
              <a:rPr lang="es-ES" sz="1200">
                <a:solidFill>
                  <a:schemeClr val="tx1">
                    <a:tint val="75000"/>
                  </a:schemeClr>
                </a:solidFill>
                <a:latin typeface="+mn-lt"/>
              </a:rPr>
              <a:pPr algn="r" fontAlgn="auto">
                <a:spcBef>
                  <a:spcPts val="0"/>
                </a:spcBef>
                <a:spcAft>
                  <a:spcPts val="0"/>
                </a:spcAft>
                <a:defRPr/>
              </a:pPr>
              <a:t>1</a:t>
            </a:fld>
            <a:endParaRPr lang="es-ES" sz="1200">
              <a:solidFill>
                <a:schemeClr val="tx1">
                  <a:tint val="75000"/>
                </a:schemeClr>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cs typeface="Arial" charset="0"/>
              </a:rPr>
              <a:t>82nd IETF, Taipei</a:t>
            </a:r>
          </a:p>
        </p:txBody>
      </p:sp>
      <p:sp>
        <p:nvSpPr>
          <p:cNvPr id="3075" name="Rectangle 2"/>
          <p:cNvSpPr>
            <a:spLocks noGrp="1" noChangeArrowheads="1"/>
          </p:cNvSpPr>
          <p:nvPr>
            <p:ph type="title" idx="4294967295"/>
          </p:nvPr>
        </p:nvSpPr>
        <p:spPr>
          <a:xfrm>
            <a:off x="457200" y="274638"/>
            <a:ext cx="8229600" cy="922337"/>
          </a:xfrm>
        </p:spPr>
        <p:txBody>
          <a:bodyPr/>
          <a:lstStyle/>
          <a:p>
            <a:pPr eaLnBrk="1" hangingPunct="1"/>
            <a:r>
              <a:rPr lang="en-US" sz="3600" b="1" smtClean="0">
                <a:solidFill>
                  <a:srgbClr val="0033CC"/>
                </a:solidFill>
              </a:rPr>
              <a:t>Proposal Status</a:t>
            </a:r>
          </a:p>
        </p:txBody>
      </p:sp>
      <p:sp>
        <p:nvSpPr>
          <p:cNvPr id="6148" name="Rectangle 3"/>
          <p:cNvSpPr>
            <a:spLocks noGrp="1" noChangeArrowheads="1"/>
          </p:cNvSpPr>
          <p:nvPr>
            <p:ph type="body" idx="4294967295"/>
          </p:nvPr>
        </p:nvSpPr>
        <p:spPr>
          <a:xfrm>
            <a:off x="457200" y="1196975"/>
            <a:ext cx="8229600" cy="5184775"/>
          </a:xfrm>
        </p:spPr>
        <p:txBody>
          <a:bodyPr>
            <a:normAutofit lnSpcReduction="10000"/>
          </a:bodyPr>
          <a:lstStyle/>
          <a:p>
            <a:pPr eaLnBrk="1" hangingPunct="1">
              <a:lnSpc>
                <a:spcPct val="110000"/>
              </a:lnSpc>
              <a:buFont typeface="Arial" pitchFamily="34" charset="0"/>
              <a:buChar char="•"/>
              <a:defRPr/>
            </a:pPr>
            <a:r>
              <a:rPr lang="en-US" sz="2800" dirty="0" smtClean="0"/>
              <a:t>Initial draft version submitted for 78th IETF meeting in Maastricht</a:t>
            </a:r>
          </a:p>
          <a:p>
            <a:pPr eaLnBrk="1" hangingPunct="1">
              <a:lnSpc>
                <a:spcPct val="110000"/>
              </a:lnSpc>
              <a:buFont typeface="Arial" pitchFamily="34" charset="0"/>
              <a:buChar char="•"/>
              <a:defRPr/>
            </a:pPr>
            <a:r>
              <a:rPr lang="en-US" sz="2800" dirty="0" smtClean="0"/>
              <a:t>Proposal included in re-chartering discussion during 78th IETF</a:t>
            </a:r>
          </a:p>
          <a:p>
            <a:pPr eaLnBrk="1" hangingPunct="1">
              <a:lnSpc>
                <a:spcPct val="110000"/>
              </a:lnSpc>
              <a:buFont typeface="Arial" pitchFamily="34" charset="0"/>
              <a:buChar char="•"/>
              <a:defRPr/>
            </a:pPr>
            <a:r>
              <a:rPr lang="en-US" sz="2800" dirty="0" smtClean="0"/>
              <a:t>Draft presented in Beijing (79th) and Quebec (81st) IETF meetings</a:t>
            </a:r>
          </a:p>
          <a:p>
            <a:pPr eaLnBrk="1" hangingPunct="1">
              <a:lnSpc>
                <a:spcPct val="110000"/>
              </a:lnSpc>
              <a:buFont typeface="Arial" pitchFamily="34" charset="0"/>
              <a:buChar char="•"/>
              <a:defRPr/>
            </a:pPr>
            <a:r>
              <a:rPr lang="en-US" sz="2800" dirty="0" smtClean="0"/>
              <a:t>Updated version submitted for 82nd IETF: 	</a:t>
            </a:r>
          </a:p>
          <a:p>
            <a:pPr eaLnBrk="1" hangingPunct="1">
              <a:lnSpc>
                <a:spcPct val="110000"/>
              </a:lnSpc>
              <a:buFont typeface="Arial" pitchFamily="34" charset="0"/>
              <a:buNone/>
              <a:defRPr/>
            </a:pPr>
            <a:r>
              <a:rPr lang="en-US" sz="2800" dirty="0" smtClean="0"/>
              <a:t>	draft-contreras-multimob-rams-03.txt</a:t>
            </a:r>
          </a:p>
          <a:p>
            <a:pPr lvl="1" eaLnBrk="1" hangingPunct="1">
              <a:lnSpc>
                <a:spcPct val="110000"/>
              </a:lnSpc>
              <a:buFont typeface="Wingdings" pitchFamily="2" charset="2"/>
              <a:buChar char="ü"/>
              <a:defRPr/>
            </a:pPr>
            <a:r>
              <a:rPr lang="es-ES" sz="2400" dirty="0" smtClean="0"/>
              <a:t>New </a:t>
            </a:r>
            <a:r>
              <a:rPr lang="es-ES" sz="2400" dirty="0" err="1" smtClean="0"/>
              <a:t>text</a:t>
            </a:r>
            <a:r>
              <a:rPr lang="es-ES" sz="2400" dirty="0" smtClean="0"/>
              <a:t> </a:t>
            </a:r>
            <a:r>
              <a:rPr lang="es-ES" sz="2400" dirty="0" err="1" smtClean="0"/>
              <a:t>addresses</a:t>
            </a:r>
            <a:r>
              <a:rPr lang="es-ES" sz="2400" dirty="0" smtClean="0"/>
              <a:t> </a:t>
            </a:r>
            <a:r>
              <a:rPr lang="es-ES" sz="2400" dirty="0" err="1" smtClean="0"/>
              <a:t>the</a:t>
            </a:r>
            <a:r>
              <a:rPr lang="es-ES" sz="2400" dirty="0" smtClean="0"/>
              <a:t> </a:t>
            </a:r>
            <a:r>
              <a:rPr lang="es-ES" sz="2400" dirty="0" err="1" smtClean="0"/>
              <a:t>potential</a:t>
            </a:r>
            <a:r>
              <a:rPr lang="es-ES" sz="2400" dirty="0" smtClean="0"/>
              <a:t> </a:t>
            </a:r>
            <a:r>
              <a:rPr lang="es-ES" sz="2400" dirty="0" err="1" smtClean="0"/>
              <a:t>benefits</a:t>
            </a:r>
            <a:r>
              <a:rPr lang="es-ES" sz="2400" dirty="0" smtClean="0"/>
              <a:t> of </a:t>
            </a:r>
            <a:r>
              <a:rPr lang="es-ES" sz="2400" dirty="0" err="1" smtClean="0"/>
              <a:t>the</a:t>
            </a:r>
            <a:r>
              <a:rPr lang="es-ES" sz="2400" dirty="0" smtClean="0"/>
              <a:t> </a:t>
            </a:r>
            <a:r>
              <a:rPr lang="es-ES" sz="2400" dirty="0" err="1" smtClean="0"/>
              <a:t>co-existence</a:t>
            </a:r>
            <a:r>
              <a:rPr lang="es-ES" sz="2400" dirty="0" smtClean="0"/>
              <a:t> of layer-2 </a:t>
            </a:r>
            <a:r>
              <a:rPr lang="es-ES" sz="2400" dirty="0" err="1" smtClean="0"/>
              <a:t>triggers</a:t>
            </a:r>
            <a:r>
              <a:rPr lang="es-ES" sz="2400" dirty="0" smtClean="0"/>
              <a:t> </a:t>
            </a:r>
            <a:r>
              <a:rPr lang="es-ES" sz="2400" dirty="0" err="1" smtClean="0"/>
              <a:t>for</a:t>
            </a:r>
            <a:r>
              <a:rPr lang="es-ES" sz="2400" dirty="0" smtClean="0"/>
              <a:t> </a:t>
            </a:r>
            <a:r>
              <a:rPr lang="es-ES" sz="2400" dirty="0" err="1" smtClean="0"/>
              <a:t>fast</a:t>
            </a:r>
            <a:r>
              <a:rPr lang="es-ES" sz="2400" dirty="0" smtClean="0"/>
              <a:t> </a:t>
            </a:r>
            <a:r>
              <a:rPr lang="es-ES" sz="2400" dirty="0" err="1" smtClean="0"/>
              <a:t>handover</a:t>
            </a:r>
            <a:r>
              <a:rPr lang="es-ES" sz="2400" dirty="0" smtClean="0"/>
              <a:t> </a:t>
            </a:r>
            <a:r>
              <a:rPr lang="es-ES" sz="2400" dirty="0" err="1" smtClean="0"/>
              <a:t>able</a:t>
            </a:r>
            <a:r>
              <a:rPr lang="es-ES" sz="2400" dirty="0" smtClean="0"/>
              <a:t> </a:t>
            </a:r>
            <a:r>
              <a:rPr lang="es-ES" sz="2400" dirty="0" err="1" smtClean="0"/>
              <a:t>to</a:t>
            </a:r>
            <a:r>
              <a:rPr lang="es-ES" sz="2400" dirty="0" smtClean="0"/>
              <a:t> forward </a:t>
            </a:r>
            <a:r>
              <a:rPr lang="es-ES" sz="2400" dirty="0" err="1" smtClean="0"/>
              <a:t>traffic</a:t>
            </a:r>
            <a:r>
              <a:rPr lang="es-ES" sz="2400" dirty="0" smtClean="0"/>
              <a:t> </a:t>
            </a:r>
            <a:r>
              <a:rPr lang="es-ES" sz="2400" dirty="0" err="1" smtClean="0"/>
              <a:t>to</a:t>
            </a:r>
            <a:r>
              <a:rPr lang="es-ES" sz="2400" dirty="0" smtClean="0"/>
              <a:t> </a:t>
            </a:r>
            <a:r>
              <a:rPr lang="es-ES" sz="2400" dirty="0" err="1" smtClean="0"/>
              <a:t>the</a:t>
            </a:r>
            <a:r>
              <a:rPr lang="es-ES" sz="2400" dirty="0" smtClean="0"/>
              <a:t> new </a:t>
            </a:r>
            <a:r>
              <a:rPr lang="es-ES" sz="2400" dirty="0" err="1" smtClean="0"/>
              <a:t>MNs</a:t>
            </a:r>
            <a:r>
              <a:rPr lang="es-ES" sz="2400" dirty="0" smtClean="0"/>
              <a:t> </a:t>
            </a:r>
            <a:r>
              <a:rPr lang="es-ES" sz="2400" dirty="0" err="1" smtClean="0"/>
              <a:t>point</a:t>
            </a:r>
            <a:r>
              <a:rPr lang="es-ES" sz="2400" dirty="0" smtClean="0"/>
              <a:t> of </a:t>
            </a:r>
            <a:r>
              <a:rPr lang="es-ES" sz="2400" dirty="0" err="1" smtClean="0"/>
              <a:t>attachment</a:t>
            </a:r>
            <a:endParaRPr lang="en-US" sz="2400" dirty="0" smtClean="0"/>
          </a:p>
        </p:txBody>
      </p:sp>
      <p:sp>
        <p:nvSpPr>
          <p:cNvPr id="5" name="Slide Number Placeholder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F7F734C5-E9B9-4895-AD93-4C898B69FEFC}" type="slidenum">
              <a:rPr lang="es-ES" sz="1200">
                <a:solidFill>
                  <a:schemeClr val="tx1">
                    <a:tint val="75000"/>
                  </a:schemeClr>
                </a:solidFill>
                <a:latin typeface="+mn-lt"/>
              </a:rPr>
              <a:pPr algn="r" fontAlgn="auto">
                <a:spcBef>
                  <a:spcPts val="0"/>
                </a:spcBef>
                <a:spcAft>
                  <a:spcPts val="0"/>
                </a:spcAft>
                <a:defRPr/>
              </a:pPr>
              <a:t>2</a:t>
            </a:fld>
            <a:endParaRPr lang="es-ES" sz="1200">
              <a:solidFill>
                <a:schemeClr val="tx1">
                  <a:tint val="75000"/>
                </a:schemeClr>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cs typeface="Arial" charset="0"/>
              </a:rPr>
              <a:t>82nd IETF, Taipei</a:t>
            </a:r>
          </a:p>
        </p:txBody>
      </p:sp>
      <p:sp>
        <p:nvSpPr>
          <p:cNvPr id="4099" name="Rectangle 2"/>
          <p:cNvSpPr>
            <a:spLocks noGrp="1" noChangeArrowheads="1"/>
          </p:cNvSpPr>
          <p:nvPr>
            <p:ph type="title" idx="4294967295"/>
          </p:nvPr>
        </p:nvSpPr>
        <p:spPr>
          <a:xfrm>
            <a:off x="457200" y="58738"/>
            <a:ext cx="8229600" cy="633412"/>
          </a:xfrm>
        </p:spPr>
        <p:txBody>
          <a:bodyPr/>
          <a:lstStyle/>
          <a:p>
            <a:pPr eaLnBrk="1" hangingPunct="1"/>
            <a:r>
              <a:rPr lang="en-US" sz="3600" b="1" smtClean="0">
                <a:solidFill>
                  <a:srgbClr val="0033CC"/>
                </a:solidFill>
              </a:rPr>
              <a:t>Draft motivation and advantages</a:t>
            </a:r>
          </a:p>
        </p:txBody>
      </p:sp>
      <p:sp>
        <p:nvSpPr>
          <p:cNvPr id="4100" name="Rectangle 3"/>
          <p:cNvSpPr>
            <a:spLocks noGrp="1" noChangeArrowheads="1"/>
          </p:cNvSpPr>
          <p:nvPr>
            <p:ph type="body" idx="4294967295"/>
          </p:nvPr>
        </p:nvSpPr>
        <p:spPr>
          <a:xfrm>
            <a:off x="457200" y="765175"/>
            <a:ext cx="8229600" cy="5688013"/>
          </a:xfrm>
        </p:spPr>
        <p:txBody>
          <a:bodyPr/>
          <a:lstStyle/>
          <a:p>
            <a:pPr eaLnBrk="1" hangingPunct="1">
              <a:lnSpc>
                <a:spcPct val="110000"/>
              </a:lnSpc>
            </a:pPr>
            <a:r>
              <a:rPr lang="en-US" sz="2000" smtClean="0"/>
              <a:t>The draft covers the MULTIMOB charter goal of optimizing multicast traffic during a handover </a:t>
            </a:r>
          </a:p>
          <a:p>
            <a:pPr eaLnBrk="1" hangingPunct="1">
              <a:lnSpc>
                <a:spcPct val="110000"/>
              </a:lnSpc>
            </a:pPr>
            <a:r>
              <a:rPr lang="en-US" sz="2000" smtClean="0"/>
              <a:t>It is a generic process, nor dependent on layer-2 trigger capacities of the radio technology in use</a:t>
            </a:r>
          </a:p>
          <a:p>
            <a:pPr lvl="1" eaLnBrk="1" hangingPunct="1">
              <a:lnSpc>
                <a:spcPct val="110000"/>
              </a:lnSpc>
            </a:pPr>
            <a:r>
              <a:rPr lang="en-US" sz="1600" smtClean="0"/>
              <a:t>Despite it could be beneficial if traffic forwarding is implemented</a:t>
            </a:r>
          </a:p>
          <a:p>
            <a:pPr eaLnBrk="1" hangingPunct="1">
              <a:lnSpc>
                <a:spcPct val="110000"/>
              </a:lnSpc>
            </a:pPr>
            <a:r>
              <a:rPr lang="en-US" sz="2000" smtClean="0"/>
              <a:t>It keeps simple the management, control and data plane functions at the MAG</a:t>
            </a:r>
          </a:p>
          <a:p>
            <a:pPr lvl="1" eaLnBrk="1" hangingPunct="1">
              <a:lnSpc>
                <a:spcPct val="110000"/>
              </a:lnSpc>
            </a:pPr>
            <a:r>
              <a:rPr lang="es-ES" sz="1600" smtClean="0"/>
              <a:t>Traffic forwarding through layer-2 triggers can be handle as optinial, while tha goal of optimizing the handover is kept</a:t>
            </a:r>
            <a:endParaRPr lang="en-US" sz="1600" smtClean="0"/>
          </a:p>
          <a:p>
            <a:pPr eaLnBrk="1" hangingPunct="1">
              <a:lnSpc>
                <a:spcPct val="110000"/>
              </a:lnSpc>
            </a:pPr>
            <a:r>
              <a:rPr lang="es-ES" sz="2000" smtClean="0"/>
              <a:t>It is based on the transfer of information through homogeneus high-bandwidth links among carrier-class devices</a:t>
            </a:r>
          </a:p>
          <a:p>
            <a:pPr eaLnBrk="1" hangingPunct="1">
              <a:lnSpc>
                <a:spcPct val="110000"/>
              </a:lnSpc>
            </a:pPr>
            <a:r>
              <a:rPr lang="es-ES" sz="2000" smtClean="0"/>
              <a:t>It is based on the information provided by the pMAG which definitely ensures the correctness about the subscription information</a:t>
            </a:r>
          </a:p>
          <a:p>
            <a:pPr lvl="1" eaLnBrk="1" hangingPunct="1">
              <a:lnSpc>
                <a:spcPct val="110000"/>
              </a:lnSpc>
            </a:pPr>
            <a:r>
              <a:rPr lang="es-ES" sz="1600" smtClean="0"/>
              <a:t>When using fast HO for PMIPv6 (RFC5949) the UL path is moved to the new access network after DL does. In this condition, an MLD Report from MN sent in the meantime will be attended by pMAG, while the nMAG will ignore it, causing service disruption</a:t>
            </a:r>
            <a:endParaRPr lang="en-US" sz="1600" smtClean="0"/>
          </a:p>
        </p:txBody>
      </p:sp>
      <p:sp>
        <p:nvSpPr>
          <p:cNvPr id="5" name="Slide Number Placeholder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6449910-9DE4-45AE-8566-DF80291E048C}" type="slidenum">
              <a:rPr lang="es-ES" sz="1200">
                <a:solidFill>
                  <a:schemeClr val="tx1">
                    <a:tint val="75000"/>
                  </a:schemeClr>
                </a:solidFill>
                <a:latin typeface="+mn-lt"/>
              </a:rPr>
              <a:pPr algn="r" fontAlgn="auto">
                <a:spcBef>
                  <a:spcPts val="0"/>
                </a:spcBef>
                <a:spcAft>
                  <a:spcPts val="0"/>
                </a:spcAft>
                <a:defRPr/>
              </a:pPr>
              <a:t>3</a:t>
            </a:fld>
            <a:endParaRPr lang="es-ES" sz="1200">
              <a:solidFill>
                <a:schemeClr val="tx1">
                  <a:tint val="75000"/>
                </a:schemeClr>
              </a:solidFill>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Tema de Offic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195</TotalTime>
  <Words>262</Words>
  <Application>Microsoft Office PowerPoint</Application>
  <PresentationFormat>On-screen Show (4:3)</PresentationFormat>
  <Paragraphs>34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Wingdings</vt:lpstr>
      <vt:lpstr>Tema de Office</vt:lpstr>
      <vt:lpstr>Rapid acquisition of the MN multicast subscription after handover   &lt;draft-contreras-multimob-rams-03.txt&gt;</vt:lpstr>
      <vt:lpstr>Proposal Status</vt:lpstr>
      <vt:lpstr>Draft motivation and advantages</vt:lpstr>
    </vt:vector>
  </TitlesOfParts>
  <Company>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acquisition of the MN multicast subscription after handover</dc:title>
  <dc:creator>LMContreras</dc:creator>
  <cp:lastModifiedBy>SarikayaBehcet 73654</cp:lastModifiedBy>
  <cp:revision>8</cp:revision>
  <dcterms:created xsi:type="dcterms:W3CDTF">2011-07-14T08:45:58Z</dcterms:created>
  <dcterms:modified xsi:type="dcterms:W3CDTF">2011-11-14T01:26:35Z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1321233692</vt:lpwstr>
  </property>
</Properties>
</file>