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257" r:id="rId2"/>
    <p:sldId id="274" r:id="rId3"/>
    <p:sldId id="273" r:id="rId4"/>
    <p:sldId id="275" r:id="rId5"/>
    <p:sldId id="276" r:id="rId6"/>
    <p:sldId id="277" r:id="rId7"/>
    <p:sldId id="278" r:id="rId8"/>
    <p:sldId id="264" r:id="rId9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138FCA6-B1D2-4D6C-86B3-46700279520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B7EE53-E8E6-48C6-8578-B80B1716EFC0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3750"/>
            <a:ext cx="4278312" cy="3208338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8163"/>
            <a:ext cx="5029200" cy="3846512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416675" y="260350"/>
            <a:ext cx="2041525" cy="58356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7338" y="260350"/>
            <a:ext cx="5976937" cy="58356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665288"/>
            <a:ext cx="3810000" cy="4430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65288"/>
            <a:ext cx="3810000" cy="4430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260350"/>
            <a:ext cx="7772400" cy="1143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65288"/>
            <a:ext cx="7772400" cy="44307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Vorlagentextes zu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 thruBlk="1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9pPr>
    </p:titleStyle>
    <p:bodyStyle>
      <a:lvl1pPr marL="292100" indent="-2921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o"/>
        <a:tabLst>
          <a:tab pos="381000" algn="l"/>
          <a:tab pos="1625600" algn="l"/>
        </a:tabLst>
        <a:defRPr sz="2800">
          <a:solidFill>
            <a:srgbClr val="490092"/>
          </a:solidFill>
          <a:latin typeface="+mn-lt"/>
          <a:ea typeface="+mn-ea"/>
          <a:cs typeface="+mn-cs"/>
        </a:defRPr>
      </a:lvl1pPr>
      <a:lvl2pPr marL="952500" indent="-2794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2pPr>
      <a:lvl3pPr marL="1473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3pPr>
      <a:lvl4pPr marL="18923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4pPr>
      <a:lvl5pPr marL="2311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5pPr>
      <a:lvl6pPr marL="2768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6pPr>
      <a:lvl7pPr marL="3225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7pPr>
      <a:lvl8pPr marL="368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8pPr>
      <a:lvl9pPr marL="4140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196975"/>
            <a:ext cx="8991600" cy="3024188"/>
          </a:xfrm>
          <a:noFill/>
        </p:spPr>
        <p:txBody>
          <a:bodyPr/>
          <a:lstStyle/>
          <a:p>
            <a:pPr algn="ctr" eaLnBrk="1" hangingPunct="1">
              <a:lnSpc>
                <a:spcPct val="130000"/>
              </a:lnSpc>
              <a:spcAft>
                <a:spcPts val="500"/>
              </a:spcAft>
            </a:pPr>
            <a:r>
              <a:rPr lang="en-US" dirty="0" smtClean="0">
                <a:solidFill>
                  <a:srgbClr val="CC0000"/>
                </a:solidFill>
              </a:rPr>
              <a:t>Multicast Fast Handover: </a:t>
            </a:r>
            <a:br>
              <a:rPr lang="en-US" dirty="0" smtClean="0">
                <a:solidFill>
                  <a:srgbClr val="CC0000"/>
                </a:solidFill>
              </a:rPr>
            </a:br>
            <a:r>
              <a:rPr lang="en-US" dirty="0" smtClean="0">
                <a:solidFill>
                  <a:srgbClr val="CC0000"/>
                </a:solidFill>
              </a:rPr>
              <a:t>Context Transfer for </a:t>
            </a:r>
            <a:br>
              <a:rPr lang="en-US" dirty="0" smtClean="0">
                <a:solidFill>
                  <a:srgbClr val="CC0000"/>
                </a:solidFill>
              </a:rPr>
            </a:br>
            <a:r>
              <a:rPr lang="en-US" dirty="0" smtClean="0">
                <a:solidFill>
                  <a:srgbClr val="CC0000"/>
                </a:solidFill>
              </a:rPr>
              <a:t>Mobility Protocol Standards </a:t>
            </a:r>
            <a:r>
              <a:rPr lang="en-US" sz="1800" dirty="0" smtClean="0">
                <a:solidFill>
                  <a:srgbClr val="CC0000"/>
                </a:solidFill>
              </a:rPr>
              <a:t/>
            </a:r>
            <a:br>
              <a:rPr lang="en-US" sz="1800" dirty="0" smtClean="0">
                <a:solidFill>
                  <a:srgbClr val="CC0000"/>
                </a:solidFill>
              </a:rPr>
            </a:br>
            <a:r>
              <a:rPr lang="en-US" sz="1800" dirty="0" smtClean="0">
                <a:solidFill>
                  <a:srgbClr val="CC0000"/>
                </a:solidFill>
              </a:rPr>
              <a:t/>
            </a:r>
            <a:br>
              <a:rPr lang="en-US" sz="1800" dirty="0" smtClean="0">
                <a:solidFill>
                  <a:srgbClr val="CC0000"/>
                </a:solidFill>
              </a:rPr>
            </a:br>
            <a:r>
              <a:rPr lang="de-DE" sz="2800" b="0" dirty="0" smtClean="0">
                <a:solidFill>
                  <a:srgbClr val="000000"/>
                </a:solidFill>
                <a:latin typeface="Arial Unicode MS" pitchFamily="34" charset="-128"/>
              </a:rPr>
              <a:t>draft-schmidt-multimob-fmipv6-pfmipv6-multicast-05</a:t>
            </a:r>
            <a:endParaRPr lang="en-US" sz="2800" b="0" dirty="0" smtClean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4257675"/>
            <a:ext cx="8534400" cy="2286000"/>
          </a:xfrm>
          <a:noFill/>
        </p:spPr>
        <p:txBody>
          <a:bodyPr/>
          <a:lstStyle/>
          <a:p>
            <a:pPr marL="342900" indent="-342900" eaLnBrk="1" hangingPunct="1">
              <a:lnSpc>
                <a:spcPct val="100000"/>
              </a:lnSpc>
              <a:spcBef>
                <a:spcPct val="0"/>
              </a:spcBef>
            </a:pPr>
            <a:endParaRPr lang="en-US" sz="1800" smtClean="0"/>
          </a:p>
          <a:p>
            <a:pPr marL="34290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800" smtClean="0"/>
              <a:t>Thomas C. Schmidt, Matthias Wählisch, Rajeev Koodli, Gorry Fairhurst</a:t>
            </a:r>
            <a:br>
              <a:rPr lang="en-US" sz="1800" smtClean="0"/>
            </a:br>
            <a:endParaRPr lang="en-US" sz="180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624638" y="-458788"/>
            <a:ext cx="2555875" cy="4103688"/>
          </a:xfrm>
        </p:spPr>
        <p:txBody>
          <a:bodyPr/>
          <a:lstStyle/>
          <a:p>
            <a:pPr eaLnBrk="1" hangingPunct="1"/>
            <a:r>
              <a:rPr lang="de-DE" smtClean="0"/>
              <a:t>PFMIPv6 Predictive Handover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07950" y="-26988"/>
            <a:ext cx="8101013" cy="729430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en-GB" sz="1200" b="1" dirty="0">
              <a:latin typeface="Courier New" pitchFamily="49" charset="0"/>
            </a:endParaRP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    </a:t>
            </a:r>
            <a:r>
              <a:rPr lang="en-GB" sz="1200" b="1" dirty="0" smtClean="0">
                <a:latin typeface="Courier New" pitchFamily="49" charset="0"/>
              </a:rPr>
              <a:t>                                </a:t>
            </a:r>
            <a:r>
              <a:rPr lang="en-GB" sz="1200" b="1" dirty="0">
                <a:latin typeface="Courier New" pitchFamily="49" charset="0"/>
              </a:rPr>
              <a:t>PMAG          NMAG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MN           P-AN       N-AN        (PAR)         (NAR)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         |             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Report   |          |            |             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|---(MN ID,--&gt;|          |            |             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New AP ID) |          |            |             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HO Indication      |             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|--(MN ID, New AP ID)--&gt;|             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         |             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      Optional:        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      MLD Query        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         |             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         |------HI----&gt;|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         |(Multicast </a:t>
            </a:r>
            <a:r>
              <a:rPr lang="en-GB" sz="1200" b="1" dirty="0" err="1">
                <a:latin typeface="Courier New" pitchFamily="49" charset="0"/>
              </a:rPr>
              <a:t>MobOpt</a:t>
            </a:r>
            <a:r>
              <a:rPr lang="en-GB" sz="1200" b="1" dirty="0">
                <a:latin typeface="Courier New" pitchFamily="49" charset="0"/>
              </a:rPr>
              <a:t>)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         |             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         |&lt;---</a:t>
            </a:r>
            <a:r>
              <a:rPr lang="en-GB" sz="1200" b="1" dirty="0" err="1">
                <a:latin typeface="Courier New" pitchFamily="49" charset="0"/>
              </a:rPr>
              <a:t>HAck</a:t>
            </a:r>
            <a:r>
              <a:rPr lang="en-GB" sz="1200" b="1" dirty="0">
                <a:latin typeface="Courier New" pitchFamily="49" charset="0"/>
              </a:rPr>
              <a:t>-----|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         |(Multicast </a:t>
            </a:r>
            <a:r>
              <a:rPr lang="en-GB" sz="1200" b="1" dirty="0" err="1">
                <a:latin typeface="Courier New" pitchFamily="49" charset="0"/>
              </a:rPr>
              <a:t>AckOpt</a:t>
            </a:r>
            <a:r>
              <a:rPr lang="en-GB" sz="1200" b="1" dirty="0">
                <a:latin typeface="Courier New" pitchFamily="49" charset="0"/>
              </a:rPr>
              <a:t>)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         |             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         |          Join to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         |         Multicast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         |          Groups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         |             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         |HI/</a:t>
            </a:r>
            <a:r>
              <a:rPr lang="en-GB" sz="1200" b="1" dirty="0" err="1">
                <a:latin typeface="Courier New" pitchFamily="49" charset="0"/>
              </a:rPr>
              <a:t>HAck</a:t>
            </a:r>
            <a:r>
              <a:rPr lang="en-GB" sz="1200" b="1" dirty="0">
                <a:latin typeface="Courier New" pitchFamily="49" charset="0"/>
              </a:rPr>
              <a:t>(optional)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         |&lt;- - - - - -&gt;|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         |             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</a:t>
            </a:r>
            <a:r>
              <a:rPr lang="en-GB" sz="1200" b="1" dirty="0" smtClean="0">
                <a:solidFill>
                  <a:srgbClr val="FF0000"/>
                </a:solidFill>
                <a:latin typeface="Courier New" pitchFamily="49" charset="0"/>
              </a:rPr>
              <a:t>optional:</a:t>
            </a:r>
            <a:r>
              <a:rPr lang="en-GB" sz="1200" b="1" dirty="0" smtClean="0">
                <a:latin typeface="Courier New" pitchFamily="49" charset="0"/>
              </a:rPr>
              <a:t> </a:t>
            </a:r>
            <a:r>
              <a:rPr lang="en-GB" sz="1200" b="1" dirty="0">
                <a:latin typeface="Courier New" pitchFamily="49" charset="0"/>
              </a:rPr>
              <a:t>forward </a:t>
            </a:r>
            <a:r>
              <a:rPr lang="en-GB" sz="1200" b="1" dirty="0" smtClean="0">
                <a:latin typeface="Courier New" pitchFamily="49" charset="0"/>
              </a:rPr>
              <a:t>     </a:t>
            </a:r>
            <a:r>
              <a:rPr lang="en-GB" sz="1200" b="1" dirty="0">
                <a:latin typeface="Courier New" pitchFamily="49" charset="0"/>
              </a:rPr>
              <a:t>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       packets =======&gt;|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disconnect        |          |            |             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         |             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connect          |          |            |             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MN-AN connection    |    AN-MAG connection     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|&lt;----establishment-----&gt;|&lt;----establishment-------&gt;|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(substitute for UNA)    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         |             |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|&lt;========================================== deliver packets</a:t>
            </a:r>
          </a:p>
          <a:p>
            <a:pPr eaLnBrk="0" hangingPunct="0"/>
            <a:r>
              <a:rPr lang="en-GB" sz="1200" b="1" dirty="0">
                <a:latin typeface="Courier New" pitchFamily="49" charset="0"/>
              </a:rPr>
              <a:t>           |             |          |            |             |</a:t>
            </a:r>
          </a:p>
          <a:p>
            <a:pPr eaLnBrk="0" hangingPunct="0"/>
            <a:endParaRPr lang="en-GB" sz="1200" b="1" dirty="0">
              <a:latin typeface="Courier New" pitchFamily="49" charset="0"/>
            </a:endParaRPr>
          </a:p>
          <a:p>
            <a:pPr eaLnBrk="0" hangingPunct="0"/>
            <a:endParaRPr lang="en-GB" sz="1200" b="1" dirty="0">
              <a:latin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44408" y="638132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Design Objectives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de-DE" dirty="0" err="1" smtClean="0"/>
              <a:t>Optimize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seamless</a:t>
            </a:r>
            <a:r>
              <a:rPr lang="de-DE" dirty="0" smtClean="0"/>
              <a:t> </a:t>
            </a:r>
            <a:r>
              <a:rPr lang="de-DE" dirty="0" err="1" smtClean="0"/>
              <a:t>handover</a:t>
            </a:r>
            <a:endParaRPr lang="de-DE" dirty="0" smtClean="0"/>
          </a:p>
          <a:p>
            <a:pPr marL="992188" lvl="1" indent="-450850">
              <a:defRPr/>
            </a:pPr>
            <a:r>
              <a:rPr lang="de-DE" dirty="0" err="1" smtClean="0">
                <a:solidFill>
                  <a:srgbClr val="C00000"/>
                </a:solidFill>
              </a:rPr>
              <a:t>Synchronize</a:t>
            </a:r>
            <a:r>
              <a:rPr lang="de-DE" dirty="0" smtClean="0"/>
              <a:t> </a:t>
            </a:r>
            <a:r>
              <a:rPr lang="de-DE" dirty="0" err="1" smtClean="0"/>
              <a:t>multicast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fastest </a:t>
            </a:r>
            <a:r>
              <a:rPr lang="de-DE" dirty="0" err="1" smtClean="0"/>
              <a:t>unicast</a:t>
            </a:r>
            <a:r>
              <a:rPr lang="de-DE" dirty="0" smtClean="0"/>
              <a:t> </a:t>
            </a:r>
            <a:r>
              <a:rPr lang="de-DE" dirty="0" err="1" smtClean="0"/>
              <a:t>operations</a:t>
            </a:r>
            <a:endParaRPr lang="de-DE" dirty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de-DE" dirty="0" err="1" smtClean="0"/>
              <a:t>Generic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r>
              <a:rPr lang="de-DE" dirty="0" smtClean="0"/>
              <a:t>: </a:t>
            </a:r>
            <a:r>
              <a:rPr lang="de-DE" dirty="0" err="1" smtClean="0"/>
              <a:t>works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PMIP + MIP</a:t>
            </a:r>
          </a:p>
          <a:p>
            <a:pPr marL="990600" lvl="1" indent="-457200">
              <a:defRPr/>
            </a:pPr>
            <a:r>
              <a:rPr lang="de-DE" dirty="0" err="1" smtClean="0">
                <a:solidFill>
                  <a:srgbClr val="C00000"/>
                </a:solidFill>
              </a:rPr>
              <a:t>Generic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messaging</a:t>
            </a:r>
            <a:r>
              <a:rPr lang="de-DE" dirty="0" smtClean="0"/>
              <a:t>: Mobility </a:t>
            </a:r>
            <a:r>
              <a:rPr lang="de-DE" dirty="0" err="1" smtClean="0"/>
              <a:t>options</a:t>
            </a:r>
            <a:r>
              <a:rPr lang="de-DE" dirty="0" smtClean="0"/>
              <a:t> + MLD</a:t>
            </a:r>
          </a:p>
          <a:p>
            <a:pPr marL="541338" indent="-541338">
              <a:buFont typeface="+mj-lt"/>
              <a:buAutoNum type="arabicPeriod"/>
              <a:defRPr/>
            </a:pPr>
            <a:r>
              <a:rPr lang="de-DE" dirty="0" err="1" smtClean="0"/>
              <a:t>Align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mobility</a:t>
            </a:r>
            <a:r>
              <a:rPr lang="de-DE" dirty="0" smtClean="0"/>
              <a:t> </a:t>
            </a:r>
            <a:r>
              <a:rPr lang="de-DE" dirty="0" err="1" smtClean="0"/>
              <a:t>protocols</a:t>
            </a:r>
            <a:endParaRPr lang="de-DE" dirty="0" smtClean="0"/>
          </a:p>
          <a:p>
            <a:pPr marL="995363" lvl="1" indent="-454025">
              <a:defRPr/>
            </a:pPr>
            <a:r>
              <a:rPr lang="de-DE" dirty="0" err="1" smtClean="0">
                <a:solidFill>
                  <a:srgbClr val="C00000"/>
                </a:solidFill>
              </a:rPr>
              <a:t>Transparently</a:t>
            </a:r>
            <a:r>
              <a:rPr lang="de-DE" dirty="0" smtClean="0"/>
              <a:t> </a:t>
            </a:r>
            <a:r>
              <a:rPr lang="de-DE" dirty="0" err="1" smtClean="0"/>
              <a:t>plug</a:t>
            </a:r>
            <a:r>
              <a:rPr lang="de-DE" dirty="0" smtClean="0"/>
              <a:t> in </a:t>
            </a:r>
            <a:r>
              <a:rPr lang="de-DE" dirty="0" err="1" smtClean="0"/>
              <a:t>multicast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all </a:t>
            </a:r>
            <a:r>
              <a:rPr lang="de-DE" dirty="0" err="1" smtClean="0"/>
              <a:t>flavors</a:t>
            </a:r>
            <a:endParaRPr lang="de-DE" dirty="0" smtClean="0"/>
          </a:p>
          <a:p>
            <a:pPr marL="395288" indent="-514350">
              <a:buFont typeface="+mj-lt"/>
              <a:buAutoNum type="arabicPeriod"/>
              <a:defRPr/>
            </a:pPr>
            <a:r>
              <a:rPr lang="de-DE" dirty="0" smtClean="0"/>
              <a:t>Abstract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multicast</a:t>
            </a:r>
            <a:r>
              <a:rPr lang="de-DE" dirty="0" smtClean="0"/>
              <a:t> </a:t>
            </a:r>
            <a:r>
              <a:rPr lang="de-DE" dirty="0" err="1" smtClean="0"/>
              <a:t>routing</a:t>
            </a:r>
            <a:endParaRPr lang="de-DE" dirty="0" smtClean="0"/>
          </a:p>
          <a:p>
            <a:pPr marL="1055688" lvl="1" indent="-514350">
              <a:defRPr/>
            </a:pPr>
            <a:r>
              <a:rPr lang="de-DE" dirty="0" err="1" smtClean="0">
                <a:solidFill>
                  <a:srgbClr val="C00000"/>
                </a:solidFill>
              </a:rPr>
              <a:t>Remain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independent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routing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endParaRPr lang="de-DE" dirty="0" smtClean="0"/>
          </a:p>
          <a:p>
            <a:pPr marL="395288" indent="-514350">
              <a:buFont typeface="+mj-lt"/>
              <a:buAutoNum type="arabicPeriod"/>
              <a:defRPr/>
            </a:pPr>
            <a:r>
              <a:rPr lang="de-DE" dirty="0" err="1" smtClean="0"/>
              <a:t>Simplify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r>
              <a:rPr lang="de-DE" dirty="0" smtClean="0"/>
              <a:t> </a:t>
            </a:r>
            <a:r>
              <a:rPr lang="de-DE" dirty="0" err="1" smtClean="0"/>
              <a:t>extensions</a:t>
            </a:r>
            <a:endParaRPr lang="de-DE" dirty="0" smtClean="0"/>
          </a:p>
          <a:p>
            <a:pPr marL="1055688" lvl="1" indent="-514350">
              <a:defRPr/>
            </a:pPr>
            <a:r>
              <a:rPr lang="de-DE" dirty="0" err="1" smtClean="0">
                <a:solidFill>
                  <a:srgbClr val="C00000"/>
                </a:solidFill>
              </a:rPr>
              <a:t>Use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existing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message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structures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44408" y="638132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Why</a:t>
            </a:r>
            <a:r>
              <a:rPr lang="de-DE" dirty="0" smtClean="0"/>
              <a:t> </a:t>
            </a:r>
            <a:r>
              <a:rPr lang="de-DE" dirty="0" err="1" smtClean="0"/>
              <a:t>Context</a:t>
            </a:r>
            <a:r>
              <a:rPr lang="de-DE" dirty="0" smtClean="0"/>
              <a:t> Transfer </a:t>
            </a:r>
            <a:r>
              <a:rPr lang="de-DE" dirty="0" err="1" smtClean="0"/>
              <a:t>Between</a:t>
            </a:r>
            <a:r>
              <a:rPr lang="de-DE" dirty="0" smtClean="0"/>
              <a:t> ARs / MAGs?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560" y="1628800"/>
            <a:ext cx="7772400" cy="4680520"/>
          </a:xfrm>
        </p:spPr>
        <p:txBody>
          <a:bodyPr/>
          <a:lstStyle/>
          <a:p>
            <a:r>
              <a:rPr lang="en-US" dirty="0" smtClean="0"/>
              <a:t>Because this is the fastest possible approach: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       does not work well </a:t>
            </a:r>
            <a:br>
              <a:rPr lang="en-US" dirty="0" smtClean="0"/>
            </a:br>
            <a:r>
              <a:rPr lang="en-US" dirty="0" smtClean="0"/>
              <a:t>with direct routing and </a:t>
            </a:r>
            <a:br>
              <a:rPr lang="en-US" dirty="0" smtClean="0"/>
            </a:br>
            <a:r>
              <a:rPr lang="en-US" dirty="0" smtClean="0"/>
              <a:t>puts additional burden to LMA</a:t>
            </a:r>
            <a:endParaRPr lang="en-US" dirty="0"/>
          </a:p>
        </p:txBody>
      </p:sp>
      <p:cxnSp>
        <p:nvCxnSpPr>
          <p:cNvPr id="11" name="Gekrümmte Verbindung 10"/>
          <p:cNvCxnSpPr/>
          <p:nvPr/>
        </p:nvCxnSpPr>
        <p:spPr>
          <a:xfrm rot="5400000" flipH="1" flipV="1">
            <a:off x="3809566" y="3318954"/>
            <a:ext cx="12700" cy="1800200"/>
          </a:xfrm>
          <a:prstGeom prst="curvedConnector3">
            <a:avLst>
              <a:gd name="adj1" fmla="val 10440003"/>
            </a:avLst>
          </a:prstGeom>
          <a:ln w="889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uppieren 38"/>
          <p:cNvGrpSpPr/>
          <p:nvPr/>
        </p:nvGrpSpPr>
        <p:grpSpPr>
          <a:xfrm>
            <a:off x="5580112" y="2924944"/>
            <a:ext cx="2880320" cy="3024336"/>
            <a:chOff x="4499992" y="2708920"/>
            <a:chExt cx="2880320" cy="3024336"/>
          </a:xfrm>
        </p:grpSpPr>
        <p:sp>
          <p:nvSpPr>
            <p:cNvPr id="4" name="Flussdiagramm: Verbindungsstelle 3"/>
            <p:cNvSpPr/>
            <p:nvPr/>
          </p:nvSpPr>
          <p:spPr>
            <a:xfrm>
              <a:off x="5436096" y="2708920"/>
              <a:ext cx="1008112" cy="1008112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200" dirty="0" smtClean="0">
                  <a:solidFill>
                    <a:srgbClr val="FF0000"/>
                  </a:solidFill>
                </a:rPr>
                <a:t>LMA</a:t>
              </a:r>
              <a:endParaRPr lang="de-DE" sz="2200" dirty="0">
                <a:solidFill>
                  <a:srgbClr val="FF0000"/>
                </a:solidFill>
              </a:endParaRPr>
            </a:p>
          </p:txBody>
        </p:sp>
        <p:sp>
          <p:nvSpPr>
            <p:cNvPr id="5" name="Flussdiagramm: Verbindungsstelle 4"/>
            <p:cNvSpPr/>
            <p:nvPr/>
          </p:nvSpPr>
          <p:spPr>
            <a:xfrm>
              <a:off x="6300192" y="4725144"/>
              <a:ext cx="1080120" cy="1008112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200" dirty="0" smtClean="0">
                  <a:solidFill>
                    <a:srgbClr val="FF0000"/>
                  </a:solidFill>
                </a:rPr>
                <a:t>MAG</a:t>
              </a:r>
              <a:endParaRPr lang="de-DE" sz="2200" dirty="0"/>
            </a:p>
          </p:txBody>
        </p:sp>
        <p:sp>
          <p:nvSpPr>
            <p:cNvPr id="7" name="Flussdiagramm: Verbindungsstelle 6"/>
            <p:cNvSpPr/>
            <p:nvPr/>
          </p:nvSpPr>
          <p:spPr>
            <a:xfrm>
              <a:off x="4499992" y="4725144"/>
              <a:ext cx="1080120" cy="1008112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200" dirty="0" smtClean="0">
                  <a:solidFill>
                    <a:srgbClr val="FF0000"/>
                  </a:solidFill>
                </a:rPr>
                <a:t>MAG</a:t>
              </a:r>
              <a:endParaRPr lang="de-DE" sz="2200" dirty="0"/>
            </a:p>
          </p:txBody>
        </p:sp>
        <p:cxnSp>
          <p:nvCxnSpPr>
            <p:cNvPr id="9" name="Gerade Verbindung mit Pfeil 8"/>
            <p:cNvCxnSpPr>
              <a:stCxn id="7" idx="6"/>
              <a:endCxn id="5" idx="2"/>
            </p:cNvCxnSpPr>
            <p:nvPr/>
          </p:nvCxnSpPr>
          <p:spPr>
            <a:xfrm>
              <a:off x="5580112" y="5229200"/>
              <a:ext cx="720080" cy="0"/>
            </a:xfrm>
            <a:prstGeom prst="straightConnector1">
              <a:avLst/>
            </a:prstGeom>
            <a:ln w="889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krümmte Verbindung 36"/>
            <p:cNvCxnSpPr/>
            <p:nvPr/>
          </p:nvCxnSpPr>
          <p:spPr>
            <a:xfrm rot="5400000" flipH="1" flipV="1">
              <a:off x="5969806" y="3818694"/>
              <a:ext cx="12700" cy="1800200"/>
            </a:xfrm>
            <a:prstGeom prst="curvedConnector3">
              <a:avLst>
                <a:gd name="adj1" fmla="val 10440003"/>
              </a:avLst>
            </a:prstGeom>
            <a:ln w="889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" name="Gerade Verbindung mit Pfeil 37"/>
          <p:cNvCxnSpPr/>
          <p:nvPr/>
        </p:nvCxnSpPr>
        <p:spPr>
          <a:xfrm>
            <a:off x="755576" y="3573016"/>
            <a:ext cx="720080" cy="0"/>
          </a:xfrm>
          <a:prstGeom prst="straightConnector1">
            <a:avLst/>
          </a:prstGeom>
          <a:ln w="889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/>
          <p:cNvSpPr txBox="1"/>
          <p:nvPr/>
        </p:nvSpPr>
        <p:spPr>
          <a:xfrm>
            <a:off x="1907704" y="3061409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0" dirty="0" smtClean="0">
                <a:latin typeface="Calibri"/>
                <a:cs typeface="Calibri"/>
              </a:rPr>
              <a:t>≤</a:t>
            </a:r>
            <a:endParaRPr lang="de-DE" sz="6000" dirty="0"/>
          </a:p>
        </p:txBody>
      </p:sp>
      <p:cxnSp>
        <p:nvCxnSpPr>
          <p:cNvPr id="41" name="Gekrümmte Verbindung 40"/>
          <p:cNvCxnSpPr/>
          <p:nvPr/>
        </p:nvCxnSpPr>
        <p:spPr>
          <a:xfrm rot="5400000" flipH="1" flipV="1">
            <a:off x="1419973" y="4780827"/>
            <a:ext cx="3302" cy="468000"/>
          </a:xfrm>
          <a:prstGeom prst="curvedConnector3">
            <a:avLst>
              <a:gd name="adj1" fmla="val 10440003"/>
            </a:avLst>
          </a:prstGeom>
          <a:ln w="635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244408" y="638132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Why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Unicast</a:t>
            </a:r>
            <a:r>
              <a:rPr lang="de-DE" dirty="0" smtClean="0"/>
              <a:t> Protocol(s) </a:t>
            </a:r>
            <a:br>
              <a:rPr lang="de-DE" dirty="0" smtClean="0"/>
            </a:br>
            <a:r>
              <a:rPr lang="de-DE" dirty="0" smtClean="0"/>
              <a:t>(P)FMIP?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Seamless multicast handover requires synchronization with </a:t>
            </a:r>
            <a:r>
              <a:rPr lang="en-US" dirty="0" err="1" smtClean="0"/>
              <a:t>Unicast</a:t>
            </a:r>
            <a:endParaRPr lang="en-US" dirty="0" smtClean="0"/>
          </a:p>
          <a:p>
            <a:pPr lvl="1"/>
            <a:r>
              <a:rPr lang="en-US" dirty="0" smtClean="0"/>
              <a:t>No service without </a:t>
            </a:r>
            <a:r>
              <a:rPr lang="en-US" dirty="0" err="1" smtClean="0"/>
              <a:t>unicast</a:t>
            </a:r>
            <a:r>
              <a:rPr lang="en-US" dirty="0" smtClean="0"/>
              <a:t> connectivity</a:t>
            </a:r>
          </a:p>
          <a:p>
            <a:pPr lvl="1"/>
            <a:r>
              <a:rPr lang="en-US" dirty="0" smtClean="0"/>
              <a:t>Misalignment may lead traffic into the wild</a:t>
            </a:r>
          </a:p>
          <a:p>
            <a:pPr lvl="1"/>
            <a:r>
              <a:rPr lang="en-US" dirty="0" smtClean="0"/>
              <a:t>Different issue: vertical </a:t>
            </a:r>
            <a:r>
              <a:rPr lang="en-US" dirty="0" err="1" smtClean="0"/>
              <a:t>mcast</a:t>
            </a:r>
            <a:r>
              <a:rPr lang="en-US" dirty="0" smtClean="0"/>
              <a:t> access</a:t>
            </a:r>
          </a:p>
          <a:p>
            <a:r>
              <a:rPr lang="en-US" dirty="0" smtClean="0"/>
              <a:t>(P)FMIP are </a:t>
            </a:r>
            <a:r>
              <a:rPr lang="en-US" i="1" dirty="0" smtClean="0">
                <a:solidFill>
                  <a:srgbClr val="C00000"/>
                </a:solidFill>
              </a:rPr>
              <a:t>the</a:t>
            </a:r>
            <a:r>
              <a:rPr lang="en-US" dirty="0" smtClean="0"/>
              <a:t> </a:t>
            </a:r>
            <a:r>
              <a:rPr lang="en-US" dirty="0" err="1" smtClean="0"/>
              <a:t>unicast</a:t>
            </a:r>
            <a:r>
              <a:rPr lang="en-US" dirty="0" smtClean="0"/>
              <a:t> protocols for inter-AR signaling </a:t>
            </a:r>
          </a:p>
          <a:p>
            <a:pPr lvl="1"/>
            <a:r>
              <a:rPr lang="en-US" dirty="0" smtClean="0"/>
              <a:t>We are not chartered to invent new </a:t>
            </a:r>
            <a:r>
              <a:rPr lang="en-US" dirty="0" err="1" smtClean="0"/>
              <a:t>unicast</a:t>
            </a:r>
            <a:r>
              <a:rPr lang="en-US" dirty="0" smtClean="0"/>
              <a:t> handover management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44408" y="638132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7338" y="260350"/>
            <a:ext cx="7957070" cy="1143000"/>
          </a:xfrm>
        </p:spPr>
        <p:txBody>
          <a:bodyPr/>
          <a:lstStyle/>
          <a:p>
            <a:r>
              <a:rPr lang="de-DE" dirty="0" err="1" smtClean="0"/>
              <a:t>Isn‘t</a:t>
            </a:r>
            <a:r>
              <a:rPr lang="de-DE" dirty="0" smtClean="0"/>
              <a:t> (P)FMIP </a:t>
            </a:r>
            <a:r>
              <a:rPr lang="de-DE" dirty="0" err="1" smtClean="0"/>
              <a:t>too</a:t>
            </a:r>
            <a:r>
              <a:rPr lang="de-DE" dirty="0" smtClean="0"/>
              <a:t> Heavy-</a:t>
            </a:r>
            <a:r>
              <a:rPr lang="de-DE" dirty="0" err="1" smtClean="0"/>
              <a:t>Weight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(P)FMIP provides two functions:</a:t>
            </a:r>
          </a:p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Context transfer between ARs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smtClean="0">
                <a:solidFill>
                  <a:srgbClr val="C00000"/>
                </a:solidFill>
              </a:rPr>
              <a:t>minimal operation of control plane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Fast forwarding / buffering at the data plane (</a:t>
            </a:r>
            <a:r>
              <a:rPr lang="en-US" dirty="0" smtClean="0">
                <a:solidFill>
                  <a:srgbClr val="C00000"/>
                </a:solidFill>
              </a:rPr>
              <a:t>now optional for multicast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44408" y="638132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worse: </a:t>
            </a:r>
            <a:br>
              <a:rPr lang="en-US" dirty="0" smtClean="0"/>
            </a:br>
            <a:r>
              <a:rPr lang="en-US" dirty="0" smtClean="0"/>
              <a:t>	Packet re-ordering or loss?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628800"/>
            <a:ext cx="7772400" cy="4430712"/>
          </a:xfrm>
        </p:spPr>
        <p:txBody>
          <a:bodyPr/>
          <a:lstStyle/>
          <a:p>
            <a:r>
              <a:rPr lang="en-US" dirty="0" smtClean="0"/>
              <a:t>Fast handover introduces re-routing / fast forwarding and thus </a:t>
            </a:r>
            <a:r>
              <a:rPr lang="en-US" dirty="0" smtClean="0">
                <a:solidFill>
                  <a:srgbClr val="C00000"/>
                </a:solidFill>
              </a:rPr>
              <a:t>may re-order </a:t>
            </a:r>
            <a:r>
              <a:rPr lang="en-US" dirty="0" smtClean="0"/>
              <a:t>packets</a:t>
            </a:r>
          </a:p>
          <a:p>
            <a:pPr lvl="1"/>
            <a:r>
              <a:rPr lang="en-US" dirty="0" smtClean="0"/>
              <a:t>In the presence of </a:t>
            </a:r>
            <a:r>
              <a:rPr lang="en-US" dirty="0" smtClean="0">
                <a:solidFill>
                  <a:srgbClr val="C00000"/>
                </a:solidFill>
              </a:rPr>
              <a:t>buffering at ARs/MAGs</a:t>
            </a:r>
            <a:r>
              <a:rPr lang="en-US" dirty="0" smtClean="0"/>
              <a:t>, packet loss is prevented</a:t>
            </a:r>
          </a:p>
          <a:p>
            <a:r>
              <a:rPr lang="en-US" dirty="0" smtClean="0"/>
              <a:t>Base Solution and LMA-based redirection cause packet loss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Packets arriving too late at </a:t>
            </a:r>
            <a:r>
              <a:rPr lang="en-US" dirty="0" err="1" smtClean="0">
                <a:solidFill>
                  <a:srgbClr val="C00000"/>
                </a:solidFill>
              </a:rPr>
              <a:t>pAR</a:t>
            </a:r>
            <a:r>
              <a:rPr lang="en-US" dirty="0" smtClean="0">
                <a:solidFill>
                  <a:srgbClr val="C00000"/>
                </a:solidFill>
              </a:rPr>
              <a:t>/</a:t>
            </a:r>
            <a:r>
              <a:rPr lang="en-US" dirty="0" err="1" smtClean="0">
                <a:solidFill>
                  <a:srgbClr val="C00000"/>
                </a:solidFill>
              </a:rPr>
              <a:t>pMAG</a:t>
            </a:r>
            <a:r>
              <a:rPr lang="en-US" dirty="0" smtClean="0">
                <a:solidFill>
                  <a:srgbClr val="C00000"/>
                </a:solidFill>
              </a:rPr>
              <a:t> go bust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Buffering at LMA </a:t>
            </a:r>
            <a:r>
              <a:rPr lang="en-US" dirty="0" smtClean="0"/>
              <a:t>is a </a:t>
            </a:r>
            <a:r>
              <a:rPr lang="en-US" dirty="0" smtClean="0">
                <a:solidFill>
                  <a:srgbClr val="C00000"/>
                </a:solidFill>
              </a:rPr>
              <a:t>severe scaling </a:t>
            </a:r>
            <a:r>
              <a:rPr lang="en-US" dirty="0" smtClean="0"/>
              <a:t>issue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44408" y="638132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665288"/>
            <a:ext cx="7847012" cy="4430712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algn="ctr" eaLnBrk="1" hangingPunct="1">
              <a:buFontTx/>
              <a:buNone/>
            </a:pPr>
            <a:r>
              <a:rPr lang="en-US" sz="4000" smtClean="0"/>
              <a:t>Questions/Comments?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44408" y="638132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Standar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476</Words>
  <Application>Microsoft Office PowerPoint</Application>
  <PresentationFormat>On-screen Show (4:3)</PresentationFormat>
  <Paragraphs>92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Standard</vt:lpstr>
      <vt:lpstr>Multicast Fast Handover:  Context Transfer for  Mobility Protocol Standards   draft-schmidt-multimob-fmipv6-pfmipv6-multicast-05</vt:lpstr>
      <vt:lpstr>PFMIPv6 Predictive Handover</vt:lpstr>
      <vt:lpstr>Design Objectives</vt:lpstr>
      <vt:lpstr>Why Context Transfer Between ARs / MAGs? </vt:lpstr>
      <vt:lpstr>Why Use Unicast Protocol(s)  (P)FMIP?</vt:lpstr>
      <vt:lpstr>Isn‘t (P)FMIP too Heavy-Weight?</vt:lpstr>
      <vt:lpstr>What is worse:   Packet re-ordering or loss?</vt:lpstr>
      <vt:lpstr>Slide 8</vt:lpstr>
    </vt:vector>
  </TitlesOfParts>
  <Company>HAW Hamburg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draft-schmidt-multimob-fmipv6-pfmipv6-multicast-01</dc:title>
  <dc:creator>Thomas C Schmidt</dc:creator>
  <cp:lastModifiedBy>SarikayaBehcet 73654</cp:lastModifiedBy>
  <cp:revision>25</cp:revision>
  <dcterms:created xsi:type="dcterms:W3CDTF">2009-11-10T10:05:15Z</dcterms:created>
  <dcterms:modified xsi:type="dcterms:W3CDTF">2011-11-14T08:04:59Z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1321254993</vt:lpwstr>
  </property>
</Properties>
</file>