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4" r:id="rId2"/>
    <p:sldId id="278" r:id="rId3"/>
    <p:sldId id="279" r:id="rId4"/>
    <p:sldId id="275" r:id="rId5"/>
    <p:sldId id="280" r:id="rId6"/>
    <p:sldId id="291" r:id="rId7"/>
    <p:sldId id="289" r:id="rId8"/>
    <p:sldId id="290" r:id="rId9"/>
    <p:sldId id="260" r:id="rId10"/>
    <p:sldId id="287" r:id="rId11"/>
    <p:sldId id="273" r:id="rId12"/>
    <p:sldId id="266" r:id="rId13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E6EDA4-B77B-4294-8A97-C0AD2553895F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236F40-7C56-4463-B784-EB78B6E1FFF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FEF31F-D520-4AB0-9481-23A999E7524B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4EA65E-0FC6-4254-A455-129E7053FD4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17411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1FD6B8-2095-44C2-8572-C40FA93817AA}" type="slidenum">
              <a:rPr lang="ja-JP" altLang="en-US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150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35555C-9348-41B9-AE82-A52B38D9CE11}" type="slidenum">
              <a:rPr lang="ja-JP" altLang="en-US"/>
              <a:pPr/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3555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2F6890-A1B1-4574-A72D-E770F8CB517D}" type="slidenum">
              <a:rPr lang="ja-JP" altLang="en-US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8F9AA-77C3-4D27-B8AF-3EF962CD4B76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5FA8-3407-4C2C-9414-27D312DCBE78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CF5932-D0CB-437C-A828-04830AAE94DD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8F6B1-F3A9-4183-9CAD-2A879AF4346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12695F-E130-4351-A6EF-373886775CDE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AB6C9-1FFC-42B1-A549-A1467C30FB1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6F19A8-67A7-4AB6-A0E4-C515DE3957D6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8FBF3-FAE6-4AD6-BE67-F845DE8A627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75667B-0963-4FB3-9040-C74111E1E580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7DCBD-ECD1-414A-B13B-B1ABAACE0F5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75FC5B-CC86-41CB-80B4-423CB2B8086B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CF8BD-E267-4D66-BA0D-28E41FF8CA1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72B3B-942F-4B67-838D-CE3F1830C7B8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92ED1-0187-4B96-8C1A-160420E287F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DC8AA6-A86B-4184-BD2D-42ACD9DCC5F1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7AA3C-3326-4DB1-B575-9201E8D37F7D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FFB1D-F45B-47B5-B3DA-BEC6E576C79A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E8006-D205-4F63-9EDB-696A252A8D58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4DC0D-827B-40B0-B357-C69F5FE71D44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5376D-A8E3-4DD5-BA87-30473D56091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B57A2-6EB9-4BD2-BE7C-4747DDAC7413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1B3A6-5249-4E53-9EDD-0A07A4BC51E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1F35A51-9CF1-4B44-AF59-2717C7CD1729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9D34494-FDDC-428C-B218-CB9D3D107D3B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07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07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ctrTitle"/>
          </p:nvPr>
        </p:nvSpPr>
        <p:spPr>
          <a:xfrm>
            <a:off x="685800" y="2457450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sz="3600" smtClean="0"/>
              <a:t>PMIPv6 Extension for Multicast</a:t>
            </a:r>
            <a:br>
              <a:rPr lang="en-US" altLang="ja-JP" sz="3600" smtClean="0"/>
            </a:br>
            <a:r>
              <a:rPr lang="en-US" altLang="ja-JP" sz="2500" smtClean="0"/>
              <a:t/>
            </a:r>
            <a:br>
              <a:rPr lang="en-US" altLang="ja-JP" sz="2500" smtClean="0"/>
            </a:br>
            <a:r>
              <a:rPr lang="en-US" altLang="ja-JP" sz="2500" smtClean="0"/>
              <a:t>draft-asaeda-multimob-pmip6-extension-07</a:t>
            </a:r>
            <a:endParaRPr lang="ja-JP" altLang="en-US" sz="2500" smtClean="0"/>
          </a:p>
        </p:txBody>
      </p:sp>
      <p:sp>
        <p:nvSpPr>
          <p:cNvPr id="15362" name="サブタイトル 4"/>
          <p:cNvSpPr>
            <a:spLocks noGrp="1"/>
          </p:cNvSpPr>
          <p:nvPr>
            <p:ph type="subTitle" idx="1"/>
          </p:nvPr>
        </p:nvSpPr>
        <p:spPr>
          <a:xfrm>
            <a:off x="1371600" y="4668838"/>
            <a:ext cx="64008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Hitoshi Asaeda</a:t>
            </a:r>
          </a:p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Pierrick Seite</a:t>
            </a:r>
          </a:p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Jinwei Xia</a:t>
            </a:r>
            <a:endParaRPr lang="ja-JP" altLang="en-US" sz="2700" smtClean="0">
              <a:solidFill>
                <a:schemeClr val="tx1"/>
              </a:solidFill>
            </a:endParaRPr>
          </a:p>
        </p:txBody>
      </p:sp>
      <p:sp>
        <p:nvSpPr>
          <p:cNvPr id="15363" name="テキスト ボックス 3"/>
          <p:cNvSpPr txBox="1">
            <a:spLocks noChangeArrowheads="1"/>
          </p:cNvSpPr>
          <p:nvPr/>
        </p:nvSpPr>
        <p:spPr bwMode="auto">
          <a:xfrm>
            <a:off x="2498725" y="993775"/>
            <a:ext cx="4100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82</a:t>
            </a:r>
            <a:r>
              <a:rPr lang="en-US" altLang="ja-JP" baseline="30000">
                <a:latin typeface="Calibri" pitchFamily="34" charset="0"/>
              </a:rPr>
              <a:t>nd</a:t>
            </a:r>
            <a:r>
              <a:rPr lang="en-US" altLang="ja-JP">
                <a:latin typeface="Calibri" pitchFamily="34" charset="0"/>
              </a:rPr>
              <a:t> IETF, November 2011, Taipei, Taiwan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/>
              <a:t>Proxy Binding Acknowledgement with Multicast Channel Information (PBA-M)</a:t>
            </a:r>
            <a:endParaRPr lang="ja-JP" altLang="en-US" sz="3600" smtClean="0"/>
          </a:p>
        </p:txBody>
      </p:sp>
      <p:sp>
        <p:nvSpPr>
          <p:cNvPr id="2765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12863"/>
          </a:xfrm>
        </p:spPr>
        <p:txBody>
          <a:bodyPr/>
          <a:lstStyle/>
          <a:p>
            <a:r>
              <a:rPr lang="en-US" altLang="ja-JP" sz="3000" smtClean="0"/>
              <a:t>Extension for PMIPv6 [RFC5213]</a:t>
            </a:r>
          </a:p>
          <a:p>
            <a:r>
              <a:rPr lang="en-US" altLang="ja-JP" sz="3000" smtClean="0"/>
              <a:t>New “multicast subscription flag (C)”</a:t>
            </a:r>
          </a:p>
        </p:txBody>
      </p:sp>
      <p:sp>
        <p:nvSpPr>
          <p:cNvPr id="27651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6F0B09-B57F-497E-AD4F-79837D2076CD}" type="slidenum">
              <a:rPr lang="ja-JP" altLang="en-US"/>
              <a:pPr/>
              <a:t>10</a:t>
            </a:fld>
            <a:endParaRPr lang="ja-JP" altLang="en-US"/>
          </a:p>
        </p:txBody>
      </p:sp>
      <p:sp>
        <p:nvSpPr>
          <p:cNvPr id="27652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130300" y="2913063"/>
            <a:ext cx="6972300" cy="321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654" name="テキスト ボックス 6"/>
          <p:cNvSpPr txBox="1">
            <a:spLocks noChangeArrowheads="1"/>
          </p:cNvSpPr>
          <p:nvPr/>
        </p:nvSpPr>
        <p:spPr bwMode="auto">
          <a:xfrm>
            <a:off x="736600" y="2932113"/>
            <a:ext cx="7366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60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</a:t>
            </a:r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0               1               2               3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0 1 2 3 4 5 6 7 8 9 0 1 2 3 4 5 6 7 8 9 0 1 2 3 4 5 6 7 8 9 0 1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                                +-+-+-+-+-+-+-+-+-+-+-+-+-+-+-+-+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                                |   Status      |K|R|P|</a:t>
            </a:r>
            <a:r>
              <a:rPr lang="da-DK" altLang="ja-JP" sz="160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C</a:t>
            </a:r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|Reserve|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|         Sequence #            |           Lifetime            |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.                        Mobility options                       .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da-DK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  <a:endParaRPr lang="ja-JP" altLang="en-US" sz="1600">
              <a:latin typeface="ＭＳ ゴシック" pitchFamily="49" charset="-128"/>
              <a:ea typeface="ＭＳ ゴシック" pitchFamily="49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/>
              <a:t>Mobility Options in PBU-M/PBA-M</a:t>
            </a:r>
            <a:endParaRPr lang="ja-JP" altLang="en-US" sz="3600" smtClean="0"/>
          </a:p>
        </p:txBody>
      </p:sp>
      <p:sp>
        <p:nvSpPr>
          <p:cNvPr id="2867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16038"/>
            <a:ext cx="8229600" cy="1597025"/>
          </a:xfrm>
        </p:spPr>
        <p:txBody>
          <a:bodyPr/>
          <a:lstStyle/>
          <a:p>
            <a:r>
              <a:rPr lang="en-US" altLang="ja-JP" sz="2400" smtClean="0"/>
              <a:t>The format of the Mobility options field uses the TLV format defined in [RFC3775] where the field contains Multicast Address Record with the same definitions in [RFC3810].</a:t>
            </a:r>
          </a:p>
        </p:txBody>
      </p:sp>
      <p:sp>
        <p:nvSpPr>
          <p:cNvPr id="28675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1FDFF3A-6012-4B60-9EFA-F3C710B9F69D}" type="slidenum">
              <a:rPr lang="ja-JP" altLang="en-US"/>
              <a:pPr/>
              <a:t>11</a:t>
            </a:fld>
            <a:endParaRPr lang="ja-JP" altLang="en-US"/>
          </a:p>
        </p:txBody>
      </p:sp>
      <p:sp>
        <p:nvSpPr>
          <p:cNvPr id="28676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130300" y="2913063"/>
            <a:ext cx="6972300" cy="3443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8678" name="テキスト ボックス 6"/>
          <p:cNvSpPr txBox="1">
            <a:spLocks noChangeArrowheads="1"/>
          </p:cNvSpPr>
          <p:nvPr/>
        </p:nvSpPr>
        <p:spPr bwMode="auto">
          <a:xfrm>
            <a:off x="736600" y="2932113"/>
            <a:ext cx="7366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60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0                   1                   2                   3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 0 1 2 3 4 5 6 7 8 9 0 1 2 3 4 5 6 7 8 9 0 1 2 3 4 5 6 7 8 9 0 1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Type = TBD   |     Length    |Nr of Mcast Address Records (M)|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Multicast Address Record [1]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29698" name="コンテンツ プレースホルダ 2"/>
          <p:cNvSpPr>
            <a:spLocks noGrp="1"/>
          </p:cNvSpPr>
          <p:nvPr>
            <p:ph idx="1"/>
          </p:nvPr>
        </p:nvSpPr>
        <p:spPr>
          <a:xfrm>
            <a:off x="438150" y="1600200"/>
            <a:ext cx="8302625" cy="4525963"/>
          </a:xfrm>
        </p:spPr>
        <p:txBody>
          <a:bodyPr/>
          <a:lstStyle/>
          <a:p>
            <a:r>
              <a:rPr lang="en-US" altLang="ja-JP" smtClean="0"/>
              <a:t>This draft describes PMIPv6 with PIM-SM</a:t>
            </a:r>
          </a:p>
          <a:p>
            <a:pPr lvl="1"/>
            <a:r>
              <a:rPr lang="en-US" altLang="ja-JP" smtClean="0"/>
              <a:t>Address tunnel convergence problem</a:t>
            </a:r>
          </a:p>
          <a:p>
            <a:pPr lvl="1"/>
            <a:r>
              <a:rPr lang="en-US" altLang="ja-JP" smtClean="0"/>
              <a:t>Support mobility</a:t>
            </a:r>
          </a:p>
          <a:p>
            <a:pPr lvl="2"/>
            <a:endParaRPr lang="en-US" altLang="ja-JP" smtClean="0"/>
          </a:p>
          <a:p>
            <a:r>
              <a:rPr lang="en-US" altLang="ja-JP" smtClean="0"/>
              <a:t>WG item?</a:t>
            </a:r>
          </a:p>
        </p:txBody>
      </p:sp>
      <p:sp>
        <p:nvSpPr>
          <p:cNvPr id="29699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8D97F6-1C5E-47EB-B249-DACDE0AE6EDE}" type="slidenum">
              <a:rPr lang="ja-JP" altLang="en-US"/>
              <a:pPr/>
              <a:t>12</a:t>
            </a:fld>
            <a:endParaRPr lang="ja-JP" altLang="en-US"/>
          </a:p>
        </p:txBody>
      </p:sp>
      <p:sp>
        <p:nvSpPr>
          <p:cNvPr id="29700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Background</a:t>
            </a:r>
            <a:endParaRPr lang="ja-JP" altLang="en-US" smtClean="0"/>
          </a:p>
        </p:txBody>
      </p:sp>
      <p:sp>
        <p:nvSpPr>
          <p:cNvPr id="174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700" smtClean="0"/>
              <a:t>Address tunnel convergence problem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Both LMA and MAG act as PIM-SM routers</a:t>
            </a:r>
          </a:p>
          <a:p>
            <a:pPr lvl="2">
              <a:lnSpc>
                <a:spcPct val="80000"/>
              </a:lnSpc>
            </a:pPr>
            <a:r>
              <a:rPr lang="en-US" altLang="ja-JP" sz="2000" smtClean="0"/>
              <a:t>Support both ASM and SSM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Incoming IF on LMA/MAG is selected by an RPF lookup algorithm given by PIM</a:t>
            </a:r>
          </a:p>
          <a:p>
            <a:pPr>
              <a:lnSpc>
                <a:spcPct val="80000"/>
              </a:lnSpc>
            </a:pPr>
            <a:r>
              <a:rPr lang="en-US" altLang="ja-JP" sz="2700" smtClean="0"/>
              <a:t>Support local/direct routing</a:t>
            </a:r>
          </a:p>
          <a:p>
            <a:pPr>
              <a:lnSpc>
                <a:spcPct val="80000"/>
              </a:lnSpc>
            </a:pPr>
            <a:r>
              <a:rPr lang="en-US" altLang="ja-JP" sz="2700" smtClean="0"/>
              <a:t>Source mobility friendly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But out of scope of this document</a:t>
            </a:r>
          </a:p>
          <a:p>
            <a:pPr>
              <a:lnSpc>
                <a:spcPct val="70000"/>
              </a:lnSpc>
            </a:pPr>
            <a:r>
              <a:rPr lang="en-US" altLang="ja-JP" sz="2600" smtClean="0"/>
              <a:t>Mobility support (i.e. seamless handover)</a:t>
            </a:r>
          </a:p>
          <a:p>
            <a:pPr lvl="1">
              <a:lnSpc>
                <a:spcPct val="70000"/>
              </a:lnSpc>
            </a:pPr>
            <a:r>
              <a:rPr lang="en-US" altLang="ja-JP" sz="2200" smtClean="0"/>
              <a:t>Scenario 1: With Policy Profile</a:t>
            </a:r>
          </a:p>
          <a:p>
            <a:pPr lvl="2">
              <a:lnSpc>
                <a:spcPct val="70000"/>
              </a:lnSpc>
            </a:pPr>
            <a:r>
              <a:rPr lang="en-US" altLang="ja-JP" sz="1900" smtClean="0"/>
              <a:t>When MN’s subscribing channel list is always maintained</a:t>
            </a:r>
          </a:p>
          <a:p>
            <a:pPr lvl="1">
              <a:lnSpc>
                <a:spcPct val="70000"/>
              </a:lnSpc>
            </a:pPr>
            <a:r>
              <a:rPr lang="en-US" altLang="ja-JP" sz="2200" smtClean="0"/>
              <a:t>Scenario 2: With multicast extended PBU/PBA</a:t>
            </a:r>
          </a:p>
          <a:p>
            <a:pPr lvl="2">
              <a:lnSpc>
                <a:spcPct val="70000"/>
              </a:lnSpc>
            </a:pPr>
            <a:r>
              <a:rPr lang="en-US" altLang="ja-JP" sz="1900" smtClean="0"/>
              <a:t>Use DeReg PBU and PBA having multicast channel information (PBU-M/PBA-M)</a:t>
            </a:r>
          </a:p>
          <a:p>
            <a:pPr>
              <a:lnSpc>
                <a:spcPct val="80000"/>
              </a:lnSpc>
            </a:pPr>
            <a:endParaRPr lang="en-US" altLang="ja-JP" sz="2700" smtClean="0"/>
          </a:p>
        </p:txBody>
      </p:sp>
      <p:sp>
        <p:nvSpPr>
          <p:cNvPr id="16387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6388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36165A-C497-499F-969D-EB943BD08674}" type="slidenum">
              <a:rPr lang="ja-JP" altLang="en-US"/>
              <a:pPr/>
              <a:t>2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Changes from -06</a:t>
            </a:r>
            <a:endParaRPr lang="ja-JP" altLang="en-US" smtClean="0"/>
          </a:p>
        </p:txBody>
      </p:sp>
      <p:sp>
        <p:nvSpPr>
          <p:cNvPr id="18434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Simplify the scenario</a:t>
            </a:r>
          </a:p>
          <a:p>
            <a:pPr lvl="1"/>
            <a:r>
              <a:rPr lang="en-US" altLang="ja-JP" smtClean="0"/>
              <a:t>Remove M-Tunnel</a:t>
            </a:r>
          </a:p>
          <a:p>
            <a:pPr lvl="2"/>
            <a:r>
              <a:rPr lang="en-US" altLang="ja-JP" smtClean="0"/>
              <a:t>Usually use bi-directional tunnel</a:t>
            </a:r>
          </a:p>
          <a:p>
            <a:pPr lvl="1"/>
            <a:r>
              <a:rPr lang="en-US" altLang="ja-JP" smtClean="0"/>
              <a:t>Assume to copy unicast routing table (e.g. RIB) to MRIB</a:t>
            </a:r>
          </a:p>
          <a:p>
            <a:r>
              <a:rPr lang="en-US" altLang="ja-JP" smtClean="0"/>
              <a:t>Editorial changes</a:t>
            </a:r>
          </a:p>
        </p:txBody>
      </p:sp>
      <p:sp>
        <p:nvSpPr>
          <p:cNvPr id="18435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8436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9E9ECC-0FD4-45E6-84D6-FD05AE3D4742}" type="slidenum">
              <a:rPr lang="ja-JP" altLang="en-US"/>
              <a:pPr/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線コネクタ 37"/>
          <p:cNvCxnSpPr>
            <a:cxnSpLocks noChangeShapeType="1"/>
          </p:cNvCxnSpPr>
          <p:nvPr/>
        </p:nvCxnSpPr>
        <p:spPr bwMode="auto">
          <a:xfrm>
            <a:off x="5075238" y="4622800"/>
            <a:ext cx="1636712" cy="1588"/>
          </a:xfrm>
          <a:prstGeom prst="line">
            <a:avLst/>
          </a:prstGeom>
          <a:noFill/>
          <a:ln w="254000">
            <a:solidFill>
              <a:srgbClr val="008000">
                <a:alpha val="79999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</p:cNvCxnSpPr>
          <p:nvPr/>
        </p:nvCxnSpPr>
        <p:spPr bwMode="auto">
          <a:xfrm>
            <a:off x="5076825" y="3992563"/>
            <a:ext cx="1636713" cy="1587"/>
          </a:xfrm>
          <a:prstGeom prst="line">
            <a:avLst/>
          </a:prstGeom>
          <a:noFill/>
          <a:ln w="254000">
            <a:solidFill>
              <a:srgbClr val="008000">
                <a:alpha val="79999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45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Basic Data Flow – Example</a:t>
            </a:r>
            <a:endParaRPr lang="ja-JP" altLang="en-US" smtClean="0"/>
          </a:p>
        </p:txBody>
      </p:sp>
      <p:sp>
        <p:nvSpPr>
          <p:cNvPr id="2970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604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500" smtClean="0"/>
              <a:t>MAG and LMA act as PIM-SM routers</a:t>
            </a:r>
          </a:p>
          <a:p>
            <a:pPr lvl="1">
              <a:lnSpc>
                <a:spcPct val="80000"/>
              </a:lnSpc>
            </a:pPr>
            <a:r>
              <a:rPr lang="en-US" altLang="ja-JP" sz="2200" smtClean="0"/>
              <a:t>Upstream IF for (S1,G1) is LMA-MAG Bidirectional Tunnel IF</a:t>
            </a:r>
          </a:p>
          <a:p>
            <a:pPr lvl="1">
              <a:lnSpc>
                <a:spcPct val="80000"/>
              </a:lnSpc>
            </a:pPr>
            <a:r>
              <a:rPr lang="en-US" altLang="ja-JP" sz="2200" smtClean="0"/>
              <a:t>Upstream IF for (S2,G2) is MAG’s physical IF (e.g. direct routing)</a:t>
            </a:r>
            <a:endParaRPr lang="ja-JP" altLang="en-US" sz="2200" smtClean="0"/>
          </a:p>
        </p:txBody>
      </p:sp>
      <p:sp>
        <p:nvSpPr>
          <p:cNvPr id="19461" name="フッター プレースホルダ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9462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810937-A5BA-4902-B2EB-C0E4A5E855E5}" type="slidenum">
              <a:rPr lang="ja-JP" altLang="en-US"/>
              <a:pPr/>
              <a:t>4</a:t>
            </a:fld>
            <a:endParaRPr lang="ja-JP" altLang="en-US"/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1576388" y="2922588"/>
            <a:ext cx="649287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4" name="Text Box 5"/>
          <p:cNvSpPr txBox="1">
            <a:spLocks noChangeArrowheads="1"/>
          </p:cNvSpPr>
          <p:nvPr/>
        </p:nvSpPr>
        <p:spPr bwMode="auto">
          <a:xfrm>
            <a:off x="1612900" y="2894013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MN1</a:t>
            </a:r>
          </a:p>
        </p:txBody>
      </p:sp>
      <p:sp>
        <p:nvSpPr>
          <p:cNvPr id="19465" name="Rectangle 6"/>
          <p:cNvSpPr>
            <a:spLocks noChangeArrowheads="1"/>
          </p:cNvSpPr>
          <p:nvPr/>
        </p:nvSpPr>
        <p:spPr bwMode="auto">
          <a:xfrm>
            <a:off x="3092450" y="2922588"/>
            <a:ext cx="649288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6" name="Text Box 7"/>
          <p:cNvSpPr txBox="1">
            <a:spLocks noChangeArrowheads="1"/>
          </p:cNvSpPr>
          <p:nvPr/>
        </p:nvSpPr>
        <p:spPr bwMode="auto">
          <a:xfrm>
            <a:off x="3144838" y="2894013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MN2</a:t>
            </a:r>
          </a:p>
        </p:txBody>
      </p:sp>
      <p:sp>
        <p:nvSpPr>
          <p:cNvPr id="19467" name="Rectangle 10"/>
          <p:cNvSpPr>
            <a:spLocks noChangeArrowheads="1"/>
          </p:cNvSpPr>
          <p:nvPr/>
        </p:nvSpPr>
        <p:spPr bwMode="auto">
          <a:xfrm>
            <a:off x="4784725" y="2922588"/>
            <a:ext cx="649288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4748213" y="2894013"/>
            <a:ext cx="652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MAG</a:t>
            </a:r>
          </a:p>
        </p:txBody>
      </p:sp>
      <p:sp>
        <p:nvSpPr>
          <p:cNvPr id="19469" name="Rectangle 12"/>
          <p:cNvSpPr>
            <a:spLocks noChangeArrowheads="1"/>
          </p:cNvSpPr>
          <p:nvPr/>
        </p:nvSpPr>
        <p:spPr bwMode="auto">
          <a:xfrm>
            <a:off x="6427788" y="2922588"/>
            <a:ext cx="649287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6443663" y="2894013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LMA</a:t>
            </a:r>
          </a:p>
        </p:txBody>
      </p:sp>
      <p:sp>
        <p:nvSpPr>
          <p:cNvPr id="19471" name="Line 14"/>
          <p:cNvSpPr>
            <a:spLocks noChangeShapeType="1"/>
          </p:cNvSpPr>
          <p:nvPr/>
        </p:nvSpPr>
        <p:spPr bwMode="auto">
          <a:xfrm flipH="1">
            <a:off x="1835150" y="3182938"/>
            <a:ext cx="12700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2" name="Line 15"/>
          <p:cNvSpPr>
            <a:spLocks noChangeShapeType="1"/>
          </p:cNvSpPr>
          <p:nvPr/>
        </p:nvSpPr>
        <p:spPr bwMode="auto">
          <a:xfrm flipH="1">
            <a:off x="3430588" y="3182938"/>
            <a:ext cx="1587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3" name="Line 16"/>
          <p:cNvSpPr>
            <a:spLocks noChangeShapeType="1"/>
          </p:cNvSpPr>
          <p:nvPr/>
        </p:nvSpPr>
        <p:spPr bwMode="auto">
          <a:xfrm>
            <a:off x="5087938" y="3182938"/>
            <a:ext cx="7937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Line 17"/>
          <p:cNvSpPr>
            <a:spLocks noChangeShapeType="1"/>
          </p:cNvSpPr>
          <p:nvPr/>
        </p:nvSpPr>
        <p:spPr bwMode="auto">
          <a:xfrm>
            <a:off x="6731000" y="3182938"/>
            <a:ext cx="1588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5" name="Text Box 22"/>
          <p:cNvSpPr txBox="1">
            <a:spLocks noChangeArrowheads="1"/>
          </p:cNvSpPr>
          <p:nvPr/>
        </p:nvSpPr>
        <p:spPr bwMode="auto">
          <a:xfrm>
            <a:off x="3670300" y="4892675"/>
            <a:ext cx="1292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MLD Report</a:t>
            </a:r>
          </a:p>
          <a:p>
            <a:pPr algn="ctr"/>
            <a:r>
              <a:rPr lang="en-US" altLang="zh-CN" sz="1600"/>
              <a:t>(S2,G2)</a:t>
            </a:r>
          </a:p>
        </p:txBody>
      </p:sp>
      <p:sp>
        <p:nvSpPr>
          <p:cNvPr id="19476" name="Line 25"/>
          <p:cNvSpPr>
            <a:spLocks noChangeShapeType="1"/>
          </p:cNvSpPr>
          <p:nvPr/>
        </p:nvSpPr>
        <p:spPr bwMode="auto">
          <a:xfrm>
            <a:off x="3436938" y="515778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Text Box 26"/>
          <p:cNvSpPr txBox="1">
            <a:spLocks noChangeArrowheads="1"/>
          </p:cNvSpPr>
          <p:nvPr/>
        </p:nvSpPr>
        <p:spPr bwMode="auto">
          <a:xfrm>
            <a:off x="5413375" y="3797300"/>
            <a:ext cx="927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sp>
        <p:nvSpPr>
          <p:cNvPr id="19478" name="Line 27"/>
          <p:cNvSpPr>
            <a:spLocks noChangeShapeType="1"/>
          </p:cNvSpPr>
          <p:nvPr/>
        </p:nvSpPr>
        <p:spPr bwMode="auto">
          <a:xfrm>
            <a:off x="5075238" y="3994150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9" name="Text Box 31"/>
          <p:cNvSpPr txBox="1">
            <a:spLocks noChangeArrowheads="1"/>
          </p:cNvSpPr>
          <p:nvPr/>
        </p:nvSpPr>
        <p:spPr bwMode="auto">
          <a:xfrm>
            <a:off x="5276850" y="3559175"/>
            <a:ext cx="1266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Bidir Tunnel</a:t>
            </a:r>
          </a:p>
        </p:txBody>
      </p:sp>
      <p:sp>
        <p:nvSpPr>
          <p:cNvPr id="19480" name="Text Box 36"/>
          <p:cNvSpPr txBox="1">
            <a:spLocks noChangeArrowheads="1"/>
          </p:cNvSpPr>
          <p:nvPr/>
        </p:nvSpPr>
        <p:spPr bwMode="auto">
          <a:xfrm>
            <a:off x="2751138" y="3417888"/>
            <a:ext cx="1292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MLD Report</a:t>
            </a:r>
          </a:p>
          <a:p>
            <a:pPr algn="ctr"/>
            <a:r>
              <a:rPr lang="en-US" altLang="zh-CN" sz="1600"/>
              <a:t>(S1,G1)</a:t>
            </a:r>
          </a:p>
        </p:txBody>
      </p:sp>
      <p:sp>
        <p:nvSpPr>
          <p:cNvPr id="19481" name="Line 37"/>
          <p:cNvSpPr>
            <a:spLocks noChangeShapeType="1"/>
          </p:cNvSpPr>
          <p:nvPr/>
        </p:nvSpPr>
        <p:spPr bwMode="auto">
          <a:xfrm flipV="1">
            <a:off x="1835150" y="3706813"/>
            <a:ext cx="3241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2" name="Text Box 40"/>
          <p:cNvSpPr txBox="1">
            <a:spLocks noChangeArrowheads="1"/>
          </p:cNvSpPr>
          <p:nvPr/>
        </p:nvSpPr>
        <p:spPr bwMode="auto">
          <a:xfrm>
            <a:off x="7537450" y="4418013"/>
            <a:ext cx="9032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(S1,G1)</a:t>
            </a:r>
          </a:p>
        </p:txBody>
      </p:sp>
      <p:sp>
        <p:nvSpPr>
          <p:cNvPr id="19483" name="Line 41"/>
          <p:cNvSpPr>
            <a:spLocks noChangeShapeType="1"/>
          </p:cNvSpPr>
          <p:nvPr/>
        </p:nvSpPr>
        <p:spPr bwMode="auto">
          <a:xfrm>
            <a:off x="6732588" y="42672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4" name="Text Box 42"/>
          <p:cNvSpPr txBox="1">
            <a:spLocks noChangeArrowheads="1"/>
          </p:cNvSpPr>
          <p:nvPr/>
        </p:nvSpPr>
        <p:spPr bwMode="auto">
          <a:xfrm>
            <a:off x="6757988" y="3921125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sp>
        <p:nvSpPr>
          <p:cNvPr id="41" name="左矢印 40"/>
          <p:cNvSpPr>
            <a:spLocks noChangeArrowheads="1"/>
          </p:cNvSpPr>
          <p:nvPr/>
        </p:nvSpPr>
        <p:spPr bwMode="auto">
          <a:xfrm>
            <a:off x="5089525" y="4495800"/>
            <a:ext cx="1617663" cy="246063"/>
          </a:xfrm>
          <a:prstGeom prst="leftArrow">
            <a:avLst>
              <a:gd name="adj1" fmla="val 50000"/>
              <a:gd name="adj2" fmla="val 50006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" name="左矢印 42"/>
          <p:cNvSpPr>
            <a:spLocks noChangeArrowheads="1"/>
          </p:cNvSpPr>
          <p:nvPr/>
        </p:nvSpPr>
        <p:spPr bwMode="auto">
          <a:xfrm>
            <a:off x="6731000" y="4500563"/>
            <a:ext cx="806450" cy="24447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4" name="左矢印 43"/>
          <p:cNvSpPr>
            <a:spLocks noChangeArrowheads="1"/>
          </p:cNvSpPr>
          <p:nvPr/>
        </p:nvSpPr>
        <p:spPr bwMode="auto">
          <a:xfrm>
            <a:off x="1844675" y="5908675"/>
            <a:ext cx="3236913" cy="24606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5" name="左矢印 44"/>
          <p:cNvSpPr>
            <a:spLocks noChangeArrowheads="1"/>
          </p:cNvSpPr>
          <p:nvPr/>
        </p:nvSpPr>
        <p:spPr bwMode="auto">
          <a:xfrm>
            <a:off x="3424238" y="4495800"/>
            <a:ext cx="1662112" cy="244475"/>
          </a:xfrm>
          <a:prstGeom prst="leftArrow">
            <a:avLst>
              <a:gd name="adj1" fmla="val 50000"/>
              <a:gd name="adj2" fmla="val 50015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489" name="Line 41"/>
          <p:cNvSpPr>
            <a:spLocks noChangeShapeType="1"/>
          </p:cNvSpPr>
          <p:nvPr/>
        </p:nvSpPr>
        <p:spPr bwMode="auto">
          <a:xfrm>
            <a:off x="5067300" y="53927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90" name="Text Box 42"/>
          <p:cNvSpPr txBox="1">
            <a:spLocks noChangeArrowheads="1"/>
          </p:cNvSpPr>
          <p:nvPr/>
        </p:nvSpPr>
        <p:spPr bwMode="auto">
          <a:xfrm>
            <a:off x="5094288" y="5032375"/>
            <a:ext cx="9255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cxnSp>
        <p:nvCxnSpPr>
          <p:cNvPr id="40" name="直線コネクタ 39"/>
          <p:cNvCxnSpPr>
            <a:cxnSpLocks noChangeShapeType="1"/>
          </p:cNvCxnSpPr>
          <p:nvPr/>
        </p:nvCxnSpPr>
        <p:spPr bwMode="auto">
          <a:xfrm>
            <a:off x="5081588" y="5705475"/>
            <a:ext cx="1636712" cy="1588"/>
          </a:xfrm>
          <a:prstGeom prst="line">
            <a:avLst/>
          </a:prstGeom>
          <a:noFill/>
          <a:ln w="254000">
            <a:solidFill>
              <a:srgbClr val="008000">
                <a:alpha val="79999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46" name="左矢印 45"/>
          <p:cNvSpPr>
            <a:spLocks noChangeArrowheads="1"/>
          </p:cNvSpPr>
          <p:nvPr/>
        </p:nvSpPr>
        <p:spPr bwMode="auto">
          <a:xfrm>
            <a:off x="5081588" y="5578475"/>
            <a:ext cx="1617662" cy="246063"/>
          </a:xfrm>
          <a:prstGeom prst="leftArrow">
            <a:avLst>
              <a:gd name="adj1" fmla="val 50000"/>
              <a:gd name="adj2" fmla="val 50006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7" name="左矢印 46"/>
          <p:cNvSpPr>
            <a:spLocks noChangeArrowheads="1"/>
          </p:cNvSpPr>
          <p:nvPr/>
        </p:nvSpPr>
        <p:spPr bwMode="auto">
          <a:xfrm>
            <a:off x="6732588" y="5578475"/>
            <a:ext cx="806450" cy="24447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8" name="左矢印 47"/>
          <p:cNvSpPr>
            <a:spLocks noChangeArrowheads="1"/>
          </p:cNvSpPr>
          <p:nvPr/>
        </p:nvSpPr>
        <p:spPr bwMode="auto">
          <a:xfrm>
            <a:off x="3444875" y="5584825"/>
            <a:ext cx="1617663" cy="246063"/>
          </a:xfrm>
          <a:prstGeom prst="leftArrow">
            <a:avLst>
              <a:gd name="adj1" fmla="val 50000"/>
              <a:gd name="adj2" fmla="val 50006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9" name="左矢印 48"/>
          <p:cNvSpPr>
            <a:spLocks noChangeArrowheads="1"/>
          </p:cNvSpPr>
          <p:nvPr/>
        </p:nvSpPr>
        <p:spPr bwMode="auto">
          <a:xfrm>
            <a:off x="5091113" y="5908675"/>
            <a:ext cx="806450" cy="24447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7537450" y="5502275"/>
            <a:ext cx="9032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(S1,G1)</a:t>
            </a:r>
          </a:p>
        </p:txBody>
      </p:sp>
      <p:sp>
        <p:nvSpPr>
          <p:cNvPr id="19497" name="Text Box 40"/>
          <p:cNvSpPr txBox="1">
            <a:spLocks noChangeArrowheads="1"/>
          </p:cNvSpPr>
          <p:nvPr/>
        </p:nvSpPr>
        <p:spPr bwMode="auto">
          <a:xfrm>
            <a:off x="5540375" y="6054725"/>
            <a:ext cx="9032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(S2,G2)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pPr algn="ctr"/>
            <a:r>
              <a:rPr lang="en-US" altLang="ja-JP"/>
              <a:t>Fixed Internet</a:t>
            </a:r>
            <a:endParaRPr lang="ja-JP" altLang="en-US"/>
          </a:p>
        </p:txBody>
      </p:sp>
      <p:sp>
        <p:nvSpPr>
          <p:cNvPr id="2048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Handover Example 1</a:t>
            </a:r>
            <a:endParaRPr lang="ja-JP" altLang="en-US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nMAG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6972300" y="197961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直線コネクタ 22"/>
          <p:cNvCxnSpPr>
            <a:cxnSpLocks noChangeShapeType="1"/>
            <a:stCxn id="7" idx="2"/>
            <a:endCxn id="10" idx="0"/>
          </p:cNvCxnSpPr>
          <p:nvPr/>
        </p:nvCxnSpPr>
        <p:spPr bwMode="auto">
          <a:xfrm rot="16200000" flipH="1">
            <a:off x="5238750" y="3759200"/>
            <a:ext cx="1204913" cy="3921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直線コネクタ 28"/>
          <p:cNvCxnSpPr>
            <a:cxnSpLocks noChangeShapeType="1"/>
          </p:cNvCxnSpPr>
          <p:nvPr/>
        </p:nvCxnSpPr>
        <p:spPr bwMode="auto">
          <a:xfrm rot="10800000" flipV="1">
            <a:off x="4117975" y="3352800"/>
            <a:ext cx="1398588" cy="12049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  <a:endCxn id="15" idx="0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  <a:endCxn id="69" idx="2"/>
          </p:cNvCxnSpPr>
          <p:nvPr/>
        </p:nvCxnSpPr>
        <p:spPr bwMode="auto">
          <a:xfrm rot="10800000">
            <a:off x="6330950" y="223678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498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Bidir Tunnel</a:t>
            </a:r>
            <a:endParaRPr lang="ja-JP" altLang="en-US"/>
          </a:p>
        </p:txBody>
      </p:sp>
      <p:sp>
        <p:nvSpPr>
          <p:cNvPr id="20499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13848A-082A-434E-AB90-EDE4692479D2}" type="slidenum">
              <a:rPr lang="ja-JP" altLang="en-US"/>
              <a:pPr/>
              <a:t>5</a:t>
            </a:fld>
            <a:endParaRPr lang="ja-JP" altLang="en-US"/>
          </a:p>
        </p:txBody>
      </p:sp>
      <p:sp>
        <p:nvSpPr>
          <p:cNvPr id="20500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747713" y="31813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0502" name="テキスト ボックス 26"/>
          <p:cNvSpPr txBox="1">
            <a:spLocks noChangeArrowheads="1"/>
          </p:cNvSpPr>
          <p:nvPr/>
        </p:nvSpPr>
        <p:spPr bwMode="auto">
          <a:xfrm>
            <a:off x="1614488" y="2922588"/>
            <a:ext cx="10175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enable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20503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sp>
        <p:nvSpPr>
          <p:cNvPr id="54" name="正方形/長方形 53"/>
          <p:cNvSpPr>
            <a:spLocks noChangeArrowheads="1"/>
          </p:cNvSpPr>
          <p:nvPr/>
        </p:nvSpPr>
        <p:spPr bwMode="auto">
          <a:xfrm>
            <a:off x="7124700" y="5500688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56" name="直線コネクタ 55"/>
          <p:cNvCxnSpPr>
            <a:cxnSpLocks noChangeShapeType="1"/>
            <a:stCxn id="54" idx="0"/>
          </p:cNvCxnSpPr>
          <p:nvPr/>
        </p:nvCxnSpPr>
        <p:spPr bwMode="auto">
          <a:xfrm rot="16200000" flipV="1">
            <a:off x="6646069" y="4753769"/>
            <a:ext cx="431800" cy="10620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pMAG</a:t>
            </a:r>
          </a:p>
        </p:txBody>
      </p:sp>
      <p:sp>
        <p:nvSpPr>
          <p:cNvPr id="20508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0" name="直線矢印コネクタ 49"/>
          <p:cNvCxnSpPr>
            <a:cxnSpLocks noChangeShapeType="1"/>
          </p:cNvCxnSpPr>
          <p:nvPr/>
        </p:nvCxnSpPr>
        <p:spPr bwMode="auto">
          <a:xfrm>
            <a:off x="4959350" y="5870575"/>
            <a:ext cx="639763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3" name="直線矢印コネクタ 62"/>
          <p:cNvCxnSpPr>
            <a:cxnSpLocks noChangeShapeType="1"/>
          </p:cNvCxnSpPr>
          <p:nvPr/>
        </p:nvCxnSpPr>
        <p:spPr bwMode="auto">
          <a:xfrm rot="5400000" flipH="1" flipV="1">
            <a:off x="3436144" y="3726656"/>
            <a:ext cx="1131888" cy="384175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73" name="直線矢印コネクタ 72"/>
          <p:cNvCxnSpPr>
            <a:cxnSpLocks noChangeShapeType="1"/>
          </p:cNvCxnSpPr>
          <p:nvPr/>
        </p:nvCxnSpPr>
        <p:spPr bwMode="auto">
          <a:xfrm>
            <a:off x="749300" y="5959475"/>
            <a:ext cx="1042988" cy="1588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75" name="直線矢印コネクタ 74"/>
          <p:cNvCxnSpPr>
            <a:cxnSpLocks noChangeShapeType="1"/>
          </p:cNvCxnSpPr>
          <p:nvPr/>
        </p:nvCxnSpPr>
        <p:spPr bwMode="auto">
          <a:xfrm rot="10800000">
            <a:off x="4362450" y="3502025"/>
            <a:ext cx="1282700" cy="1055688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518" name="テキスト ボックス 77"/>
          <p:cNvSpPr txBox="1">
            <a:spLocks noChangeArrowheads="1"/>
          </p:cNvSpPr>
          <p:nvPr/>
        </p:nvSpPr>
        <p:spPr bwMode="auto">
          <a:xfrm>
            <a:off x="1876425" y="5756275"/>
            <a:ext cx="1185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PBU/PBA</a:t>
            </a:r>
            <a:endParaRPr lang="ja-JP" altLang="en-US"/>
          </a:p>
        </p:txBody>
      </p:sp>
      <p:cxnSp>
        <p:nvCxnSpPr>
          <p:cNvPr id="79" name="直線矢印コネクタ 78"/>
          <p:cNvCxnSpPr>
            <a:cxnSpLocks noChangeShapeType="1"/>
          </p:cNvCxnSpPr>
          <p:nvPr/>
        </p:nvCxnSpPr>
        <p:spPr bwMode="auto">
          <a:xfrm>
            <a:off x="747713" y="5332413"/>
            <a:ext cx="1042987" cy="1587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520" name="テキスト ボックス 79"/>
          <p:cNvSpPr txBox="1">
            <a:spLocks noChangeArrowheads="1"/>
          </p:cNvSpPr>
          <p:nvPr/>
        </p:nvSpPr>
        <p:spPr bwMode="auto">
          <a:xfrm>
            <a:off x="1876425" y="4876800"/>
            <a:ext cx="1057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PBU-M</a:t>
            </a:r>
          </a:p>
          <a:p>
            <a:r>
              <a:rPr lang="en-US" altLang="ja-JP"/>
              <a:t>(DeReg)</a:t>
            </a:r>
          </a:p>
          <a:p>
            <a:r>
              <a:rPr lang="en-US" altLang="ja-JP"/>
              <a:t>/PBA-M</a:t>
            </a:r>
          </a:p>
        </p:txBody>
      </p:sp>
      <p:cxnSp>
        <p:nvCxnSpPr>
          <p:cNvPr id="85" name="直線矢印コネクタ 84"/>
          <p:cNvCxnSpPr>
            <a:cxnSpLocks noChangeShapeType="1"/>
          </p:cNvCxnSpPr>
          <p:nvPr/>
        </p:nvCxnSpPr>
        <p:spPr bwMode="auto">
          <a:xfrm rot="10800000">
            <a:off x="4603750" y="3384550"/>
            <a:ext cx="1284288" cy="1055688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7" name="直線矢印コネクタ 56"/>
          <p:cNvCxnSpPr>
            <a:cxnSpLocks noChangeShapeType="1"/>
          </p:cNvCxnSpPr>
          <p:nvPr/>
        </p:nvCxnSpPr>
        <p:spPr bwMode="auto">
          <a:xfrm rot="5400000" flipH="1" flipV="1">
            <a:off x="3348832" y="3726656"/>
            <a:ext cx="1131888" cy="384175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0" name="正方形/長方形 59"/>
          <p:cNvSpPr>
            <a:spLocks noChangeArrowheads="1"/>
          </p:cNvSpPr>
          <p:nvPr/>
        </p:nvSpPr>
        <p:spPr bwMode="auto">
          <a:xfrm>
            <a:off x="7251700" y="3695700"/>
            <a:ext cx="536575" cy="512763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61" name="直線コネクタ 60"/>
          <p:cNvCxnSpPr>
            <a:cxnSpLocks noChangeShapeType="1"/>
            <a:stCxn id="60" idx="1"/>
          </p:cNvCxnSpPr>
          <p:nvPr/>
        </p:nvCxnSpPr>
        <p:spPr bwMode="auto">
          <a:xfrm flipH="1" flipV="1">
            <a:off x="6708775" y="3951288"/>
            <a:ext cx="542925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2" name="正方形/長方形 61"/>
          <p:cNvSpPr>
            <a:spLocks noChangeArrowheads="1"/>
          </p:cNvSpPr>
          <p:nvPr/>
        </p:nvSpPr>
        <p:spPr bwMode="auto">
          <a:xfrm>
            <a:off x="6137275" y="3616325"/>
            <a:ext cx="685800" cy="6016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MR</a:t>
            </a:r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pPr algn="ctr"/>
            <a:r>
              <a:rPr lang="en-US" altLang="ja-JP"/>
              <a:t>Fixed Internet</a:t>
            </a:r>
            <a:endParaRPr lang="ja-JP" altLang="en-US"/>
          </a:p>
        </p:txBody>
      </p:sp>
      <p:sp>
        <p:nvSpPr>
          <p:cNvPr id="2253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Handover Example 2</a:t>
            </a:r>
            <a:endParaRPr lang="ja-JP" altLang="en-US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nMAG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6972300" y="197961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直線コネクタ 22"/>
          <p:cNvCxnSpPr>
            <a:cxnSpLocks noChangeShapeType="1"/>
            <a:stCxn id="7" idx="2"/>
            <a:endCxn id="10" idx="0"/>
          </p:cNvCxnSpPr>
          <p:nvPr/>
        </p:nvCxnSpPr>
        <p:spPr bwMode="auto">
          <a:xfrm rot="16200000" flipH="1">
            <a:off x="5238750" y="3759200"/>
            <a:ext cx="1204913" cy="3921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直線コネクタ 28"/>
          <p:cNvCxnSpPr>
            <a:cxnSpLocks noChangeShapeType="1"/>
          </p:cNvCxnSpPr>
          <p:nvPr/>
        </p:nvCxnSpPr>
        <p:spPr bwMode="auto">
          <a:xfrm rot="10800000" flipV="1">
            <a:off x="4117975" y="3352800"/>
            <a:ext cx="1398588" cy="12049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  <a:endCxn id="15" idx="0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  <a:endCxn id="69" idx="2"/>
          </p:cNvCxnSpPr>
          <p:nvPr/>
        </p:nvCxnSpPr>
        <p:spPr bwMode="auto">
          <a:xfrm rot="10800000">
            <a:off x="6330950" y="223678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546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Bidir Tunnel</a:t>
            </a:r>
            <a:endParaRPr lang="ja-JP" altLang="en-US"/>
          </a:p>
        </p:txBody>
      </p:sp>
      <p:sp>
        <p:nvSpPr>
          <p:cNvPr id="22547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B2FB98-6142-45D1-8CE7-41D8F8B2A2C4}" type="slidenum">
              <a:rPr lang="ja-JP" altLang="en-US"/>
              <a:pPr/>
              <a:t>6</a:t>
            </a:fld>
            <a:endParaRPr lang="ja-JP" altLang="en-US"/>
          </a:p>
        </p:txBody>
      </p:sp>
      <p:sp>
        <p:nvSpPr>
          <p:cNvPr id="22548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747713" y="31813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2550" name="テキスト ボックス 26"/>
          <p:cNvSpPr txBox="1">
            <a:spLocks noChangeArrowheads="1"/>
          </p:cNvSpPr>
          <p:nvPr/>
        </p:nvSpPr>
        <p:spPr bwMode="auto">
          <a:xfrm>
            <a:off x="1614488" y="2922588"/>
            <a:ext cx="10175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enable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54" name="正方形/長方形 53"/>
          <p:cNvSpPr>
            <a:spLocks noChangeArrowheads="1"/>
          </p:cNvSpPr>
          <p:nvPr/>
        </p:nvSpPr>
        <p:spPr bwMode="auto">
          <a:xfrm>
            <a:off x="7124700" y="5500688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56" name="直線コネクタ 55"/>
          <p:cNvCxnSpPr>
            <a:cxnSpLocks noChangeShapeType="1"/>
            <a:stCxn id="54" idx="0"/>
          </p:cNvCxnSpPr>
          <p:nvPr/>
        </p:nvCxnSpPr>
        <p:spPr bwMode="auto">
          <a:xfrm rot="16200000" flipV="1">
            <a:off x="6646069" y="4753769"/>
            <a:ext cx="431800" cy="10620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pMAG</a:t>
            </a:r>
          </a:p>
        </p:txBody>
      </p:sp>
      <p:sp>
        <p:nvSpPr>
          <p:cNvPr id="22555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0" name="直線矢印コネクタ 49"/>
          <p:cNvCxnSpPr>
            <a:cxnSpLocks noChangeShapeType="1"/>
          </p:cNvCxnSpPr>
          <p:nvPr/>
        </p:nvCxnSpPr>
        <p:spPr bwMode="auto">
          <a:xfrm>
            <a:off x="4959350" y="5870575"/>
            <a:ext cx="639763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7" name="直線コネクタ 46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9" name="直線矢印コネクタ 48"/>
          <p:cNvCxnSpPr>
            <a:cxnSpLocks noChangeShapeType="1"/>
          </p:cNvCxnSpPr>
          <p:nvPr/>
        </p:nvCxnSpPr>
        <p:spPr bwMode="auto">
          <a:xfrm>
            <a:off x="749300" y="5959475"/>
            <a:ext cx="1042988" cy="1588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563" name="テキスト ボックス 77"/>
          <p:cNvSpPr txBox="1">
            <a:spLocks noChangeArrowheads="1"/>
          </p:cNvSpPr>
          <p:nvPr/>
        </p:nvSpPr>
        <p:spPr bwMode="auto">
          <a:xfrm>
            <a:off x="1876425" y="5756275"/>
            <a:ext cx="1185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PBU/PBA</a:t>
            </a:r>
            <a:endParaRPr lang="ja-JP" altLang="en-US"/>
          </a:p>
        </p:txBody>
      </p:sp>
      <p:cxnSp>
        <p:nvCxnSpPr>
          <p:cNvPr id="57" name="直線矢印コネクタ 56"/>
          <p:cNvCxnSpPr>
            <a:cxnSpLocks noChangeShapeType="1"/>
          </p:cNvCxnSpPr>
          <p:nvPr/>
        </p:nvCxnSpPr>
        <p:spPr bwMode="auto">
          <a:xfrm>
            <a:off x="747713" y="5332413"/>
            <a:ext cx="1042987" cy="1587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565" name="テキスト ボックス 79"/>
          <p:cNvSpPr txBox="1">
            <a:spLocks noChangeArrowheads="1"/>
          </p:cNvSpPr>
          <p:nvPr/>
        </p:nvSpPr>
        <p:spPr bwMode="auto">
          <a:xfrm>
            <a:off x="1876425" y="4876800"/>
            <a:ext cx="1057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PBU-M</a:t>
            </a:r>
          </a:p>
          <a:p>
            <a:r>
              <a:rPr lang="en-US" altLang="ja-JP"/>
              <a:t>(DeReg)</a:t>
            </a:r>
          </a:p>
          <a:p>
            <a:r>
              <a:rPr lang="en-US" altLang="ja-JP"/>
              <a:t>/PBA-M</a:t>
            </a:r>
          </a:p>
        </p:txBody>
      </p:sp>
      <p:sp>
        <p:nvSpPr>
          <p:cNvPr id="60" name="正方形/長方形 59"/>
          <p:cNvSpPr>
            <a:spLocks noChangeArrowheads="1"/>
          </p:cNvSpPr>
          <p:nvPr/>
        </p:nvSpPr>
        <p:spPr bwMode="auto">
          <a:xfrm>
            <a:off x="7251700" y="3695700"/>
            <a:ext cx="536575" cy="512763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61" name="直線コネクタ 60"/>
          <p:cNvCxnSpPr>
            <a:cxnSpLocks noChangeShapeType="1"/>
            <a:stCxn id="60" idx="1"/>
          </p:cNvCxnSpPr>
          <p:nvPr/>
        </p:nvCxnSpPr>
        <p:spPr bwMode="auto">
          <a:xfrm flipH="1" flipV="1">
            <a:off x="6708775" y="3951288"/>
            <a:ext cx="542925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2" name="正方形/長方形 61"/>
          <p:cNvSpPr>
            <a:spLocks noChangeArrowheads="1"/>
          </p:cNvSpPr>
          <p:nvPr/>
        </p:nvSpPr>
        <p:spPr bwMode="auto">
          <a:xfrm>
            <a:off x="6137275" y="3616325"/>
            <a:ext cx="685800" cy="6016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MR</a:t>
            </a:r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4" name="直線矢印コネクタ 63"/>
          <p:cNvCxnSpPr>
            <a:cxnSpLocks noChangeShapeType="1"/>
          </p:cNvCxnSpPr>
          <p:nvPr/>
        </p:nvCxnSpPr>
        <p:spPr bwMode="auto">
          <a:xfrm flipV="1">
            <a:off x="3940175" y="3352800"/>
            <a:ext cx="1392238" cy="1192213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5" name="直線矢印コネクタ 64"/>
          <p:cNvCxnSpPr>
            <a:cxnSpLocks noChangeShapeType="1"/>
          </p:cNvCxnSpPr>
          <p:nvPr/>
        </p:nvCxnSpPr>
        <p:spPr bwMode="auto">
          <a:xfrm flipH="1" flipV="1">
            <a:off x="5813425" y="3394075"/>
            <a:ext cx="347663" cy="1046163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6" name="直線矢印コネクタ 65"/>
          <p:cNvCxnSpPr>
            <a:cxnSpLocks noChangeShapeType="1"/>
          </p:cNvCxnSpPr>
          <p:nvPr/>
        </p:nvCxnSpPr>
        <p:spPr bwMode="auto">
          <a:xfrm flipV="1">
            <a:off x="3810000" y="3336925"/>
            <a:ext cx="1392238" cy="1192213"/>
          </a:xfrm>
          <a:prstGeom prst="straightConnector1">
            <a:avLst/>
          </a:prstGeom>
          <a:noFill/>
          <a:ln w="25400">
            <a:solidFill>
              <a:srgbClr val="0000FF"/>
            </a:solidFill>
            <a:prstDash val="sys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7" name="直線矢印コネクタ 66"/>
          <p:cNvCxnSpPr>
            <a:cxnSpLocks noChangeShapeType="1"/>
          </p:cNvCxnSpPr>
          <p:nvPr/>
        </p:nvCxnSpPr>
        <p:spPr bwMode="auto">
          <a:xfrm flipH="1" flipV="1">
            <a:off x="5526088" y="3429000"/>
            <a:ext cx="347662" cy="1046163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573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cxnSp>
        <p:nvCxnSpPr>
          <p:cNvPr id="70" name="直線コネクタ 69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>
                <a:solidFill>
                  <a:srgbClr val="000000"/>
                </a:solidFill>
              </a:rPr>
              <a:t>Handover Scenario</a:t>
            </a:r>
            <a:br>
              <a:rPr lang="en-US" altLang="ja-JP" sz="3600" smtClean="0">
                <a:solidFill>
                  <a:srgbClr val="000000"/>
                </a:solidFill>
              </a:rPr>
            </a:br>
            <a:r>
              <a:rPr lang="en-US" altLang="ja-JP" sz="3600" smtClean="0">
                <a:solidFill>
                  <a:srgbClr val="000000"/>
                </a:solidFill>
              </a:rPr>
              <a:t>– Home Subscription</a:t>
            </a:r>
            <a:endParaRPr lang="ja-JP" altLang="en-US" sz="3600" smtClean="0"/>
          </a:p>
        </p:txBody>
      </p:sp>
      <p:sp>
        <p:nvSpPr>
          <p:cNvPr id="24578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90121D-0C39-40C9-855A-3CC2FEF563AC}" type="slidenum">
              <a:rPr lang="ja-JP" altLang="en-US"/>
              <a:pPr/>
              <a:t>7</a:t>
            </a:fld>
            <a:endParaRPr lang="ja-JP" altLang="en-US"/>
          </a:p>
        </p:txBody>
      </p:sp>
      <p:sp>
        <p:nvSpPr>
          <p:cNvPr id="24579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4580" name="テキスト ボックス 6"/>
          <p:cNvSpPr txBox="1">
            <a:spLocks noChangeArrowheads="1"/>
          </p:cNvSpPr>
          <p:nvPr/>
        </p:nvSpPr>
        <p:spPr bwMode="auto">
          <a:xfrm>
            <a:off x="877888" y="1568450"/>
            <a:ext cx="775017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MN                    p-MAG                        LMA                        n-MAG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|----- MLD Report ----&gt;|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|==Bidir Tunnel(PIM join)==&gt;|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|---&gt; PIM join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|&lt;---------------------|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  <a:sym typeface="Wingdings" pitchFamily="2" charset="2"/>
              </a:rPr>
              <a:t>&lt;=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Bidir Tunnel(Multi.data)=|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Detach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MN detachment event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|------- DeReg PBU-M ------&gt;|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(Acquire multicast channel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information for MN-ID)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Accept PBU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|&lt;---------- PBA -----------|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Attach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MN attachment event (Acquire MN-ID)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|------------------------------------ RS -------------------------------------&gt;|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  <a:sym typeface="Wingdings" pitchFamily="2" charset="2"/>
              </a:rPr>
              <a:t>--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------- PBU 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|---------- PBA-M ---------&gt;|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(Acquire multicast channel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information for MN-ID)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  <a:sym typeface="Wingdings" pitchFamily="2" charset="2"/>
              </a:rPr>
              <a:t>&lt;==Bidir 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Tunnel(PIM join)==|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|&lt;----------------------------------- RA --------------------------------------|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|=Bidir Tunnel(Multi.data)=&gt;|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|&lt;--------------------------------- Multicast data ----------------------------|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  <a:endParaRPr lang="ja-JP" altLang="en-US" sz="1200">
              <a:latin typeface="ＭＳ ゴシック" pitchFamily="49" charset="-128"/>
              <a:ea typeface="ＭＳ ゴシック" pitchFamily="49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>
                <a:solidFill>
                  <a:srgbClr val="000000"/>
                </a:solidFill>
              </a:rPr>
              <a:t>Handover Scenario</a:t>
            </a:r>
            <a:br>
              <a:rPr lang="en-US" altLang="ja-JP" sz="3600" smtClean="0">
                <a:solidFill>
                  <a:srgbClr val="000000"/>
                </a:solidFill>
              </a:rPr>
            </a:br>
            <a:r>
              <a:rPr lang="en-US" altLang="ja-JP" sz="3600" smtClean="0">
                <a:solidFill>
                  <a:srgbClr val="000000"/>
                </a:solidFill>
              </a:rPr>
              <a:t>– Remote Subscription (or Direct Routing)</a:t>
            </a:r>
            <a:endParaRPr lang="ja-JP" altLang="en-US" sz="3600" smtClean="0"/>
          </a:p>
        </p:txBody>
      </p:sp>
      <p:sp>
        <p:nvSpPr>
          <p:cNvPr id="25602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80D40EC-6D3B-4926-BD67-AF88CBAC9A2F}" type="slidenum">
              <a:rPr lang="ja-JP" altLang="en-US"/>
              <a:pPr/>
              <a:t>8</a:t>
            </a:fld>
            <a:endParaRPr lang="ja-JP" altLang="en-US"/>
          </a:p>
        </p:txBody>
      </p:sp>
      <p:sp>
        <p:nvSpPr>
          <p:cNvPr id="25603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5604" name="テキスト ボックス 6"/>
          <p:cNvSpPr txBox="1">
            <a:spLocks noChangeArrowheads="1"/>
          </p:cNvSpPr>
          <p:nvPr/>
        </p:nvSpPr>
        <p:spPr bwMode="auto">
          <a:xfrm>
            <a:off x="877888" y="1847850"/>
            <a:ext cx="77501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MN                    p-MAG                        LMA                        n-MAG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|----- MLD Report ----&gt;|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|---&gt; PIM join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  <a:sym typeface="Wingdings" pitchFamily="2" charset="2"/>
              </a:rPr>
              <a:t>&lt;--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Multicast data ---|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Detach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MN detachment event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|------- DeReg PBU-M ------&gt;|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(Acquire multicast channel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information for MN-ID)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Accept PBU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|&lt;---------- PBA -----------|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Attach                   |                           |                         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MN attachment event (Acquire MN-ID)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|------------------------------------ RS -------------------------------------&gt;|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  <a:sym typeface="Wingdings" pitchFamily="2" charset="2"/>
              </a:rPr>
              <a:t>--</a:t>
            </a:r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------- PBU 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|---------- PBA-M ---------&gt;|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(Acquire multicast channel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information for MN-ID)  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|---&gt; PIM join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|&lt;----------------------------------- RA --------------------------------------|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|&lt;----------------------------------- Multicast data --------------------------|</a:t>
            </a:r>
          </a:p>
          <a:p>
            <a:r>
              <a:rPr lang="fi-FI" altLang="ja-JP" sz="1200">
                <a:latin typeface="ＭＳ ゴシック" pitchFamily="49" charset="-128"/>
                <a:ea typeface="ＭＳ ゴシック" pitchFamily="49" charset="-128"/>
              </a:rPr>
              <a:t>  |                      |                           |                           |</a:t>
            </a:r>
            <a:endParaRPr lang="ja-JP" altLang="en-US" sz="1200">
              <a:latin typeface="ＭＳ ゴシック" pitchFamily="49" charset="-128"/>
              <a:ea typeface="ＭＳ ゴシック" pitchFamily="49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/>
              <a:t>Proxy Binding Update with Multicast Channel Information (PBU-M)</a:t>
            </a:r>
            <a:endParaRPr lang="ja-JP" altLang="en-US" sz="3600" smtClean="0"/>
          </a:p>
        </p:txBody>
      </p:sp>
      <p:sp>
        <p:nvSpPr>
          <p:cNvPr id="26626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12863"/>
          </a:xfrm>
        </p:spPr>
        <p:txBody>
          <a:bodyPr/>
          <a:lstStyle/>
          <a:p>
            <a:r>
              <a:rPr lang="en-US" altLang="ja-JP" sz="3000" smtClean="0"/>
              <a:t>Extension for PMIPv6 [RFC5213]</a:t>
            </a:r>
          </a:p>
          <a:p>
            <a:r>
              <a:rPr lang="en-US" altLang="ja-JP" sz="3000" smtClean="0"/>
              <a:t>New “multicast subscription flag (C)”</a:t>
            </a:r>
          </a:p>
        </p:txBody>
      </p:sp>
      <p:sp>
        <p:nvSpPr>
          <p:cNvPr id="26627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9512FA-7029-44A8-9922-634F36C5DC87}" type="slidenum">
              <a:rPr lang="ja-JP" altLang="en-US"/>
              <a:pPr/>
              <a:t>9</a:t>
            </a:fld>
            <a:endParaRPr lang="ja-JP" altLang="en-US"/>
          </a:p>
        </p:txBody>
      </p:sp>
      <p:sp>
        <p:nvSpPr>
          <p:cNvPr id="26628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130300" y="2913063"/>
            <a:ext cx="6972300" cy="321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6630" name="テキスト ボックス 6"/>
          <p:cNvSpPr txBox="1">
            <a:spLocks noChangeArrowheads="1"/>
          </p:cNvSpPr>
          <p:nvPr/>
        </p:nvSpPr>
        <p:spPr bwMode="auto">
          <a:xfrm>
            <a:off x="736600" y="2932113"/>
            <a:ext cx="7366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60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0               1               2               3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0 1 2 3 4 5 6 7 8 9 0 1 2 3 4 5 6 7 8 9 0 1 2 3 4 5 6 7 8 9 0 1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                                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                                |            Sequence #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|A|H|L|K|M|R|P|</a:t>
            </a:r>
            <a:r>
              <a:rPr lang="en-US" altLang="ja-JP" sz="16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C</a:t>
            </a:r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|   Reserved    |            Lifetime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Mobility options      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.                                                               .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|                                                               |</a:t>
            </a:r>
          </a:p>
          <a:p>
            <a:r>
              <a:rPr lang="en-US" altLang="ja-JP" sz="1600">
                <a:latin typeface="ＭＳ ゴシック" pitchFamily="49" charset="-128"/>
                <a:ea typeface="ＭＳ ゴシック" pitchFamily="49" charset="-128"/>
              </a:rPr>
              <a:t>     +-+-+-+-+-+-+-+-+-+-+-+-+-+-+-+-+-+-+-+-+-+-+-+-+-+-+-+-+-+-+-+-+</a:t>
            </a:r>
            <a:endParaRPr lang="ja-JP" altLang="en-US" sz="1600">
              <a:latin typeface="ＭＳ ゴシック" pitchFamily="49" charset="-128"/>
              <a:ea typeface="ＭＳ ゴシック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1788</TotalTime>
  <Words>998</Words>
  <Application>Microsoft Office PowerPoint</Application>
  <PresentationFormat>On-screen Show (4:3)</PresentationFormat>
  <Paragraphs>223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ＭＳ Ｐゴシック</vt:lpstr>
      <vt:lpstr>Calibri</vt:lpstr>
      <vt:lpstr>ＭＳ ゴシック</vt:lpstr>
      <vt:lpstr>Wingdings</vt:lpstr>
      <vt:lpstr>Office テーマ</vt:lpstr>
      <vt:lpstr>PMIPv6 Extension for Multicast  draft-asaeda-multimob-pmip6-extension-07</vt:lpstr>
      <vt:lpstr>Background</vt:lpstr>
      <vt:lpstr>Changes from -06</vt:lpstr>
      <vt:lpstr>Basic Data Flow – Example</vt:lpstr>
      <vt:lpstr>Handover Example 1</vt:lpstr>
      <vt:lpstr>Handover Example 2</vt:lpstr>
      <vt:lpstr>Handover Scenario – Home Subscription</vt:lpstr>
      <vt:lpstr>Handover Scenario – Remote Subscription (or Direct Routing)</vt:lpstr>
      <vt:lpstr>Proxy Binding Update with Multicast Channel Information (PBU-M)</vt:lpstr>
      <vt:lpstr>Proxy Binding Acknowledgement with Multicast Channel Information (PBA-M)</vt:lpstr>
      <vt:lpstr>Mobility Options in PBU-M/PBA-M</vt:lpstr>
      <vt:lpstr>Conclusion</vt:lpstr>
    </vt:vector>
  </TitlesOfParts>
  <Company>慶應義塾大学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IP Multicast Session Announcement in the Internet</dc:title>
  <dc:creator>朝枝 仁</dc:creator>
  <cp:lastModifiedBy>SarikayaBehcet 73654</cp:lastModifiedBy>
  <cp:revision>99</cp:revision>
  <dcterms:created xsi:type="dcterms:W3CDTF">2011-03-28T18:55:34Z</dcterms:created>
  <dcterms:modified xsi:type="dcterms:W3CDTF">2011-11-14T10:36:00Z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1321264251</vt:lpwstr>
  </property>
</Properties>
</file>