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96" r:id="rId3"/>
    <p:sldId id="260" r:id="rId4"/>
    <p:sldId id="298" r:id="rId5"/>
    <p:sldId id="299" r:id="rId6"/>
    <p:sldId id="300" r:id="rId7"/>
    <p:sldId id="301" r:id="rId8"/>
    <p:sldId id="302" r:id="rId9"/>
    <p:sldId id="297" r:id="rId10"/>
    <p:sldId id="264" r:id="rId11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中間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4ED8FA-0AE4-4514-A5F8-B5C4068DF28B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34E295-4074-49C4-93E3-ECCB91D2D3B8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8EA65CE-32F3-4249-BBE0-45555B5B0CCD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en-US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8E46502-DD80-4912-B20D-F81570AAF35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6387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AB1394-0AC0-4157-BE19-A49F5349E330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26627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A904CE-07F6-488F-ABCA-C7A325A50757}" type="slidenum">
              <a:rPr lang="ja-JP" altLang="en-US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4A499A-4C32-4199-8C97-47FC5C4ED10E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F0901-8BFB-4D4B-B7C8-AC4F9ED8161B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8EABB6-8A1C-4EC0-A7C8-062B128C5B8A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FC7F9-E58F-49E1-A03F-83ED8A3F7FA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3FC4A8-432C-4267-A45E-10F06CF0D065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95C9B-AD71-4F5C-942B-DC4A3DD4DEEE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1CBB19-D379-47BC-A1C5-62128B1F3D2F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D13A6-1E83-4496-B749-96BC92C6FEC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8A0C73-C56A-483F-A22A-0280256F707B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0BE26-F3E2-4409-B5B6-6E60C06416A2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CDED2-C7E9-4E00-BB8D-1B01424DBE30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59068-0768-4853-99A8-69F421451EA8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9D2C65-C779-465B-A1E6-7D8048622708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AB910-0341-4722-84C1-A5944885CCC4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4ACF3-6982-4673-9561-E7E31C888D69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F6DE6-C6E1-4FDE-A417-CEF3FC323C7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3CACD2-9A9C-44FA-9F09-AB5C328C6152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4CF93-3B9F-4C9E-9A7F-815304AA6F0E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9031B7-30A5-479C-86FB-DF0C913FEF65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B4AF6-D032-48C7-BCD2-60130035E26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9432F0-682A-452C-AB0C-E00F26C18566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9AB91-E5F5-4AAB-BC77-2A592AE30ECB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9E079E8-6FB3-4ACD-AFC1-D00C2232B2BF}" type="datetime1">
              <a:rPr lang="ja-JP" altLang="en-US"/>
              <a:pPr/>
              <a:t>2011/11/14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cs-CZ" altLang="ja-JP"/>
              <a:t>82nd IETF, November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06C9188-41E5-4AE8-A9C4-2976A2366274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3200" smtClean="0"/>
              <a:t>Tuning the Behavior of IGMP and MLD for Routers in Mobile and Wireless Networks</a:t>
            </a:r>
            <a:endParaRPr lang="ja-JP" altLang="en-US" sz="320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1325" y="4217988"/>
            <a:ext cx="8202613" cy="206692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altLang="ja-JP" dirty="0" smtClean="0">
                <a:solidFill>
                  <a:srgbClr val="000000"/>
                </a:solidFill>
                <a:cs typeface="+mn-cs"/>
              </a:rPr>
              <a:t>draft‐ietf‐multimob‐igmp‐mld‐tuning-02</a:t>
            </a:r>
            <a:endParaRPr lang="en-US" altLang="ja-JP" dirty="0" smtClean="0">
              <a:solidFill>
                <a:srgbClr val="FF0000"/>
              </a:solidFill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altLang="ja-JP" sz="2600" dirty="0" smtClean="0">
              <a:solidFill>
                <a:srgbClr val="000000"/>
              </a:solidFill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altLang="ja-JP" sz="2600" dirty="0" smtClean="0">
                <a:solidFill>
                  <a:schemeClr val="tx1"/>
                </a:solidFill>
                <a:cs typeface="+mn-cs"/>
              </a:rPr>
              <a:t>Hitoshi Asaeda</a:t>
            </a:r>
            <a:endParaRPr lang="en-US" altLang="ja-JP" sz="2600" dirty="0">
              <a:solidFill>
                <a:schemeClr val="tx1"/>
              </a:solidFill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altLang="ja-JP" sz="2600" dirty="0" err="1" smtClean="0">
                <a:solidFill>
                  <a:schemeClr val="tx1"/>
                </a:solidFill>
                <a:cs typeface="+mn-cs"/>
              </a:rPr>
              <a:t>Hui</a:t>
            </a:r>
            <a:r>
              <a:rPr lang="en-US" altLang="ja-JP" sz="2600" dirty="0" smtClean="0">
                <a:solidFill>
                  <a:schemeClr val="tx1"/>
                </a:solidFill>
                <a:cs typeface="+mn-cs"/>
              </a:rPr>
              <a:t> Liu</a:t>
            </a:r>
            <a:endParaRPr lang="en-US" altLang="ja-JP" sz="2600" dirty="0">
              <a:solidFill>
                <a:schemeClr val="tx1"/>
              </a:solidFill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altLang="ja-JP" sz="2600" dirty="0" smtClean="0">
                <a:solidFill>
                  <a:schemeClr val="tx1"/>
                </a:solidFill>
                <a:cs typeface="+mn-cs"/>
              </a:rPr>
              <a:t>Qin Wu</a:t>
            </a:r>
          </a:p>
        </p:txBody>
      </p:sp>
      <p:sp>
        <p:nvSpPr>
          <p:cNvPr id="15363" name="テキスト ボックス 3"/>
          <p:cNvSpPr txBox="1">
            <a:spLocks noChangeArrowheads="1"/>
          </p:cNvSpPr>
          <p:nvPr/>
        </p:nvSpPr>
        <p:spPr bwMode="auto">
          <a:xfrm>
            <a:off x="2554288" y="993775"/>
            <a:ext cx="4100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82</a:t>
            </a:r>
            <a:r>
              <a:rPr lang="en-US" altLang="ja-JP" baseline="30000">
                <a:latin typeface="Calibri" pitchFamily="34" charset="0"/>
              </a:rPr>
              <a:t>nd</a:t>
            </a:r>
            <a:r>
              <a:rPr lang="en-US" altLang="ja-JP">
                <a:latin typeface="Calibri" pitchFamily="34" charset="0"/>
              </a:rPr>
              <a:t> IETF, November 2011, Taipei, Taiwan</a:t>
            </a:r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Next Step</a:t>
            </a:r>
            <a:endParaRPr lang="ja-JP" altLang="en-US" smtClean="0"/>
          </a:p>
        </p:txBody>
      </p:sp>
      <p:sp>
        <p:nvSpPr>
          <p:cNvPr id="25602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WGLC?</a:t>
            </a:r>
          </a:p>
          <a:p>
            <a:pPr lvl="1"/>
            <a:r>
              <a:rPr lang="en-US" altLang="ja-JP" smtClean="0"/>
              <a:t>Intended status: Informational?</a:t>
            </a:r>
          </a:p>
        </p:txBody>
      </p:sp>
      <p:sp>
        <p:nvSpPr>
          <p:cNvPr id="25603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Summary</a:t>
            </a:r>
            <a:endParaRPr lang="ja-JP" altLang="en-US" smtClean="0"/>
          </a:p>
        </p:txBody>
      </p:sp>
      <p:sp>
        <p:nvSpPr>
          <p:cNvPr id="1741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10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3000" smtClean="0"/>
              <a:t>This document describes the ways of IGMPv3 and MLDv2 protocol optimization for mobility, and aims to become a guideline for query and other timers and values tuning.</a:t>
            </a:r>
          </a:p>
          <a:p>
            <a:pPr>
              <a:lnSpc>
                <a:spcPct val="90000"/>
              </a:lnSpc>
            </a:pPr>
            <a:r>
              <a:rPr lang="en-US" altLang="ja-JP" sz="3000" smtClean="0"/>
              <a:t>Potential tuning values are clarified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Query Interval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Query Response Interval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Last Member Query Timer (LMQT) / Last Listener Query Timer (LLQT)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Startup Query Interval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Robustness Variable</a:t>
            </a:r>
          </a:p>
          <a:p>
            <a:pPr>
              <a:lnSpc>
                <a:spcPct val="90000"/>
              </a:lnSpc>
            </a:pPr>
            <a:endParaRPr lang="ja-JP" altLang="en-US" sz="3000" smtClean="0"/>
          </a:p>
        </p:txBody>
      </p:sp>
      <p:sp>
        <p:nvSpPr>
          <p:cNvPr id="1741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Changes</a:t>
            </a:r>
            <a:endParaRPr lang="ja-JP" altLang="en-US" smtClean="0"/>
          </a:p>
        </p:txBody>
      </p:sp>
      <p:sp>
        <p:nvSpPr>
          <p:cNvPr id="1843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1088"/>
          </a:xfrm>
        </p:spPr>
        <p:txBody>
          <a:bodyPr/>
          <a:lstStyle/>
          <a:p>
            <a:r>
              <a:rPr lang="en-US" altLang="ja-JP" smtClean="0"/>
              <a:t>Explicit tracking function</a:t>
            </a:r>
          </a:p>
          <a:p>
            <a:pPr lvl="1"/>
            <a:r>
              <a:rPr lang="en-US" altLang="ja-JP" smtClean="0"/>
              <a:t>Normative reference -&gt; Informative reference</a:t>
            </a:r>
          </a:p>
          <a:p>
            <a:pPr lvl="1"/>
            <a:r>
              <a:rPr lang="en-US" altLang="ja-JP" smtClean="0"/>
              <a:t>SHOULD -&gt; recommend</a:t>
            </a:r>
          </a:p>
          <a:p>
            <a:r>
              <a:rPr lang="en-US" altLang="ja-JP" smtClean="0"/>
              <a:t>Editorial changes</a:t>
            </a:r>
          </a:p>
          <a:p>
            <a:endParaRPr lang="ja-JP" altLang="en-US" smtClean="0"/>
          </a:p>
        </p:txBody>
      </p:sp>
      <p:sp>
        <p:nvSpPr>
          <p:cNvPr id="1843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Query Interval (125 sec.)</a:t>
            </a:r>
            <a:endParaRPr lang="ja-JP" altLang="en-US" smtClean="0"/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150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For a wireless link having a number of nodes (e.g.,200 nodes)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Pro.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Minimizing traffic of Report messages and battery power consumption for mobile hosts</a:t>
            </a:r>
          </a:p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60 to 90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For a wireless link having a higher capacity of the resource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Pro.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Quick synchronization of the membership information tracked by the router</a:t>
            </a:r>
          </a:p>
        </p:txBody>
      </p:sp>
      <p:sp>
        <p:nvSpPr>
          <p:cNvPr id="19459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E6309E-377A-4F2F-B072-1AB26B37402F}" type="slidenum">
              <a:rPr lang="ja-JP" altLang="en-US"/>
              <a:pPr/>
              <a:t>4</a:t>
            </a:fld>
            <a:endParaRPr lang="ja-JP" altLang="en-US"/>
          </a:p>
        </p:txBody>
      </p:sp>
      <p:sp>
        <p:nvSpPr>
          <p:cNvPr id="19460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Calibri" pitchFamily="34" charset="0"/>
                <a:ea typeface="ＭＳ Ｐゴシック" pitchFamily="34" charset="-128"/>
              </a:rPr>
              <a:t>80th IETF, March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Query Response Interval (10 sec.)</a:t>
            </a:r>
            <a:endParaRPr lang="ja-JP" altLang="en-US" smtClean="0"/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10 to 20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For a wireless link having a lower capacity of network resource (e.g., a </a:t>
            </a:r>
            <a:r>
              <a:rPr lang="en-US" altLang="ja-JP" dirty="0" err="1" smtClean="0"/>
              <a:t>bursty</a:t>
            </a:r>
            <a:r>
              <a:rPr lang="en-US" altLang="ja-JP" dirty="0" smtClean="0"/>
              <a:t> IEEE 802.11b link) or for a </a:t>
            </a:r>
            <a:r>
              <a:rPr lang="en-US" altLang="ja-JP" dirty="0" err="1" smtClean="0"/>
              <a:t>lossy</a:t>
            </a:r>
            <a:r>
              <a:rPr lang="en-US" altLang="ja-JP" dirty="0" smtClean="0"/>
              <a:t> link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Pro.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Reduce congestion of the Current-State Report messages on a link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Con.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Increase join latency and leave latency when the unsolicited messages (State-Change Record) are lost on the router</a:t>
            </a:r>
          </a:p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5 to 10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For a wireless link having enough capacity (e.g., an IEEE 802.16e link) or reliable condition for IGMP/MLD message transmission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Pro.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Quick discover of non-tracked member hosts and synchronization the membership information</a:t>
            </a:r>
          </a:p>
        </p:txBody>
      </p:sp>
      <p:sp>
        <p:nvSpPr>
          <p:cNvPr id="2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052D52-DC03-4AA3-9F6A-47A94FB1992A}" type="slidenum">
              <a:rPr lang="ja-JP" altLang="en-US"/>
              <a:pPr/>
              <a:t>5</a:t>
            </a:fld>
            <a:endParaRPr lang="ja-JP" altLang="en-US"/>
          </a:p>
        </p:txBody>
      </p:sp>
      <p:sp>
        <p:nvSpPr>
          <p:cNvPr id="20484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Calibri" pitchFamily="34" charset="0"/>
                <a:ea typeface="ＭＳ Ｐゴシック" pitchFamily="34" charset="-128"/>
              </a:rPr>
              <a:t>80th IETF, March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LMQT and LLQT (2 sec.)</a:t>
            </a:r>
            <a:endParaRPr lang="ja-JP" altLang="en-US" smtClean="0"/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1788"/>
            <a:ext cx="8229600" cy="4941887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LMQT (=LMQC (Rob. Var.) * LMQI (1))</a:t>
            </a:r>
          </a:p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1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LMQC=1, LMQI=1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For a reliable link, LMQI can be smaller, e.g. 0.5, then LMQT=0.5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Pro.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Shortening leave latency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Con.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There is a risk that a router misses Report messages from remaining members if the router adopts small LMQC/LLQC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However the wrong expectation would be lower happened for the router enabling the explicit tracking function.</a:t>
            </a:r>
          </a:p>
          <a:p>
            <a:pPr>
              <a:buFont typeface="Arial" charset="0"/>
              <a:buChar char="•"/>
              <a:defRPr/>
            </a:pPr>
            <a:r>
              <a:rPr lang="en-US" altLang="ja-JP" dirty="0" smtClean="0"/>
              <a:t>2 sec.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LMQC=2, LMQI=1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For a wireless link being </a:t>
            </a:r>
            <a:r>
              <a:rPr lang="en-US" altLang="ja-JP" dirty="0" err="1" smtClean="0"/>
              <a:t>lossy</a:t>
            </a:r>
            <a:r>
              <a:rPr lang="en-US" altLang="ja-JP" dirty="0" smtClean="0"/>
              <a:t> (e.g., due to a large number of attached hosts or limited resources)</a:t>
            </a:r>
          </a:p>
        </p:txBody>
      </p:sp>
      <p:sp>
        <p:nvSpPr>
          <p:cNvPr id="21507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CDBDF1-7A8F-41B1-AF6D-6B21050BA935}" type="slidenum">
              <a:rPr lang="ja-JP" altLang="en-US"/>
              <a:pPr/>
              <a:t>6</a:t>
            </a:fld>
            <a:endParaRPr lang="ja-JP" altLang="en-US"/>
          </a:p>
        </p:txBody>
      </p:sp>
      <p:sp>
        <p:nvSpPr>
          <p:cNvPr id="21508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Calibri" pitchFamily="34" charset="0"/>
                <a:ea typeface="ＭＳ Ｐゴシック" pitchFamily="34" charset="-128"/>
              </a:rPr>
              <a:t>80th IETF, March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dirty="0" smtClean="0"/>
              <a:t>Startup Query Interval (1/4 of [Query Interval] (e.g. 25 sec.))</a:t>
            </a:r>
          </a:p>
        </p:txBody>
      </p:sp>
      <p:sp>
        <p:nvSpPr>
          <p:cNvPr id="2253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/>
          <a:lstStyle/>
          <a:p>
            <a:r>
              <a:rPr lang="en-US" altLang="ja-JP" smtClean="0"/>
              <a:t>1 sec. (or shorter than 1 sec.)</a:t>
            </a:r>
          </a:p>
          <a:p>
            <a:pPr lvl="1"/>
            <a:r>
              <a:rPr lang="en-US" altLang="ja-JP" smtClean="0"/>
              <a:t>Time to discover members when link is up</a:t>
            </a:r>
          </a:p>
          <a:p>
            <a:pPr lvl="1"/>
            <a:r>
              <a:rPr lang="en-US" altLang="ja-JP" smtClean="0"/>
              <a:t>Shortening handover latency</a:t>
            </a:r>
          </a:p>
          <a:p>
            <a:endParaRPr lang="en-US" altLang="ja-JP" smtClean="0"/>
          </a:p>
        </p:txBody>
      </p:sp>
      <p:sp>
        <p:nvSpPr>
          <p:cNvPr id="22531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879BA0-DA07-4BA5-BABB-97E6DFB2A87C}" type="slidenum">
              <a:rPr lang="ja-JP" altLang="en-US"/>
              <a:pPr/>
              <a:t>7</a:t>
            </a:fld>
            <a:endParaRPr lang="ja-JP" altLang="en-US"/>
          </a:p>
        </p:txBody>
      </p:sp>
      <p:sp>
        <p:nvSpPr>
          <p:cNvPr id="22532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Calibri" pitchFamily="34" charset="0"/>
                <a:ea typeface="ＭＳ Ｐゴシック" pitchFamily="34" charset="-128"/>
              </a:rPr>
              <a:t>80th IETF, March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Robustness Variable (2)</a:t>
            </a:r>
          </a:p>
        </p:txBody>
      </p:sp>
      <p:sp>
        <p:nvSpPr>
          <p:cNvPr id="2355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/>
          <a:lstStyle/>
          <a:p>
            <a:r>
              <a:rPr lang="en-US" altLang="ja-JP" smtClean="0"/>
              <a:t>2</a:t>
            </a:r>
          </a:p>
          <a:p>
            <a:pPr lvl="1"/>
            <a:r>
              <a:rPr lang="en-US" altLang="ja-JP" smtClean="0"/>
              <a:t>In the regular case</a:t>
            </a:r>
          </a:p>
          <a:p>
            <a:r>
              <a:rPr lang="en-US" altLang="ja-JP" smtClean="0"/>
              <a:t>1	 </a:t>
            </a:r>
          </a:p>
          <a:p>
            <a:pPr lvl="1"/>
            <a:r>
              <a:rPr lang="en-US" altLang="ja-JP" smtClean="0"/>
              <a:t>For a wireless link having higher capacity of the resource or reliable condition</a:t>
            </a:r>
          </a:p>
          <a:p>
            <a:r>
              <a:rPr lang="en-US" altLang="ja-JP" smtClean="0"/>
              <a:t>Note</a:t>
            </a:r>
          </a:p>
          <a:p>
            <a:pPr lvl="1"/>
            <a:r>
              <a:rPr lang="en-US" altLang="ja-JP" smtClean="0"/>
              <a:t>SHOULD NOT be bigger than 2 in a wireless env.</a:t>
            </a:r>
          </a:p>
          <a:p>
            <a:endParaRPr lang="en-US" altLang="ja-JP" smtClean="0"/>
          </a:p>
        </p:txBody>
      </p:sp>
      <p:sp>
        <p:nvSpPr>
          <p:cNvPr id="23555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E81304-9633-4044-B487-E4C7E5B6D415}" type="slidenum">
              <a:rPr lang="ja-JP" altLang="en-US"/>
              <a:pPr/>
              <a:t>8</a:t>
            </a:fld>
            <a:endParaRPr lang="ja-JP" altLang="en-US"/>
          </a:p>
        </p:txBody>
      </p:sp>
      <p:sp>
        <p:nvSpPr>
          <p:cNvPr id="23556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Calibri" pitchFamily="34" charset="0"/>
                <a:ea typeface="ＭＳ Ｐゴシック" pitchFamily="34" charset="-128"/>
              </a:rPr>
              <a:t>80th IETF, March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dirty="0" smtClean="0">
                <a:cs typeface="ＭＳ Ｐゴシック" charset="0"/>
              </a:rPr>
              <a:t>Tuning Scenarios for Various Mobile IP Networks</a:t>
            </a:r>
            <a:endParaRPr lang="ja-JP" altLang="en-US" dirty="0"/>
          </a:p>
        </p:txBody>
      </p:sp>
      <p:sp>
        <p:nvSpPr>
          <p:cNvPr id="2150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150" y="1554163"/>
            <a:ext cx="8358188" cy="4843462"/>
          </a:xfrm>
        </p:spPr>
        <p:txBody>
          <a:bodyPr>
            <a:normAutofit fontScale="850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altLang="ja-JP" dirty="0">
                <a:cs typeface="ＭＳ Ｐゴシック" charset="0"/>
              </a:rPr>
              <a:t>Three deployment </a:t>
            </a:r>
            <a:r>
              <a:rPr lang="en-US" altLang="ja-JP" dirty="0" smtClean="0">
                <a:cs typeface="ＭＳ Ｐゴシック" charset="0"/>
              </a:rPr>
              <a:t>scenarios</a:t>
            </a:r>
            <a:endParaRPr lang="en-US" altLang="ja-JP" dirty="0">
              <a:cs typeface="ＭＳ Ｐゴシック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IGMP/MLD running </a:t>
            </a:r>
            <a:r>
              <a:rPr lang="en-US" altLang="ja-JP" dirty="0"/>
              <a:t>directly between host and access router on a wireless </a:t>
            </a:r>
            <a:r>
              <a:rPr lang="en-US" altLang="ja-JP" dirty="0" smtClean="0"/>
              <a:t>network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Base condition</a:t>
            </a:r>
            <a:endParaRPr lang="en-US" altLang="ja-JP" dirty="0"/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IGMP/MLD running </a:t>
            </a:r>
            <a:r>
              <a:rPr lang="en-US" altLang="ja-JP" dirty="0"/>
              <a:t>between host and home router through a tunnel </a:t>
            </a:r>
            <a:r>
              <a:rPr lang="en-US" altLang="ja-JP" dirty="0" smtClean="0"/>
              <a:t>link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Shorter [Query Interval] and [Query Response Interval], and two or more [Robustness Variable] value</a:t>
            </a:r>
            <a:endParaRPr lang="en-US" altLang="ja-JP" dirty="0"/>
          </a:p>
          <a:p>
            <a:pPr lvl="3">
              <a:buFont typeface="Arial" charset="0"/>
              <a:buChar char="–"/>
              <a:defRPr/>
            </a:pPr>
            <a:r>
              <a:rPr lang="en-US" altLang="ja-JP" dirty="0" smtClean="0"/>
              <a:t>Because message transmission depends on the condition of the tunnel link</a:t>
            </a:r>
          </a:p>
          <a:p>
            <a:pPr lvl="1">
              <a:buFont typeface="Arial" charset="0"/>
              <a:buChar char="–"/>
              <a:defRPr/>
            </a:pPr>
            <a:r>
              <a:rPr lang="en-US" altLang="ja-JP" dirty="0" smtClean="0"/>
              <a:t>IGMP/MLD running </a:t>
            </a:r>
            <a:r>
              <a:rPr lang="en-US" altLang="ja-JP" dirty="0"/>
              <a:t>between home router and foreign router through a tunnel </a:t>
            </a:r>
            <a:r>
              <a:rPr lang="en-US" altLang="ja-JP" dirty="0" smtClean="0"/>
              <a:t>link (e.g. RFC6224)</a:t>
            </a:r>
          </a:p>
          <a:p>
            <a:pPr lvl="2">
              <a:buFont typeface="Arial" charset="0"/>
              <a:buChar char="•"/>
              <a:defRPr/>
            </a:pPr>
            <a:r>
              <a:rPr lang="en-US" altLang="ja-JP" dirty="0" smtClean="0"/>
              <a:t>[Query Response Interval] on the home router or local mobility anchor could be set to the smaller value</a:t>
            </a:r>
          </a:p>
          <a:p>
            <a:pPr lvl="3">
              <a:buFont typeface="Arial" charset="0"/>
              <a:buChar char="–"/>
              <a:defRPr/>
            </a:pPr>
            <a:r>
              <a:rPr lang="en-US" altLang="ja-JP" dirty="0" smtClean="0"/>
              <a:t>Because the number of foreign router is much smaller than usua</a:t>
            </a:r>
            <a:r>
              <a:rPr lang="en-US" altLang="ja-JP" dirty="0"/>
              <a:t>l</a:t>
            </a:r>
            <a:endParaRPr lang="ja-JP" altLang="en-US" dirty="0"/>
          </a:p>
        </p:txBody>
      </p:sp>
      <p:sp>
        <p:nvSpPr>
          <p:cNvPr id="24579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82nd IETF, November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617</Words>
  <Application>Microsoft Office PowerPoint</Application>
  <PresentationFormat>On-screen Show (4:3)</PresentationFormat>
  <Paragraphs>93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ＭＳ Ｐゴシック</vt:lpstr>
      <vt:lpstr>Calibri</vt:lpstr>
      <vt:lpstr>Office テーマ</vt:lpstr>
      <vt:lpstr>Tuning the Behavior of IGMP and MLD for Routers in Mobile and Wireless Networks</vt:lpstr>
      <vt:lpstr>Summary</vt:lpstr>
      <vt:lpstr>Changes</vt:lpstr>
      <vt:lpstr>Query Interval (125 sec.)</vt:lpstr>
      <vt:lpstr>Query Response Interval (10 sec.)</vt:lpstr>
      <vt:lpstr>LMQT and LLQT (2 sec.)</vt:lpstr>
      <vt:lpstr>Startup Query Interval (1/4 of [Query Interval] (e.g. 25 sec.))</vt:lpstr>
      <vt:lpstr>Robustness Variable (2)</vt:lpstr>
      <vt:lpstr>Tuning Scenarios for Various Mobile IP Networks</vt:lpstr>
      <vt:lpstr>Next Step</vt:lpstr>
    </vt:vector>
  </TitlesOfParts>
  <Company>慶應義塾大学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Tuning the Behavior of IGMP and MLD for Mobile Hosts and Routers</dc:title>
  <dc:creator>朝枝 仁</dc:creator>
  <cp:lastModifiedBy>SarikayaBehcet 73654</cp:lastModifiedBy>
  <cp:revision>82</cp:revision>
  <dcterms:created xsi:type="dcterms:W3CDTF">2011-03-27T10:54:03Z</dcterms:created>
  <dcterms:modified xsi:type="dcterms:W3CDTF">2011-11-14T15:03:49Z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1321282997</vt:lpwstr>
  </property>
</Properties>
</file>