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5" r:id="rId11"/>
    <p:sldId id="264" r:id="rId12"/>
    <p:sldId id="271" r:id="rId13"/>
    <p:sldId id="269" r:id="rId14"/>
    <p:sldId id="270" r:id="rId15"/>
    <p:sldId id="267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04" y="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48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8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44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97400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en-US" sz="3600" b="0" kern="1200" spc="0" baseline="0" dirty="0"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44168"/>
            <a:ext cx="8578850" cy="4965192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498586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5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7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0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2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0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2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5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3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B8B5F-E3E7-594E-989B-9F149C90FC6C}" type="datetimeFigureOut">
              <a:rPr lang="en-US" smtClean="0"/>
              <a:t>11/14/11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D9F4F-1E9A-9140-96E5-F4CD8A60D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7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4.png"/><Relationship Id="rId12" Type="http://schemas.openxmlformats.org/officeDocument/2006/relationships/image" Target="../media/image17.png"/><Relationship Id="rId13" Type="http://schemas.openxmlformats.org/officeDocument/2006/relationships/image" Target="../media/image18.png"/><Relationship Id="rId14" Type="http://schemas.openxmlformats.org/officeDocument/2006/relationships/image" Target="../media/image13.png"/><Relationship Id="rId15" Type="http://schemas.openxmlformats.org/officeDocument/2006/relationships/image" Target="../media/image19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Mapping of Address and 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900" y="3416300"/>
            <a:ext cx="7861300" cy="28321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Stateless IPv4 over IPv6</a:t>
            </a:r>
          </a:p>
          <a:p>
            <a:r>
              <a:rPr lang="en-US" sz="2400" dirty="0">
                <a:solidFill>
                  <a:srgbClr val="0000FF"/>
                </a:solidFill>
              </a:rPr>
              <a:t>draft-</a:t>
            </a:r>
            <a:r>
              <a:rPr lang="en-US" sz="2400" dirty="0" err="1">
                <a:solidFill>
                  <a:srgbClr val="0000FF"/>
                </a:solidFill>
              </a:rPr>
              <a:t>mdt</a:t>
            </a:r>
            <a:r>
              <a:rPr lang="en-US" sz="2400" dirty="0">
                <a:solidFill>
                  <a:srgbClr val="0000FF"/>
                </a:solidFill>
              </a:rPr>
              <a:t>-</a:t>
            </a:r>
            <a:r>
              <a:rPr lang="en-US" sz="2400" dirty="0" err="1">
                <a:solidFill>
                  <a:srgbClr val="0000FF"/>
                </a:solidFill>
              </a:rPr>
              <a:t>softwire</a:t>
            </a:r>
            <a:r>
              <a:rPr lang="en-US" sz="2400" dirty="0">
                <a:solidFill>
                  <a:srgbClr val="0000FF"/>
                </a:solidFill>
              </a:rPr>
              <a:t>-mapping-address-and-port</a:t>
            </a:r>
          </a:p>
          <a:p>
            <a:endParaRPr lang="en-US" i="1" dirty="0"/>
          </a:p>
          <a:p>
            <a:r>
              <a:rPr lang="en-US" i="1" dirty="0" err="1"/>
              <a:t>Congxiao</a:t>
            </a:r>
            <a:r>
              <a:rPr lang="en-US" i="1" dirty="0"/>
              <a:t> </a:t>
            </a:r>
            <a:r>
              <a:rPr lang="en-US" i="1" dirty="0" err="1"/>
              <a:t>Bao</a:t>
            </a:r>
            <a:r>
              <a:rPr lang="en-US" i="1" dirty="0"/>
              <a:t>, Mohamed </a:t>
            </a:r>
            <a:r>
              <a:rPr lang="en-US" i="1" dirty="0" err="1"/>
              <a:t>Boucadair</a:t>
            </a:r>
            <a:r>
              <a:rPr lang="en-US" i="1" dirty="0"/>
              <a:t>, Gang Chen, </a:t>
            </a:r>
            <a:r>
              <a:rPr lang="en-US" i="1" dirty="0" err="1"/>
              <a:t>Maoke</a:t>
            </a:r>
            <a:r>
              <a:rPr lang="en-US" i="1" dirty="0"/>
              <a:t> Chen, </a:t>
            </a:r>
            <a:r>
              <a:rPr lang="en-US" i="1" dirty="0" err="1"/>
              <a:t>Wojciech</a:t>
            </a:r>
            <a:endParaRPr lang="en-US" i="1" dirty="0"/>
          </a:p>
          <a:p>
            <a:r>
              <a:rPr lang="en-US" i="1" dirty="0"/>
              <a:t>      Dec, </a:t>
            </a:r>
            <a:r>
              <a:rPr lang="en-US" i="1" dirty="0" err="1"/>
              <a:t>Xiaohong</a:t>
            </a:r>
            <a:r>
              <a:rPr lang="en-US" i="1" dirty="0"/>
              <a:t> Deng, </a:t>
            </a:r>
            <a:r>
              <a:rPr lang="en-US" i="1" dirty="0" err="1"/>
              <a:t>Remi</a:t>
            </a:r>
            <a:r>
              <a:rPr lang="en-US" i="1" dirty="0"/>
              <a:t> </a:t>
            </a:r>
            <a:r>
              <a:rPr lang="en-US" i="1" dirty="0" err="1"/>
              <a:t>Despres</a:t>
            </a:r>
            <a:r>
              <a:rPr lang="en-US" i="1" dirty="0"/>
              <a:t>, </a:t>
            </a:r>
            <a:r>
              <a:rPr lang="en-US" i="1" dirty="0" err="1"/>
              <a:t>Jouni</a:t>
            </a:r>
            <a:r>
              <a:rPr lang="en-US" i="1" dirty="0"/>
              <a:t> </a:t>
            </a:r>
            <a:r>
              <a:rPr lang="en-US" i="1" dirty="0" err="1"/>
              <a:t>Korhonen</a:t>
            </a:r>
            <a:r>
              <a:rPr lang="en-US" i="1" dirty="0"/>
              <a:t>, Xing Li, Satoru</a:t>
            </a:r>
          </a:p>
          <a:p>
            <a:r>
              <a:rPr lang="en-US" i="1" dirty="0"/>
              <a:t>      Matsushima, Tomasz </a:t>
            </a:r>
            <a:r>
              <a:rPr lang="en-US" i="1" dirty="0" err="1"/>
              <a:t>Mrugalski</a:t>
            </a:r>
            <a:r>
              <a:rPr lang="en-US" i="1" dirty="0"/>
              <a:t>, Tetsuya Murakami, </a:t>
            </a:r>
            <a:r>
              <a:rPr lang="en-US" i="1" dirty="0" err="1"/>
              <a:t>Jacni</a:t>
            </a:r>
            <a:r>
              <a:rPr lang="en-US" i="1" dirty="0"/>
              <a:t> Qin, </a:t>
            </a:r>
            <a:r>
              <a:rPr lang="en-US" i="1" dirty="0" err="1"/>
              <a:t>Qiong</a:t>
            </a:r>
            <a:endParaRPr lang="en-US" i="1" dirty="0"/>
          </a:p>
          <a:p>
            <a:r>
              <a:rPr lang="en-US" i="1" dirty="0"/>
              <a:t>      Sun,  Ole Troan, Tina </a:t>
            </a:r>
            <a:r>
              <a:rPr lang="en-US" i="1" dirty="0" err="1"/>
              <a:t>Tsou</a:t>
            </a:r>
            <a:r>
              <a:rPr lang="en-US" i="1" dirty="0"/>
              <a:t>, Dan Wing, Leaf </a:t>
            </a:r>
            <a:r>
              <a:rPr lang="en-US" i="1" dirty="0" err="1"/>
              <a:t>Yeh</a:t>
            </a:r>
            <a:r>
              <a:rPr lang="en-US" i="1" dirty="0"/>
              <a:t>, Jan </a:t>
            </a:r>
            <a:r>
              <a:rPr lang="en-US" i="1" dirty="0" err="1"/>
              <a:t>Zorz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7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- open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94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#1: Granularity of port set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 requirement is: “must support differentiated sharing ratio within a single shared IPv4 address/IPv4 subnet within a single mapping rule”</a:t>
            </a:r>
          </a:p>
          <a:p>
            <a:pPr lvl="1"/>
            <a:r>
              <a:rPr lang="en-US" dirty="0" smtClean="0"/>
              <a:t>Solution is Max PSID (see </a:t>
            </a:r>
            <a:r>
              <a:rPr lang="en-US" dirty="0" err="1" smtClean="0"/>
              <a:t>Remi’s</a:t>
            </a:r>
            <a:r>
              <a:rPr lang="en-US" dirty="0" smtClean="0"/>
              <a:t> slide)</a:t>
            </a:r>
          </a:p>
          <a:p>
            <a:pPr lvl="1"/>
            <a:r>
              <a:rPr lang="en-US" i="1" dirty="0" smtClean="0"/>
              <a:t>Tradeoff: Destination spray</a:t>
            </a:r>
          </a:p>
          <a:p>
            <a:r>
              <a:rPr lang="en-US" dirty="0" smtClean="0"/>
              <a:t>Alternative: Fixed port set size per IPv4 subnet. One mapping rule == IPv4 subnet and sharing ratio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1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#2: Checksum (translation)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the requirement is: “A translator should generate packets with a valid L4 checksum” and “this should be done without modifying the IPv4 packet”</a:t>
            </a:r>
          </a:p>
          <a:p>
            <a:pPr lvl="1"/>
            <a:r>
              <a:rPr lang="en-US" dirty="0" smtClean="0"/>
              <a:t>Solution is: Make the IPv6 header checksum neutral by embedding a Checksum Preserver field (16 bits) in the IPv6 addresses</a:t>
            </a:r>
          </a:p>
          <a:p>
            <a:pPr lvl="1"/>
            <a:r>
              <a:rPr lang="en-US" i="1" dirty="0" smtClean="0"/>
              <a:t>Tradeoff: Destination spray. Source address and destination address will vary depending on changes in IPv6 header</a:t>
            </a:r>
          </a:p>
          <a:p>
            <a:r>
              <a:rPr lang="en-US" dirty="0" smtClean="0"/>
              <a:t>Alternative: Rewrite the L4 checksum</a:t>
            </a:r>
          </a:p>
        </p:txBody>
      </p:sp>
    </p:spTree>
    <p:extLst>
      <p:ext uri="{BB962C8B-B14F-4D97-AF65-F5344CB8AC3E}">
        <p14:creationId xmlns:p14="http://schemas.microsoft.com/office/powerpoint/2010/main" val="4140595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#3: Destination spray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Encapsulated or translated traffic is not anchored to a single “tunnel end-point” address.</a:t>
            </a:r>
          </a:p>
          <a:p>
            <a:r>
              <a:rPr lang="en-US" dirty="0" smtClean="0"/>
              <a:t>How to determine if received traffic is native or MAP?</a:t>
            </a:r>
          </a:p>
          <a:p>
            <a:pPr lvl="1"/>
            <a:r>
              <a:rPr lang="en-US" dirty="0" smtClean="0"/>
              <a:t>Solution: Add a V-octet in the Interface-identifier</a:t>
            </a:r>
          </a:p>
          <a:p>
            <a:pPr lvl="1"/>
            <a:r>
              <a:rPr lang="en-US" i="1" dirty="0" smtClean="0"/>
              <a:t>Tradeoff: Incurs penalty for native IPv6 traffic (V-octet filter), can we be guaranteed that no valid interface-id (or longer prefix) doesn’t overlap with the V-octet?</a:t>
            </a:r>
          </a:p>
          <a:p>
            <a:r>
              <a:rPr lang="en-US" dirty="0" smtClean="0"/>
              <a:t>Alternative: Reserve /64 (for translation with IPv4 prefix, or for BR) or /128 for MAP traffic.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166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#4: Interface-id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Must include the complete IPv4 DA in the IPv6 address for out of domain translated traffic.</a:t>
            </a:r>
          </a:p>
          <a:p>
            <a:r>
              <a:rPr lang="en-US" dirty="0" smtClean="0"/>
              <a:t>If the requirement is “the interface-id should be globally unique, should be possible to parse (for features / classifiers) without knowing the mapping rule”:</a:t>
            </a:r>
          </a:p>
          <a:p>
            <a:pPr lvl="1"/>
            <a:r>
              <a:rPr lang="en-US" dirty="0" smtClean="0"/>
              <a:t>Solution is: include full IPv4 address, PSID and L fields.</a:t>
            </a:r>
          </a:p>
          <a:p>
            <a:pPr lvl="1"/>
            <a:r>
              <a:rPr lang="en-US" i="1" dirty="0" smtClean="0"/>
              <a:t>Tradeoffs: Must redundant information in prefix and interface-id be enforced?</a:t>
            </a:r>
          </a:p>
          <a:p>
            <a:r>
              <a:rPr lang="en-US" dirty="0" smtClean="0"/>
              <a:t>Alternative: Just include the IPv4 address as specified in RFC6052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918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#5: Multiple BR prefixes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 requirement is: “The same MAP DHCPv6 option must be given to MAP CEs”</a:t>
            </a:r>
          </a:p>
          <a:p>
            <a:pPr lvl="1"/>
            <a:r>
              <a:rPr lang="en-US" dirty="0" smtClean="0"/>
              <a:t>The solution is: For mapping rules to include the BR IPv6 address, and the CEs do “source based routing” to pick correct exit point.</a:t>
            </a:r>
            <a:endParaRPr lang="en-US" i="1" dirty="0" smtClean="0"/>
          </a:p>
          <a:p>
            <a:pPr lvl="1"/>
            <a:r>
              <a:rPr lang="en-US" i="1" dirty="0" smtClean="0"/>
              <a:t>Tradeoff: More complex mapping rules, more complex CE implementation</a:t>
            </a:r>
          </a:p>
          <a:p>
            <a:r>
              <a:rPr lang="en-US" dirty="0" smtClean="0"/>
              <a:t>Alternative: If CEs are required to use different BR addresses, provision with different DHCPv6 options.</a:t>
            </a:r>
          </a:p>
        </p:txBody>
      </p:sp>
    </p:spTree>
    <p:extLst>
      <p:ext uri="{BB962C8B-B14F-4D97-AF65-F5344CB8AC3E}">
        <p14:creationId xmlns:p14="http://schemas.microsoft.com/office/powerpoint/2010/main" val="4130681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Sense of the room with regards to open issues</a:t>
            </a:r>
          </a:p>
          <a:p>
            <a:r>
              <a:rPr lang="en-US" dirty="0" smtClean="0"/>
              <a:t>Adopt MAP drafts as working group items</a:t>
            </a:r>
          </a:p>
          <a:p>
            <a:r>
              <a:rPr lang="en-US" dirty="0" smtClean="0"/>
              <a:t>Converge the various encapsulation and translation protocol mechanisms and adopt</a:t>
            </a:r>
          </a:p>
          <a:p>
            <a:r>
              <a:rPr lang="en-US" dirty="0" smtClean="0"/>
              <a:t>Drink beer.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452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11-14 at 6.43.43 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0"/>
            <a:ext cx="47916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22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building block. Describes how to map between an IPv4 address, prefix or IPv4 address and port into and IPv6 address. </a:t>
            </a:r>
          </a:p>
          <a:p>
            <a:r>
              <a:rPr lang="en-US" dirty="0"/>
              <a:t>Used by various protocol mechanisms (4rd-{E,T,U}, </a:t>
            </a:r>
            <a:r>
              <a:rPr lang="en-US" dirty="0" err="1"/>
              <a:t>dIVI</a:t>
            </a:r>
            <a:r>
              <a:rPr lang="en-US" dirty="0"/>
              <a:t>-PD, stateless 4over6...)</a:t>
            </a:r>
          </a:p>
          <a:p>
            <a:r>
              <a:rPr lang="en-US" dirty="0"/>
              <a:t>Provisioned by the MAP DHCPv6 option</a:t>
            </a:r>
          </a:p>
        </p:txBody>
      </p:sp>
    </p:spTree>
    <p:extLst>
      <p:ext uri="{BB962C8B-B14F-4D97-AF65-F5344CB8AC3E}">
        <p14:creationId xmlns:p14="http://schemas.microsoft.com/office/powerpoint/2010/main" val="31048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 descr="Transition.pdf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01" b="235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98320306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 noChangeAspect="1"/>
          </p:cNvSpPr>
          <p:nvPr>
            <p:ph type="title"/>
          </p:nvPr>
        </p:nvSpPr>
        <p:spPr>
          <a:xfrm>
            <a:off x="229703" y="457200"/>
            <a:ext cx="8580922" cy="628814"/>
          </a:xfrm>
        </p:spPr>
        <p:txBody>
          <a:bodyPr lIns="61738" tIns="34298" rIns="61738" bIns="34298"/>
          <a:lstStyle/>
          <a:p>
            <a:r>
              <a:rPr lang="en-US" dirty="0" smtClean="0"/>
              <a:t>Dual Stack </a:t>
            </a:r>
            <a:r>
              <a:rPr lang="en-US" dirty="0" err="1" smtClean="0"/>
              <a:t>Lite</a:t>
            </a:r>
            <a:r>
              <a:rPr lang="en-US" dirty="0" smtClean="0"/>
              <a:t> (DS-</a:t>
            </a:r>
            <a:r>
              <a:rPr lang="en-US" dirty="0" err="1" smtClean="0"/>
              <a:t>Lite</a:t>
            </a:r>
            <a:r>
              <a:rPr lang="en-US" dirty="0" smtClean="0"/>
              <a:t>)</a:t>
            </a:r>
            <a:endParaRPr lang="en-US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719716" y="1779561"/>
            <a:ext cx="7618496" cy="4164039"/>
            <a:chOff x="959370" y="1230322"/>
            <a:chExt cx="10155351" cy="5550604"/>
          </a:xfrm>
        </p:grpSpPr>
        <p:sp>
          <p:nvSpPr>
            <p:cNvPr id="6" name="Rectangle 5"/>
            <p:cNvSpPr/>
            <p:nvPr/>
          </p:nvSpPr>
          <p:spPr>
            <a:xfrm>
              <a:off x="7914321" y="1230322"/>
              <a:ext cx="3200400" cy="5486397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402110" y="1294529"/>
              <a:ext cx="3200400" cy="5486397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59370" y="1230322"/>
              <a:ext cx="3200400" cy="5486398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23877" y="6293373"/>
              <a:ext cx="1808617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Subscribers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51283" y="6293373"/>
              <a:ext cx="1483827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Providers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06259" y="6293373"/>
              <a:ext cx="1227412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Internet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</p:grpSp>
      <p:pic>
        <p:nvPicPr>
          <p:cNvPr id="12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660" y="3352689"/>
            <a:ext cx="2179411" cy="186977"/>
          </a:xfrm>
          <a:prstGeom prst="rect">
            <a:avLst/>
          </a:prstGeom>
          <a:noFill/>
        </p:spPr>
      </p:pic>
      <p:pic>
        <p:nvPicPr>
          <p:cNvPr id="13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2311" y="3462511"/>
            <a:ext cx="2179411" cy="186977"/>
          </a:xfrm>
          <a:prstGeom prst="rect">
            <a:avLst/>
          </a:prstGeom>
          <a:noFill/>
        </p:spPr>
      </p:pic>
      <p:pic>
        <p:nvPicPr>
          <p:cNvPr id="14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 r="46239"/>
          <a:stretch>
            <a:fillRect/>
          </a:stretch>
        </p:blipFill>
        <p:spPr bwMode="auto">
          <a:xfrm>
            <a:off x="2153039" y="2004848"/>
            <a:ext cx="1171664" cy="186977"/>
          </a:xfrm>
          <a:prstGeom prst="rect">
            <a:avLst/>
          </a:prstGeom>
          <a:noFill/>
        </p:spPr>
      </p:pic>
      <p:pic>
        <p:nvPicPr>
          <p:cNvPr id="15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14614">
            <a:off x="2218863" y="2631940"/>
            <a:ext cx="2179411" cy="186977"/>
          </a:xfrm>
          <a:prstGeom prst="rect">
            <a:avLst/>
          </a:prstGeom>
          <a:noFill/>
        </p:spPr>
      </p:pic>
      <p:pic>
        <p:nvPicPr>
          <p:cNvPr id="16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 l="29093" t="-9022" r="21919" b="13057"/>
          <a:stretch>
            <a:fillRect/>
          </a:stretch>
        </p:blipFill>
        <p:spPr bwMode="auto">
          <a:xfrm>
            <a:off x="2234807" y="4633538"/>
            <a:ext cx="1067636" cy="179432"/>
          </a:xfrm>
          <a:prstGeom prst="rect">
            <a:avLst/>
          </a:prstGeom>
          <a:noFill/>
        </p:spPr>
      </p:pic>
      <p:pic>
        <p:nvPicPr>
          <p:cNvPr id="17" name="Picture 16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28250">
            <a:off x="2244527" y="4123166"/>
            <a:ext cx="2179411" cy="186977"/>
          </a:xfrm>
          <a:prstGeom prst="rect">
            <a:avLst/>
          </a:prstGeom>
          <a:noFill/>
        </p:spPr>
      </p:pic>
      <p:pic>
        <p:nvPicPr>
          <p:cNvPr id="18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7582" y="3483352"/>
            <a:ext cx="2179411" cy="186977"/>
          </a:xfrm>
          <a:prstGeom prst="rect">
            <a:avLst/>
          </a:prstGeom>
          <a:noFill/>
        </p:spPr>
      </p:pic>
      <p:pic>
        <p:nvPicPr>
          <p:cNvPr id="19" name="Picture 16" descr="C:\Users\dancraw\Pictures\IPv6 Network\IPv4 Connection.png"/>
          <p:cNvPicPr>
            <a:picLocks noChangeAspect="1" noChangeArrowheads="1"/>
          </p:cNvPicPr>
          <p:nvPr/>
        </p:nvPicPr>
        <p:blipFill>
          <a:blip r:embed="rId4" cstate="print"/>
          <a:srcRect r="39267" b="10137"/>
          <a:stretch>
            <a:fillRect/>
          </a:stretch>
        </p:blipFill>
        <p:spPr bwMode="auto">
          <a:xfrm>
            <a:off x="5603748" y="3377189"/>
            <a:ext cx="1323623" cy="168022"/>
          </a:xfrm>
          <a:prstGeom prst="rect">
            <a:avLst/>
          </a:prstGeom>
          <a:noFill/>
        </p:spPr>
      </p:pic>
      <p:pic>
        <p:nvPicPr>
          <p:cNvPr id="20" name="Picture 11" descr="C:\Users\dancraw\Pictures\IPv6 Network\Generic IPv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81436" y="2721156"/>
            <a:ext cx="1083751" cy="949175"/>
          </a:xfrm>
          <a:prstGeom prst="rect">
            <a:avLst/>
          </a:prstGeom>
          <a:noFill/>
        </p:spPr>
      </p:pic>
      <p:pic>
        <p:nvPicPr>
          <p:cNvPr id="21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4840" y="2769918"/>
            <a:ext cx="1083751" cy="949175"/>
          </a:xfrm>
          <a:prstGeom prst="rect">
            <a:avLst/>
          </a:prstGeom>
          <a:noFill/>
        </p:spPr>
      </p:pic>
      <p:pic>
        <p:nvPicPr>
          <p:cNvPr id="22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4840" y="1597463"/>
            <a:ext cx="1083751" cy="949175"/>
          </a:xfrm>
          <a:prstGeom prst="rect">
            <a:avLst/>
          </a:prstGeom>
          <a:noFill/>
        </p:spPr>
      </p:pic>
      <p:pic>
        <p:nvPicPr>
          <p:cNvPr id="23" name="Picture 10" descr="C:\Users\dancraw\Pictures\IPv6 Network\Generic IPv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4858" y="3174899"/>
            <a:ext cx="1083751" cy="949175"/>
          </a:xfrm>
          <a:prstGeom prst="rect">
            <a:avLst/>
          </a:prstGeom>
          <a:noFill/>
        </p:spPr>
      </p:pic>
      <p:pic>
        <p:nvPicPr>
          <p:cNvPr id="24" name="Picture 2" descr="C:\Users\dancraw\Pictures\IPv6 Network\Home IPv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48030" y="1804410"/>
            <a:ext cx="1083751" cy="949175"/>
          </a:xfrm>
          <a:prstGeom prst="rect">
            <a:avLst/>
          </a:prstGeom>
          <a:noFill/>
        </p:spPr>
      </p:pic>
      <p:pic>
        <p:nvPicPr>
          <p:cNvPr id="25" name="Picture 5" descr="C:\Users\dancraw\Pictures\IPv6 Network\Mobile IPv6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48030" y="2970557"/>
            <a:ext cx="1083751" cy="949175"/>
          </a:xfrm>
          <a:prstGeom prst="rect">
            <a:avLst/>
          </a:prstGeom>
          <a:noFill/>
        </p:spPr>
      </p:pic>
      <p:pic>
        <p:nvPicPr>
          <p:cNvPr id="26" name="Picture 13" descr="C:\Users\dancraw\Pictures\IPv6 Network\IPv4 Private Tunn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24337" y="3352689"/>
            <a:ext cx="2179411" cy="186977"/>
          </a:xfrm>
          <a:prstGeom prst="rect">
            <a:avLst/>
          </a:prstGeom>
          <a:noFill/>
        </p:spPr>
      </p:pic>
      <p:pic>
        <p:nvPicPr>
          <p:cNvPr id="27" name="Picture 10" descr="C:\Users\dancraw\Pictures\IPv6 Network\B4 Icon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48720" y="3154850"/>
            <a:ext cx="475984" cy="429320"/>
          </a:xfrm>
          <a:prstGeom prst="rect">
            <a:avLst/>
          </a:prstGeom>
          <a:noFill/>
        </p:spPr>
      </p:pic>
      <p:sp>
        <p:nvSpPr>
          <p:cNvPr id="28" name="TextBox 27"/>
          <p:cNvSpPr txBox="1">
            <a:spLocks noChangeAspect="1"/>
          </p:cNvSpPr>
          <p:nvPr/>
        </p:nvSpPr>
        <p:spPr>
          <a:xfrm>
            <a:off x="1674257" y="3059455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spect="1"/>
          </p:cNvSpPr>
          <p:nvPr/>
        </p:nvSpPr>
        <p:spPr>
          <a:xfrm>
            <a:off x="1686376" y="1905737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>
            <a:spLocks noChangeAspect="1"/>
          </p:cNvSpPr>
          <p:nvPr/>
        </p:nvSpPr>
        <p:spPr>
          <a:xfrm>
            <a:off x="6991941" y="2842023"/>
            <a:ext cx="884331" cy="27701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350" dirty="0" smtClean="0">
                <a:solidFill>
                  <a:schemeClr val="bg1"/>
                </a:solidFill>
              </a:rPr>
              <a:t>IPv6</a:t>
            </a:r>
            <a:endParaRPr lang="en-US" sz="135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>
            <a:spLocks noChangeAspect="1"/>
          </p:cNvSpPr>
          <p:nvPr/>
        </p:nvSpPr>
        <p:spPr>
          <a:xfrm>
            <a:off x="6493602" y="3422867"/>
            <a:ext cx="884331" cy="484892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2701" dirty="0" smtClean="0">
                <a:solidFill>
                  <a:schemeClr val="bg1"/>
                </a:solidFill>
              </a:rPr>
              <a:t>IPv4</a:t>
            </a:r>
            <a:endParaRPr lang="en-US" sz="270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spect="1"/>
          </p:cNvSpPr>
          <p:nvPr/>
        </p:nvSpPr>
        <p:spPr>
          <a:xfrm>
            <a:off x="1674257" y="1642177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>
            <a:spLocks noChangeAspect="1"/>
          </p:cNvSpPr>
          <p:nvPr/>
        </p:nvSpPr>
        <p:spPr>
          <a:xfrm>
            <a:off x="1670042" y="2802585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34" name="Picture 10" descr="C:\Users\dancraw\Pictures\IPv6 Network\Generic IPv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13205" y="3947640"/>
            <a:ext cx="1083751" cy="949175"/>
          </a:xfrm>
          <a:prstGeom prst="rect">
            <a:avLst/>
          </a:prstGeom>
          <a:noFill/>
        </p:spPr>
      </p:pic>
      <p:pic>
        <p:nvPicPr>
          <p:cNvPr id="35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82398" y="4169386"/>
            <a:ext cx="1083751" cy="949175"/>
          </a:xfrm>
          <a:prstGeom prst="rect">
            <a:avLst/>
          </a:prstGeom>
          <a:noFill/>
        </p:spPr>
      </p:pic>
      <p:sp>
        <p:nvSpPr>
          <p:cNvPr id="36" name="TextBox 35"/>
          <p:cNvSpPr txBox="1">
            <a:spLocks noChangeAspect="1"/>
          </p:cNvSpPr>
          <p:nvPr/>
        </p:nvSpPr>
        <p:spPr>
          <a:xfrm>
            <a:off x="1889646" y="4001484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IPv4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37" name="Picture 14" descr="C:\Users\dancraw\Pictures\IPv6 Network\Business IPv6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64117" y="4366907"/>
            <a:ext cx="1083751" cy="949175"/>
          </a:xfrm>
          <a:prstGeom prst="rect">
            <a:avLst/>
          </a:prstGeom>
          <a:noFill/>
        </p:spPr>
      </p:pic>
      <p:sp>
        <p:nvSpPr>
          <p:cNvPr id="38" name="TextBox 37"/>
          <p:cNvSpPr txBox="1">
            <a:spLocks noChangeAspect="1"/>
          </p:cNvSpPr>
          <p:nvPr/>
        </p:nvSpPr>
        <p:spPr>
          <a:xfrm>
            <a:off x="1611290" y="4460361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spect="1"/>
          </p:cNvSpPr>
          <p:nvPr/>
        </p:nvSpPr>
        <p:spPr>
          <a:xfrm>
            <a:off x="1566751" y="4209287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40" name="Picture 13" descr="C:\Users\dancraw\Pictures\IPv6 Network\IPv4 Private Tunn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748320">
            <a:off x="3116817" y="2591618"/>
            <a:ext cx="2675316" cy="229523"/>
          </a:xfrm>
          <a:prstGeom prst="rect">
            <a:avLst/>
          </a:prstGeom>
          <a:noFill/>
        </p:spPr>
      </p:pic>
      <p:pic>
        <p:nvPicPr>
          <p:cNvPr id="41" name="Picture 13" descr="C:\Users\dancraw\Pictures\IPv6 Network\IPv4 Private Tunnel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9954751">
            <a:off x="3055648" y="4090883"/>
            <a:ext cx="2675316" cy="229523"/>
          </a:xfrm>
          <a:prstGeom prst="rect">
            <a:avLst/>
          </a:prstGeom>
          <a:noFill/>
        </p:spPr>
      </p:pic>
      <p:pic>
        <p:nvPicPr>
          <p:cNvPr id="42" name="Picture 8" descr="C:\Users\dancraw\Pictures\IPv6 Network\Service Provider IPv6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91005" y="2957470"/>
            <a:ext cx="1083751" cy="949175"/>
          </a:xfrm>
          <a:prstGeom prst="rect">
            <a:avLst/>
          </a:prstGeom>
          <a:noFill/>
        </p:spPr>
      </p:pic>
      <p:pic>
        <p:nvPicPr>
          <p:cNvPr id="43" name="Picture 10" descr="C:\Users\dancraw\Pictures\IPv6 Network\B4 Icon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926224" y="1848663"/>
            <a:ext cx="475984" cy="429320"/>
          </a:xfrm>
          <a:prstGeom prst="rect">
            <a:avLst/>
          </a:prstGeom>
          <a:noFill/>
        </p:spPr>
      </p:pic>
      <p:pic>
        <p:nvPicPr>
          <p:cNvPr id="44" name="Picture 10" descr="C:\Users\dancraw\Pictures\IPv6 Network\B4 Icon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31037" y="4491831"/>
            <a:ext cx="475984" cy="429320"/>
          </a:xfrm>
          <a:prstGeom prst="rect">
            <a:avLst/>
          </a:prstGeom>
          <a:noFill/>
        </p:spPr>
      </p:pic>
      <p:sp>
        <p:nvSpPr>
          <p:cNvPr id="45" name="TextBox 44"/>
          <p:cNvSpPr txBox="1">
            <a:spLocks noChangeAspect="1"/>
          </p:cNvSpPr>
          <p:nvPr/>
        </p:nvSpPr>
        <p:spPr>
          <a:xfrm>
            <a:off x="4329345" y="3039406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>
            <a:spLocks noChangeAspect="1"/>
          </p:cNvSpPr>
          <p:nvPr/>
        </p:nvSpPr>
        <p:spPr>
          <a:xfrm rot="1754312">
            <a:off x="3882687" y="2633914"/>
            <a:ext cx="1224077" cy="190518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788" dirty="0" smtClean="0">
                <a:solidFill>
                  <a:schemeClr val="bg1"/>
                </a:solidFill>
              </a:rPr>
              <a:t>IPv4 in IPv6 Tunnel</a:t>
            </a:r>
            <a:endParaRPr lang="en-US" sz="788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spect="1"/>
          </p:cNvSpPr>
          <p:nvPr/>
        </p:nvSpPr>
        <p:spPr>
          <a:xfrm rot="19981340">
            <a:off x="3836255" y="4100834"/>
            <a:ext cx="1224077" cy="190518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788" dirty="0" smtClean="0">
                <a:solidFill>
                  <a:schemeClr val="bg1"/>
                </a:solidFill>
              </a:rPr>
              <a:t>IPv4 in IPv6 Tunnel</a:t>
            </a:r>
            <a:endParaRPr lang="en-US" sz="788" dirty="0">
              <a:solidFill>
                <a:schemeClr val="bg1"/>
              </a:solidFill>
            </a:endParaRPr>
          </a:p>
        </p:txBody>
      </p:sp>
      <p:pic>
        <p:nvPicPr>
          <p:cNvPr id="48" name="Picture 11" descr="C:\Users\dancraw\Pictures\IPv6 Network\CGN Icon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94144" y="3083510"/>
            <a:ext cx="750374" cy="6768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6794314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ChangeAspect="1"/>
          </p:cNvSpPr>
          <p:nvPr/>
        </p:nvSpPr>
        <p:spPr>
          <a:xfrm>
            <a:off x="220881" y="457200"/>
            <a:ext cx="8580922" cy="628814"/>
          </a:xfrm>
          <a:prstGeom prst="rect">
            <a:avLst/>
          </a:prstGeom>
        </p:spPr>
        <p:txBody>
          <a:bodyPr vert="horz" lIns="61738" tIns="34298" rIns="61738" bIns="34298" rtlCol="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IPv6 Residual Deployment (</a:t>
            </a:r>
            <a:r>
              <a:rPr kumimoji="0" lang="en-US" sz="3600" b="0" i="0" u="none" strike="noStrike" kern="1200" cap="none" spc="-100" normalizeH="0" baseline="0" noProof="0" dirty="0" err="1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4rd</a:t>
            </a:r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3600" b="0" i="0" u="none" strike="noStrike" kern="1200" cap="none" spc="-10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4000">
                    <a:srgbClr val="01BBBB"/>
                  </a:gs>
                  <a:gs pos="100000">
                    <a:schemeClr val="accent4"/>
                  </a:gs>
                </a:gsLst>
                <a:lin ang="48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>
          <a:xfrm>
            <a:off x="719716" y="1779561"/>
            <a:ext cx="7618496" cy="4164039"/>
            <a:chOff x="959370" y="1230321"/>
            <a:chExt cx="10155351" cy="5550604"/>
          </a:xfrm>
        </p:grpSpPr>
        <p:sp>
          <p:nvSpPr>
            <p:cNvPr id="7" name="Rectangle 6"/>
            <p:cNvSpPr/>
            <p:nvPr/>
          </p:nvSpPr>
          <p:spPr>
            <a:xfrm>
              <a:off x="7914321" y="1230321"/>
              <a:ext cx="3200400" cy="5486396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402110" y="1294529"/>
              <a:ext cx="3200400" cy="5486396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59370" y="1230322"/>
              <a:ext cx="3200400" cy="5486397"/>
            </a:xfrm>
            <a:prstGeom prst="rect">
              <a:avLst/>
            </a:prstGeom>
            <a:gradFill>
              <a:gsLst>
                <a:gs pos="0">
                  <a:srgbClr val="5E9EFF">
                    <a:alpha val="30000"/>
                  </a:srgbClr>
                </a:gs>
                <a:gs pos="39999">
                  <a:srgbClr val="85C2FF">
                    <a:alpha val="20000"/>
                  </a:srgbClr>
                </a:gs>
                <a:gs pos="70000">
                  <a:srgbClr val="C4D6EB">
                    <a:alpha val="0"/>
                  </a:srgbClr>
                </a:gs>
                <a:gs pos="100000">
                  <a:srgbClr val="FFEBFA">
                    <a:alpha val="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76200" dist="50800" dir="5400000" algn="ctr" rotWithShape="0">
                <a:srgbClr val="000000">
                  <a:alpha val="27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23877" y="6293372"/>
              <a:ext cx="1808617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Subscribers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51283" y="6293372"/>
              <a:ext cx="1483827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Providers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906259" y="6293372"/>
              <a:ext cx="1227412" cy="461566"/>
            </a:xfrm>
            <a:prstGeom prst="rect">
              <a:avLst/>
            </a:prstGeom>
            <a:noFill/>
          </p:spPr>
          <p:txBody>
            <a:bodyPr wrap="none" lIns="68597" tIns="34298" rIns="68597" bIns="34298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25000"/>
                    </a:schemeClr>
                  </a:solidFill>
                  <a:latin typeface="Ciscolight"/>
                </a:rPr>
                <a:t>Internet</a:t>
              </a:r>
              <a:endParaRPr lang="en-US" dirty="0">
                <a:solidFill>
                  <a:schemeClr val="accent3">
                    <a:lumMod val="25000"/>
                  </a:schemeClr>
                </a:solidFill>
                <a:latin typeface="Ciscolight"/>
              </a:endParaRPr>
            </a:p>
          </p:txBody>
        </p:sp>
      </p:grpSp>
      <p:pic>
        <p:nvPicPr>
          <p:cNvPr id="13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7660" y="3352689"/>
            <a:ext cx="2179411" cy="186977"/>
          </a:xfrm>
          <a:prstGeom prst="rect">
            <a:avLst/>
          </a:prstGeom>
          <a:noFill/>
        </p:spPr>
      </p:pic>
      <p:pic>
        <p:nvPicPr>
          <p:cNvPr id="14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8953" y="3462511"/>
            <a:ext cx="2179411" cy="186977"/>
          </a:xfrm>
          <a:prstGeom prst="rect">
            <a:avLst/>
          </a:prstGeom>
          <a:noFill/>
        </p:spPr>
      </p:pic>
      <p:pic>
        <p:nvPicPr>
          <p:cNvPr id="15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250930">
            <a:off x="1777333" y="2408364"/>
            <a:ext cx="2179411" cy="186977"/>
          </a:xfrm>
          <a:prstGeom prst="rect">
            <a:avLst/>
          </a:prstGeom>
          <a:noFill/>
        </p:spPr>
      </p:pic>
      <p:pic>
        <p:nvPicPr>
          <p:cNvPr id="16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336090">
            <a:off x="2193894" y="2580325"/>
            <a:ext cx="2179411" cy="186977"/>
          </a:xfrm>
          <a:prstGeom prst="rect">
            <a:avLst/>
          </a:prstGeom>
          <a:noFill/>
        </p:spPr>
      </p:pic>
      <p:pic>
        <p:nvPicPr>
          <p:cNvPr id="17" name="Picture 15" descr="C:\Users\dancraw\Pictures\IPv6 Network\Private IPv4 Connection.png"/>
          <p:cNvPicPr>
            <a:picLocks noChangeAspect="1" noChangeArrowheads="1"/>
          </p:cNvPicPr>
          <p:nvPr/>
        </p:nvPicPr>
        <p:blipFill>
          <a:blip r:embed="rId2" cstate="print"/>
          <a:srcRect l="29093" t="-9022"/>
          <a:stretch>
            <a:fillRect/>
          </a:stretch>
        </p:blipFill>
        <p:spPr bwMode="auto">
          <a:xfrm rot="19384373">
            <a:off x="1949863" y="4449590"/>
            <a:ext cx="1545352" cy="203847"/>
          </a:xfrm>
          <a:prstGeom prst="rect">
            <a:avLst/>
          </a:prstGeom>
          <a:noFill/>
        </p:spPr>
      </p:pic>
      <p:pic>
        <p:nvPicPr>
          <p:cNvPr id="18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280173">
            <a:off x="2064424" y="4179235"/>
            <a:ext cx="2384333" cy="204558"/>
          </a:xfrm>
          <a:prstGeom prst="rect">
            <a:avLst/>
          </a:prstGeom>
          <a:noFill/>
        </p:spPr>
      </p:pic>
      <p:pic>
        <p:nvPicPr>
          <p:cNvPr id="19" name="Picture 17" descr="C:\Users\dancraw\Pictures\IPv6 Network\IPv6 Connec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7582" y="3483352"/>
            <a:ext cx="2179411" cy="186977"/>
          </a:xfrm>
          <a:prstGeom prst="rect">
            <a:avLst/>
          </a:prstGeom>
          <a:noFill/>
        </p:spPr>
      </p:pic>
      <p:pic>
        <p:nvPicPr>
          <p:cNvPr id="20" name="Picture 16" descr="C:\Users\dancraw\Pictures\IPv6 Network\IPv4 Connection.png"/>
          <p:cNvPicPr>
            <a:picLocks noChangeAspect="1" noChangeArrowheads="1"/>
          </p:cNvPicPr>
          <p:nvPr/>
        </p:nvPicPr>
        <p:blipFill>
          <a:blip r:embed="rId4" cstate="print"/>
          <a:srcRect r="39267" b="10137"/>
          <a:stretch>
            <a:fillRect/>
          </a:stretch>
        </p:blipFill>
        <p:spPr bwMode="auto">
          <a:xfrm>
            <a:off x="5703369" y="3371646"/>
            <a:ext cx="1323623" cy="168022"/>
          </a:xfrm>
          <a:prstGeom prst="rect">
            <a:avLst/>
          </a:prstGeom>
          <a:noFill/>
        </p:spPr>
      </p:pic>
      <p:pic>
        <p:nvPicPr>
          <p:cNvPr id="21" name="Picture 11" descr="C:\Users\dancraw\Pictures\IPv6 Network\Generic IPv6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81436" y="2721156"/>
            <a:ext cx="1083751" cy="949175"/>
          </a:xfrm>
          <a:prstGeom prst="rect">
            <a:avLst/>
          </a:prstGeom>
          <a:noFill/>
        </p:spPr>
      </p:pic>
      <p:pic>
        <p:nvPicPr>
          <p:cNvPr id="22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4840" y="2753585"/>
            <a:ext cx="1083751" cy="949175"/>
          </a:xfrm>
          <a:prstGeom prst="rect">
            <a:avLst/>
          </a:prstGeom>
          <a:noFill/>
        </p:spPr>
      </p:pic>
      <p:pic>
        <p:nvPicPr>
          <p:cNvPr id="23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74840" y="1564797"/>
            <a:ext cx="1083751" cy="949175"/>
          </a:xfrm>
          <a:prstGeom prst="rect">
            <a:avLst/>
          </a:prstGeom>
          <a:noFill/>
        </p:spPr>
      </p:pic>
      <p:pic>
        <p:nvPicPr>
          <p:cNvPr id="24" name="Picture 10" descr="C:\Users\dancraw\Pictures\IPv6 Network\Generic IPv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4858" y="3174899"/>
            <a:ext cx="1083751" cy="949175"/>
          </a:xfrm>
          <a:prstGeom prst="rect">
            <a:avLst/>
          </a:prstGeom>
          <a:noFill/>
        </p:spPr>
      </p:pic>
      <p:pic>
        <p:nvPicPr>
          <p:cNvPr id="25" name="Picture 2" descr="C:\Users\dancraw\Pictures\IPv6 Network\Home IPv6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48030" y="1804410"/>
            <a:ext cx="1083751" cy="949175"/>
          </a:xfrm>
          <a:prstGeom prst="rect">
            <a:avLst/>
          </a:prstGeom>
          <a:noFill/>
        </p:spPr>
      </p:pic>
      <p:pic>
        <p:nvPicPr>
          <p:cNvPr id="26" name="Picture 5" descr="C:\Users\dancraw\Pictures\IPv6 Network\Mobile IPv6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348030" y="2970557"/>
            <a:ext cx="1083751" cy="949175"/>
          </a:xfrm>
          <a:prstGeom prst="rect">
            <a:avLst/>
          </a:prstGeom>
          <a:noFill/>
        </p:spPr>
      </p:pic>
      <p:pic>
        <p:nvPicPr>
          <p:cNvPr id="27" name="Picture 23" descr="C:\Users\dancraw\Pictures\IPv6 Network\Multipoint Tunnel Connection Private IPv4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676870" y="2356020"/>
            <a:ext cx="3260417" cy="2154401"/>
          </a:xfrm>
          <a:prstGeom prst="rect">
            <a:avLst/>
          </a:prstGeom>
          <a:noFill/>
        </p:spPr>
      </p:pic>
      <p:pic>
        <p:nvPicPr>
          <p:cNvPr id="28" name="Picture 8" descr="C:\Users\dancraw\Pictures\IPv6 Network\Service Provider IPv6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91005" y="2957470"/>
            <a:ext cx="1083751" cy="949175"/>
          </a:xfrm>
          <a:prstGeom prst="rect">
            <a:avLst/>
          </a:prstGeom>
          <a:noFill/>
        </p:spPr>
      </p:pic>
      <p:pic>
        <p:nvPicPr>
          <p:cNvPr id="29" name="Picture 28" descr="C:\Users\dancraw\Pictures\IPv6 Network\4rd BR Icon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31886" y="3169066"/>
            <a:ext cx="608433" cy="548783"/>
          </a:xfrm>
          <a:prstGeom prst="rect">
            <a:avLst/>
          </a:prstGeom>
          <a:noFill/>
        </p:spPr>
      </p:pic>
      <p:grpSp>
        <p:nvGrpSpPr>
          <p:cNvPr id="30" name="Group 29"/>
          <p:cNvGrpSpPr>
            <a:grpSpLocks noChangeAspect="1"/>
          </p:cNvGrpSpPr>
          <p:nvPr/>
        </p:nvGrpSpPr>
        <p:grpSpPr>
          <a:xfrm>
            <a:off x="2611770" y="2308884"/>
            <a:ext cx="698839" cy="2164461"/>
            <a:chOff x="3481452" y="1935897"/>
            <a:chExt cx="931544" cy="2885201"/>
          </a:xfrm>
        </p:grpSpPr>
        <p:pic>
          <p:nvPicPr>
            <p:cNvPr id="31" name="Picture 18" descr="C:\Users\dancraw\Pictures\IPv6 Network\4rd CE NAT Icon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481452" y="4267500"/>
              <a:ext cx="613772" cy="553598"/>
            </a:xfrm>
            <a:prstGeom prst="rect">
              <a:avLst/>
            </a:prstGeom>
            <a:noFill/>
          </p:spPr>
        </p:pic>
        <p:pic>
          <p:nvPicPr>
            <p:cNvPr id="32" name="Picture 18" descr="C:\Users\dancraw\Pictures\IPv6 Network\4rd CE NAT Icon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799224" y="3022918"/>
              <a:ext cx="613772" cy="553598"/>
            </a:xfrm>
            <a:prstGeom prst="rect">
              <a:avLst/>
            </a:prstGeom>
            <a:noFill/>
          </p:spPr>
        </p:pic>
        <p:pic>
          <p:nvPicPr>
            <p:cNvPr id="33" name="Picture 18" descr="C:\Users\dancraw\Pictures\IPv6 Network\4rd CE NAT Icon.png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490142" y="1935897"/>
              <a:ext cx="613772" cy="553598"/>
            </a:xfrm>
            <a:prstGeom prst="rect">
              <a:avLst/>
            </a:prstGeom>
            <a:noFill/>
          </p:spPr>
        </p:pic>
      </p:grpSp>
      <p:sp>
        <p:nvSpPr>
          <p:cNvPr id="34" name="TextBox 33"/>
          <p:cNvSpPr txBox="1">
            <a:spLocks noChangeAspect="1"/>
          </p:cNvSpPr>
          <p:nvPr/>
        </p:nvSpPr>
        <p:spPr>
          <a:xfrm>
            <a:off x="1675284" y="1622726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>
            <a:spLocks noChangeAspect="1"/>
          </p:cNvSpPr>
          <p:nvPr/>
        </p:nvSpPr>
        <p:spPr>
          <a:xfrm>
            <a:off x="1686260" y="1901224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>
            <a:spLocks noChangeAspect="1"/>
          </p:cNvSpPr>
          <p:nvPr/>
        </p:nvSpPr>
        <p:spPr>
          <a:xfrm>
            <a:off x="1667118" y="3048299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spect="1"/>
          </p:cNvSpPr>
          <p:nvPr/>
        </p:nvSpPr>
        <p:spPr>
          <a:xfrm>
            <a:off x="1667118" y="2788222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>
            <a:spLocks noChangeAspect="1"/>
          </p:cNvSpPr>
          <p:nvPr/>
        </p:nvSpPr>
        <p:spPr>
          <a:xfrm>
            <a:off x="4317885" y="3048299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spect="1"/>
          </p:cNvSpPr>
          <p:nvPr/>
        </p:nvSpPr>
        <p:spPr>
          <a:xfrm>
            <a:off x="6493602" y="3418814"/>
            <a:ext cx="884331" cy="484892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2701" dirty="0" smtClean="0">
                <a:solidFill>
                  <a:schemeClr val="bg1"/>
                </a:solidFill>
              </a:rPr>
              <a:t>IPv4</a:t>
            </a:r>
            <a:endParaRPr lang="en-US" sz="270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>
            <a:spLocks noChangeAspect="1"/>
          </p:cNvSpPr>
          <p:nvPr/>
        </p:nvSpPr>
        <p:spPr>
          <a:xfrm>
            <a:off x="6984768" y="2893467"/>
            <a:ext cx="884331" cy="27701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350" dirty="0" smtClean="0">
                <a:solidFill>
                  <a:schemeClr val="bg1"/>
                </a:solidFill>
              </a:rPr>
              <a:t>IPv6</a:t>
            </a:r>
            <a:endParaRPr lang="en-US" sz="1350" dirty="0">
              <a:solidFill>
                <a:schemeClr val="bg1"/>
              </a:solidFill>
            </a:endParaRPr>
          </a:p>
        </p:txBody>
      </p:sp>
      <p:pic>
        <p:nvPicPr>
          <p:cNvPr id="41" name="Picture 10" descr="C:\Users\dancraw\Pictures\IPv6 Network\Generic IPv4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13205" y="3947640"/>
            <a:ext cx="1083751" cy="949175"/>
          </a:xfrm>
          <a:prstGeom prst="rect">
            <a:avLst/>
          </a:prstGeom>
          <a:noFill/>
        </p:spPr>
      </p:pic>
      <p:pic>
        <p:nvPicPr>
          <p:cNvPr id="42" name="Picture 12" descr="C:\Users\dancraw\Pictures\IPv6 Network\Generic Private IPv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82398" y="4169386"/>
            <a:ext cx="1083751" cy="949175"/>
          </a:xfrm>
          <a:prstGeom prst="rect">
            <a:avLst/>
          </a:prstGeom>
          <a:noFill/>
        </p:spPr>
      </p:pic>
      <p:sp>
        <p:nvSpPr>
          <p:cNvPr id="43" name="TextBox 42"/>
          <p:cNvSpPr txBox="1">
            <a:spLocks noChangeAspect="1"/>
          </p:cNvSpPr>
          <p:nvPr/>
        </p:nvSpPr>
        <p:spPr>
          <a:xfrm>
            <a:off x="1889646" y="4001484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IPv4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44" name="Picture 14" descr="C:\Users\dancraw\Pictures\IPv6 Network\Business IPv6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64117" y="4366907"/>
            <a:ext cx="1083751" cy="949175"/>
          </a:xfrm>
          <a:prstGeom prst="rect">
            <a:avLst/>
          </a:prstGeom>
          <a:noFill/>
        </p:spPr>
      </p:pic>
      <p:sp>
        <p:nvSpPr>
          <p:cNvPr id="45" name="TextBox 44"/>
          <p:cNvSpPr txBox="1">
            <a:spLocks noChangeAspect="1"/>
          </p:cNvSpPr>
          <p:nvPr/>
        </p:nvSpPr>
        <p:spPr>
          <a:xfrm>
            <a:off x="1611290" y="4460361"/>
            <a:ext cx="884331" cy="230849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1050" dirty="0" smtClean="0">
                <a:solidFill>
                  <a:schemeClr val="bg1"/>
                </a:solidFill>
              </a:rPr>
              <a:t>IPv6</a:t>
            </a:r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>
            <a:spLocks noChangeAspect="1"/>
          </p:cNvSpPr>
          <p:nvPr/>
        </p:nvSpPr>
        <p:spPr>
          <a:xfrm>
            <a:off x="1566751" y="4209287"/>
            <a:ext cx="884331" cy="207765"/>
          </a:xfrm>
          <a:prstGeom prst="rect">
            <a:avLst/>
          </a:prstGeom>
          <a:noFill/>
        </p:spPr>
        <p:txBody>
          <a:bodyPr wrap="square" lIns="68597" tIns="34298" rIns="68597" bIns="34298" rtlCol="0">
            <a:spAutoFit/>
          </a:bodyPr>
          <a:lstStyle/>
          <a:p>
            <a:r>
              <a:rPr lang="en-US" sz="900" dirty="0" smtClean="0">
                <a:solidFill>
                  <a:schemeClr val="bg1"/>
                </a:solidFill>
              </a:rPr>
              <a:t>Private IPv4</a:t>
            </a:r>
            <a:endParaRPr lang="en-US" sz="900" dirty="0">
              <a:solidFill>
                <a:schemeClr val="bg1"/>
              </a:solidFill>
            </a:endParaRPr>
          </a:p>
        </p:txBody>
      </p:sp>
      <p:grpSp>
        <p:nvGrpSpPr>
          <p:cNvPr id="47" name="Group 46"/>
          <p:cNvGrpSpPr>
            <a:grpSpLocks noChangeAspect="1"/>
          </p:cNvGrpSpPr>
          <p:nvPr/>
        </p:nvGrpSpPr>
        <p:grpSpPr>
          <a:xfrm>
            <a:off x="2618290" y="2302710"/>
            <a:ext cx="695894" cy="2170636"/>
            <a:chOff x="3490142" y="1927667"/>
            <a:chExt cx="927619" cy="2893431"/>
          </a:xfrm>
        </p:grpSpPr>
        <p:pic>
          <p:nvPicPr>
            <p:cNvPr id="48" name="Picture 2" descr="C:\Users\dancraw\Pictures\IPv6 Network\IVI NAT Icon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490142" y="1927667"/>
              <a:ext cx="618413" cy="557784"/>
            </a:xfrm>
            <a:prstGeom prst="rect">
              <a:avLst/>
            </a:prstGeom>
            <a:noFill/>
          </p:spPr>
        </p:pic>
        <p:pic>
          <p:nvPicPr>
            <p:cNvPr id="49" name="Picture 2" descr="C:\Users\dancraw\Pictures\IPv6 Network\IVI NAT Icon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799348" y="3022918"/>
              <a:ext cx="618413" cy="557784"/>
            </a:xfrm>
            <a:prstGeom prst="rect">
              <a:avLst/>
            </a:prstGeom>
            <a:noFill/>
          </p:spPr>
        </p:pic>
        <p:pic>
          <p:nvPicPr>
            <p:cNvPr id="50" name="Picture 2" descr="C:\Users\dancraw\Pictures\IPv6 Network\IVI NAT Icon.png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490142" y="4263314"/>
              <a:ext cx="618413" cy="557784"/>
            </a:xfrm>
            <a:prstGeom prst="rect">
              <a:avLst/>
            </a:prstGeom>
            <a:noFill/>
          </p:spPr>
        </p:pic>
      </p:grpSp>
      <p:pic>
        <p:nvPicPr>
          <p:cNvPr id="51" name="Picture 50" descr="C:\Users\dancraw\Pictures\IPv6 Network\IVI Icon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540709" y="3156830"/>
            <a:ext cx="608433" cy="548783"/>
          </a:xfrm>
          <a:prstGeom prst="rect">
            <a:avLst/>
          </a:prstGeom>
          <a:noFill/>
        </p:spPr>
      </p:pic>
      <p:sp>
        <p:nvSpPr>
          <p:cNvPr id="52" name="Title 1"/>
          <p:cNvSpPr txBox="1">
            <a:spLocks noChangeAspect="1"/>
          </p:cNvSpPr>
          <p:nvPr/>
        </p:nvSpPr>
        <p:spPr>
          <a:xfrm>
            <a:off x="182078" y="457200"/>
            <a:ext cx="8580922" cy="628814"/>
          </a:xfrm>
          <a:prstGeom prst="rect">
            <a:avLst/>
          </a:prstGeom>
        </p:spPr>
        <p:txBody>
          <a:bodyPr vert="horz" lIns="61738" tIns="34298" rIns="61738" bIns="34298" rtlCol="0" anchor="b" anchorCtr="0">
            <a:noAutofit/>
          </a:bodyPr>
          <a:lstStyle/>
          <a:p>
            <a:pPr lvl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IPv6 Dual IVI (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dIVI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chemeClr val="tx1"/>
                  </a:gs>
                  <a:gs pos="44000">
                    <a:srgbClr val="01BBBB"/>
                  </a:gs>
                  <a:gs pos="100000">
                    <a:schemeClr val="accent4"/>
                  </a:gs>
                </a:gsLst>
                <a:lin ang="48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9672622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8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2"/>
          <p:cNvSpPr txBox="1">
            <a:spLocks noChangeArrowheads="1"/>
          </p:cNvSpPr>
          <p:nvPr/>
        </p:nvSpPr>
        <p:spPr>
          <a:xfrm>
            <a:off x="-1950794" y="609600"/>
            <a:ext cx="11094794" cy="544512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 IPv6 → IPv4 + Port Mapping</a:t>
            </a:r>
            <a:endParaRPr kumimoji="0" lang="en-US" sz="2000" b="0" i="0" u="none" strike="noStrike" kern="1200" cap="none" spc="-10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8" name="Right Brace 19"/>
          <p:cNvSpPr>
            <a:spLocks noChangeAspect="1"/>
          </p:cNvSpPr>
          <p:nvPr/>
        </p:nvSpPr>
        <p:spPr bwMode="auto">
          <a:xfrm rot="-5400000">
            <a:off x="2500671" y="445732"/>
            <a:ext cx="307261" cy="3530597"/>
          </a:xfrm>
          <a:prstGeom prst="rightBrace">
            <a:avLst>
              <a:gd name="adj1" fmla="val 53397"/>
              <a:gd name="adj2" fmla="val 50000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9" name="TextBox 50"/>
          <p:cNvSpPr txBox="1">
            <a:spLocks noChangeAspect="1" noChangeArrowheads="1"/>
          </p:cNvSpPr>
          <p:nvPr/>
        </p:nvSpPr>
        <p:spPr bwMode="auto">
          <a:xfrm>
            <a:off x="1490135" y="1780385"/>
            <a:ext cx="2265985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800000"/>
                </a:solidFill>
                <a:latin typeface="Calibri" charset="0"/>
              </a:rPr>
              <a:t>IPv6 Delegated Prefix (e.g., </a:t>
            </a:r>
            <a:r>
              <a:rPr lang="en-US" sz="1350" dirty="0" smtClean="0">
                <a:solidFill>
                  <a:srgbClr val="800000"/>
                </a:solidFill>
                <a:latin typeface="Calibri" charset="0"/>
              </a:rPr>
              <a:t>/X) </a:t>
            </a:r>
            <a:endParaRPr lang="en-US" sz="1350" dirty="0">
              <a:solidFill>
                <a:srgbClr val="800000"/>
              </a:solidFill>
              <a:latin typeface="Calibri" charset="0"/>
            </a:endParaRPr>
          </a:p>
        </p:txBody>
      </p:sp>
      <p:sp>
        <p:nvSpPr>
          <p:cNvPr id="75" name="Right Brace 19"/>
          <p:cNvSpPr>
            <a:spLocks noChangeAspect="1"/>
          </p:cNvSpPr>
          <p:nvPr/>
        </p:nvSpPr>
        <p:spPr bwMode="auto">
          <a:xfrm rot="16200000" flipH="1">
            <a:off x="1972612" y="3132789"/>
            <a:ext cx="425164" cy="2846387"/>
          </a:xfrm>
          <a:prstGeom prst="rightBrace">
            <a:avLst>
              <a:gd name="adj1" fmla="val 53107"/>
              <a:gd name="adj2" fmla="val 49787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solidFill>
                <a:srgbClr val="B21A1A"/>
              </a:solidFill>
              <a:latin typeface="Calibri" charset="0"/>
            </a:endParaRPr>
          </a:p>
        </p:txBody>
      </p:sp>
      <p:sp>
        <p:nvSpPr>
          <p:cNvPr id="76" name="TextBox 50"/>
          <p:cNvSpPr txBox="1">
            <a:spLocks noChangeAspect="1" noChangeArrowheads="1"/>
          </p:cNvSpPr>
          <p:nvPr/>
        </p:nvSpPr>
        <p:spPr bwMode="auto">
          <a:xfrm>
            <a:off x="1676400" y="4752185"/>
            <a:ext cx="1038717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B21A1A"/>
                </a:solidFill>
                <a:latin typeface="Calibri" charset="0"/>
              </a:rPr>
              <a:t>IPv4 Address</a:t>
            </a:r>
          </a:p>
        </p:txBody>
      </p:sp>
      <p:sp>
        <p:nvSpPr>
          <p:cNvPr id="77" name="TextBox 50"/>
          <p:cNvSpPr txBox="1">
            <a:spLocks noChangeAspect="1" noChangeArrowheads="1"/>
          </p:cNvSpPr>
          <p:nvPr/>
        </p:nvSpPr>
        <p:spPr bwMode="auto">
          <a:xfrm>
            <a:off x="4800600" y="4724400"/>
            <a:ext cx="434833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B21A1A"/>
                </a:solidFill>
                <a:latin typeface="Calibri" charset="0"/>
              </a:rPr>
              <a:t>Port</a:t>
            </a:r>
          </a:p>
        </p:txBody>
      </p:sp>
      <p:sp>
        <p:nvSpPr>
          <p:cNvPr id="78" name="Right Brace 19"/>
          <p:cNvSpPr>
            <a:spLocks noChangeAspect="1"/>
          </p:cNvSpPr>
          <p:nvPr/>
        </p:nvSpPr>
        <p:spPr bwMode="auto">
          <a:xfrm rot="16200000" flipH="1">
            <a:off x="4783038" y="3532993"/>
            <a:ext cx="426354" cy="1894770"/>
          </a:xfrm>
          <a:prstGeom prst="rightBrace">
            <a:avLst>
              <a:gd name="adj1" fmla="val 52980"/>
              <a:gd name="adj2" fmla="val 49787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solidFill>
                <a:srgbClr val="B21A1A"/>
              </a:solidFill>
              <a:latin typeface="Calibri" charset="0"/>
            </a:endParaRPr>
          </a:p>
        </p:txBody>
      </p:sp>
      <p:grpSp>
        <p:nvGrpSpPr>
          <p:cNvPr id="2" name="Group 108"/>
          <p:cNvGrpSpPr/>
          <p:nvPr/>
        </p:nvGrpSpPr>
        <p:grpSpPr>
          <a:xfrm>
            <a:off x="4468902" y="2559617"/>
            <a:ext cx="4375150" cy="563246"/>
            <a:chOff x="4468902" y="2559617"/>
            <a:chExt cx="4375150" cy="563246"/>
          </a:xfrm>
        </p:grpSpPr>
        <p:sp>
          <p:nvSpPr>
            <p:cNvPr id="61" name="Rectangle 60"/>
            <p:cNvSpPr/>
            <p:nvPr/>
          </p:nvSpPr>
          <p:spPr bwMode="auto">
            <a:xfrm>
              <a:off x="5148918" y="2560160"/>
              <a:ext cx="3695134" cy="3515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Interface ID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4468902" y="2559617"/>
              <a:ext cx="682615" cy="3515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Subnet-ID</a:t>
              </a:r>
            </a:p>
          </p:txBody>
        </p:sp>
        <p:sp>
          <p:nvSpPr>
            <p:cNvPr id="63" name="TextBox 69"/>
            <p:cNvSpPr txBox="1">
              <a:spLocks noChangeArrowheads="1"/>
            </p:cNvSpPr>
            <p:nvPr/>
          </p:nvSpPr>
          <p:spPr bwMode="auto">
            <a:xfrm>
              <a:off x="4982210" y="2892014"/>
              <a:ext cx="772600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 64 (fixed)</a:t>
              </a:r>
            </a:p>
          </p:txBody>
        </p:sp>
      </p:grpSp>
      <p:grpSp>
        <p:nvGrpSpPr>
          <p:cNvPr id="3" name="Group 56"/>
          <p:cNvGrpSpPr/>
          <p:nvPr/>
        </p:nvGrpSpPr>
        <p:grpSpPr>
          <a:xfrm>
            <a:off x="3168738" y="2336868"/>
            <a:ext cx="1414811" cy="850362"/>
            <a:chOff x="3168738" y="2336868"/>
            <a:chExt cx="1414811" cy="850362"/>
          </a:xfrm>
        </p:grpSpPr>
        <p:sp>
          <p:nvSpPr>
            <p:cNvPr id="66" name="TextBox 50"/>
            <p:cNvSpPr txBox="1">
              <a:spLocks noChangeArrowheads="1"/>
            </p:cNvSpPr>
            <p:nvPr/>
          </p:nvSpPr>
          <p:spPr bwMode="auto">
            <a:xfrm>
              <a:off x="3373343" y="2933298"/>
              <a:ext cx="783914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  </a:t>
              </a:r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“EA Bits”</a:t>
              </a:r>
            </a:p>
          </p:txBody>
        </p:sp>
        <p:sp>
          <p:nvSpPr>
            <p:cNvPr id="67" name="TextBox 68"/>
            <p:cNvSpPr txBox="1">
              <a:spLocks noChangeArrowheads="1"/>
            </p:cNvSpPr>
            <p:nvPr/>
          </p:nvSpPr>
          <p:spPr bwMode="auto">
            <a:xfrm>
              <a:off x="3453285" y="2336868"/>
              <a:ext cx="69153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Y - Z = a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3168738" y="2562105"/>
              <a:ext cx="1290149" cy="345122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01010101 111000</a:t>
              </a:r>
            </a:p>
          </p:txBody>
        </p:sp>
        <p:sp>
          <p:nvSpPr>
            <p:cNvPr id="65" name="TextBox 68"/>
            <p:cNvSpPr txBox="1">
              <a:spLocks noChangeArrowheads="1"/>
            </p:cNvSpPr>
            <p:nvPr/>
          </p:nvSpPr>
          <p:spPr bwMode="auto">
            <a:xfrm>
              <a:off x="4280199" y="2899887"/>
              <a:ext cx="303350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/Y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" name="Group 54"/>
          <p:cNvGrpSpPr/>
          <p:nvPr/>
        </p:nvGrpSpPr>
        <p:grpSpPr>
          <a:xfrm>
            <a:off x="803753" y="2343017"/>
            <a:ext cx="2497183" cy="817788"/>
            <a:chOff x="803753" y="2343017"/>
            <a:chExt cx="2497183" cy="817788"/>
          </a:xfrm>
        </p:grpSpPr>
        <p:sp>
          <p:nvSpPr>
            <p:cNvPr id="70" name="Rectangle 69"/>
            <p:cNvSpPr/>
            <p:nvPr/>
          </p:nvSpPr>
          <p:spPr bwMode="auto">
            <a:xfrm>
              <a:off x="918471" y="2567679"/>
              <a:ext cx="2270774" cy="344634"/>
            </a:xfrm>
            <a:prstGeom prst="rect">
              <a:avLst/>
            </a:prstGeom>
            <a:solidFill>
              <a:srgbClr val="0000FF"/>
            </a:solidFill>
            <a:ln>
              <a:headEnd type="none" w="med" len="med"/>
              <a:tailEnd type="triangl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charset="0"/>
                  <a:ea typeface="ＭＳ Ｐゴシック" charset="-128"/>
                  <a:cs typeface="ＭＳ Ｐゴシック" charset="-128"/>
                </a:rPr>
                <a:t>2001:0DB8:00 </a:t>
              </a:r>
              <a:r>
                <a:rPr lang="en-US" sz="1350" dirty="0" smtClean="0">
                  <a:solidFill>
                    <a:srgbClr val="FFFFFF"/>
                  </a:solidFill>
                  <a:latin typeface="Arial Narrow" charset="0"/>
                  <a:ea typeface="ＭＳ Ｐゴシック" charset="-128"/>
                  <a:cs typeface="ＭＳ Ｐゴシック" charset="-128"/>
                </a:rPr>
                <a:t>/X</a:t>
              </a:r>
              <a:endParaRPr lang="en-US" sz="1350" dirty="0">
                <a:solidFill>
                  <a:srgbClr val="FFFFFF"/>
                </a:solidFill>
                <a:latin typeface="Arial Narrow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3" name="TextBox 50"/>
            <p:cNvSpPr txBox="1">
              <a:spLocks noChangeArrowheads="1"/>
            </p:cNvSpPr>
            <p:nvPr/>
          </p:nvSpPr>
          <p:spPr bwMode="auto">
            <a:xfrm>
              <a:off x="1200247" y="2906873"/>
              <a:ext cx="1606693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00FF"/>
                  </a:solidFill>
                  <a:latin typeface="Calibri" charset="0"/>
                </a:rPr>
                <a:t>Mapping Domain Prefix</a:t>
              </a:r>
            </a:p>
          </p:txBody>
        </p:sp>
        <p:sp>
          <p:nvSpPr>
            <p:cNvPr id="74" name="TextBox 68"/>
            <p:cNvSpPr txBox="1">
              <a:spLocks noChangeArrowheads="1"/>
            </p:cNvSpPr>
            <p:nvPr/>
          </p:nvSpPr>
          <p:spPr bwMode="auto">
            <a:xfrm>
              <a:off x="1170050" y="2343017"/>
              <a:ext cx="1741793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r>
                <a:rPr lang="en-US" sz="1050" i="1" dirty="0">
                  <a:solidFill>
                    <a:schemeClr val="accent1"/>
                  </a:solidFill>
                </a:rPr>
                <a:t>Size =</a:t>
              </a:r>
              <a:r>
                <a:rPr lang="en-US" sz="1050" i="1" dirty="0" smtClean="0">
                  <a:solidFill>
                    <a:schemeClr val="accent1"/>
                  </a:solidFill>
                </a:rPr>
                <a:t> X bits </a:t>
              </a:r>
              <a:r>
                <a:rPr lang="en-US" sz="1050" i="1" dirty="0">
                  <a:solidFill>
                    <a:schemeClr val="accent1"/>
                  </a:solidFill>
                </a:rPr>
                <a:t>(provisioned)</a:t>
              </a:r>
            </a:p>
          </p:txBody>
        </p:sp>
        <p:sp>
          <p:nvSpPr>
            <p:cNvPr id="71" name="TextBox 64"/>
            <p:cNvSpPr txBox="1">
              <a:spLocks noChangeArrowheads="1"/>
            </p:cNvSpPr>
            <p:nvPr/>
          </p:nvSpPr>
          <p:spPr bwMode="auto">
            <a:xfrm>
              <a:off x="803753" y="2884740"/>
              <a:ext cx="248784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72" name="TextBox 66"/>
            <p:cNvSpPr txBox="1">
              <a:spLocks noChangeArrowheads="1"/>
            </p:cNvSpPr>
            <p:nvPr/>
          </p:nvSpPr>
          <p:spPr bwMode="auto">
            <a:xfrm>
              <a:off x="2982866" y="2886272"/>
              <a:ext cx="318070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/X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" name="Group 111"/>
          <p:cNvGrpSpPr/>
          <p:nvPr/>
        </p:nvGrpSpPr>
        <p:grpSpPr>
          <a:xfrm>
            <a:off x="3897320" y="3513733"/>
            <a:ext cx="2167284" cy="778799"/>
            <a:chOff x="3897320" y="3513733"/>
            <a:chExt cx="2167284" cy="778799"/>
          </a:xfrm>
        </p:grpSpPr>
        <p:sp>
          <p:nvSpPr>
            <p:cNvPr id="81" name="Rectangle 80"/>
            <p:cNvSpPr/>
            <p:nvPr/>
          </p:nvSpPr>
          <p:spPr bwMode="auto">
            <a:xfrm>
              <a:off x="4002483" y="3752761"/>
              <a:ext cx="682468" cy="33830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 </a:t>
              </a:r>
              <a:r>
                <a:rPr lang="en-US" sz="1200" dirty="0" smtClean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   &gt; </a:t>
              </a: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</a:t>
              </a: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5475071" y="3747433"/>
              <a:ext cx="425057" cy="3432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100" dirty="0">
                  <a:solidFill>
                    <a:schemeClr val="bg1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XXXX</a:t>
              </a:r>
            </a:p>
          </p:txBody>
        </p:sp>
        <p:sp>
          <p:nvSpPr>
            <p:cNvPr id="86" name="TextBox 64"/>
            <p:cNvSpPr txBox="1">
              <a:spLocks noChangeArrowheads="1"/>
            </p:cNvSpPr>
            <p:nvPr/>
          </p:nvSpPr>
          <p:spPr bwMode="auto">
            <a:xfrm>
              <a:off x="5304042" y="4038600"/>
              <a:ext cx="470224" cy="253932"/>
            </a:xfrm>
            <a:prstGeom prst="rect">
              <a:avLst/>
            </a:prstGeom>
            <a:noFill/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900" i="1" dirty="0" smtClean="0">
                  <a:solidFill>
                    <a:schemeClr val="accent1"/>
                  </a:solidFill>
                </a:rPr>
                <a:t>6+c</a:t>
              </a:r>
              <a:endParaRPr lang="en-US" sz="1000" i="1" dirty="0">
                <a:solidFill>
                  <a:schemeClr val="accent1"/>
                </a:solidFill>
              </a:endParaRPr>
            </a:p>
          </p:txBody>
        </p:sp>
        <p:sp>
          <p:nvSpPr>
            <p:cNvPr id="83" name="TextBox 68"/>
            <p:cNvSpPr txBox="1">
              <a:spLocks noChangeArrowheads="1"/>
            </p:cNvSpPr>
            <p:nvPr/>
          </p:nvSpPr>
          <p:spPr bwMode="auto">
            <a:xfrm>
              <a:off x="4053790" y="3513733"/>
              <a:ext cx="66030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6 (fixed)</a:t>
              </a:r>
            </a:p>
          </p:txBody>
        </p:sp>
        <p:sp>
          <p:nvSpPr>
            <p:cNvPr id="84" name="TextBox 64"/>
            <p:cNvSpPr txBox="1">
              <a:spLocks noChangeArrowheads="1"/>
            </p:cNvSpPr>
            <p:nvPr/>
          </p:nvSpPr>
          <p:spPr bwMode="auto">
            <a:xfrm>
              <a:off x="3897320" y="4056526"/>
              <a:ext cx="239778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85" name="TextBox 64"/>
            <p:cNvSpPr txBox="1">
              <a:spLocks noChangeArrowheads="1"/>
            </p:cNvSpPr>
            <p:nvPr/>
          </p:nvSpPr>
          <p:spPr bwMode="auto">
            <a:xfrm>
              <a:off x="4563744" y="4058318"/>
              <a:ext cx="239778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6</a:t>
              </a:r>
            </a:p>
          </p:txBody>
        </p:sp>
        <p:sp>
          <p:nvSpPr>
            <p:cNvPr id="87" name="TextBox 64"/>
            <p:cNvSpPr txBox="1">
              <a:spLocks noChangeArrowheads="1"/>
            </p:cNvSpPr>
            <p:nvPr/>
          </p:nvSpPr>
          <p:spPr bwMode="auto">
            <a:xfrm>
              <a:off x="5753505" y="4049132"/>
              <a:ext cx="311099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16</a:t>
              </a:r>
            </a:p>
          </p:txBody>
        </p:sp>
        <p:sp>
          <p:nvSpPr>
            <p:cNvPr id="88" name="TextBox 68"/>
            <p:cNvSpPr txBox="1">
              <a:spLocks noChangeArrowheads="1"/>
            </p:cNvSpPr>
            <p:nvPr/>
          </p:nvSpPr>
          <p:spPr bwMode="auto">
            <a:xfrm>
              <a:off x="5473908" y="3539068"/>
              <a:ext cx="435837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10</a:t>
              </a:r>
              <a:r>
                <a:rPr lang="en-US" sz="1050" i="1" dirty="0" smtClean="0">
                  <a:solidFill>
                    <a:schemeClr val="accent1"/>
                  </a:solidFill>
                </a:rPr>
                <a:t>-c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6" name="Group 109"/>
          <p:cNvGrpSpPr/>
          <p:nvPr/>
        </p:nvGrpSpPr>
        <p:grpSpPr>
          <a:xfrm>
            <a:off x="767242" y="3542145"/>
            <a:ext cx="2033224" cy="813018"/>
            <a:chOff x="767242" y="3542145"/>
            <a:chExt cx="2033224" cy="813018"/>
          </a:xfrm>
        </p:grpSpPr>
        <p:sp>
          <p:nvSpPr>
            <p:cNvPr id="90" name="Rectangle 89"/>
            <p:cNvSpPr/>
            <p:nvPr/>
          </p:nvSpPr>
          <p:spPr bwMode="auto">
            <a:xfrm>
              <a:off x="880037" y="3753912"/>
              <a:ext cx="1779667" cy="344725"/>
            </a:xfrm>
            <a:prstGeom prst="rect">
              <a:avLst/>
            </a:prstGeom>
            <a:solidFill>
              <a:srgbClr val="0000FF"/>
            </a:solidFill>
            <a:ln>
              <a:headEnd type="none" w="med" len="med"/>
              <a:tailEnd type="triangle" w="med" len="med"/>
            </a:ln>
            <a:effec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130.67.1 </a:t>
              </a:r>
              <a:r>
                <a:rPr lang="en-US" sz="1350" dirty="0" smtClean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/Z</a:t>
              </a:r>
              <a:endParaRPr lang="en-US" sz="1350" dirty="0">
                <a:solidFill>
                  <a:srgbClr val="FFFFFF"/>
                </a:solidFill>
                <a:latin typeface="Arial Narrow" pitchFamily="-97" charset="0"/>
                <a:ea typeface="ＭＳ Ｐゴシック" pitchFamily="-97" charset="-128"/>
                <a:cs typeface="ＭＳ Ｐゴシック" pitchFamily="-97" charset="-128"/>
              </a:endParaRPr>
            </a:p>
          </p:txBody>
        </p:sp>
        <p:sp>
          <p:nvSpPr>
            <p:cNvPr id="91" name="TextBox 50"/>
            <p:cNvSpPr txBox="1">
              <a:spLocks noChangeArrowheads="1"/>
            </p:cNvSpPr>
            <p:nvPr/>
          </p:nvSpPr>
          <p:spPr bwMode="auto">
            <a:xfrm>
              <a:off x="1362801" y="4101231"/>
              <a:ext cx="1179378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00FF"/>
                  </a:solidFill>
                  <a:latin typeface="Calibri" charset="0"/>
                </a:rPr>
                <a:t>IPv4 Prefix </a:t>
              </a:r>
            </a:p>
          </p:txBody>
        </p:sp>
        <p:sp>
          <p:nvSpPr>
            <p:cNvPr id="92" name="TextBox 68"/>
            <p:cNvSpPr txBox="1">
              <a:spLocks noChangeArrowheads="1"/>
            </p:cNvSpPr>
            <p:nvPr/>
          </p:nvSpPr>
          <p:spPr bwMode="auto">
            <a:xfrm>
              <a:off x="988776" y="3542145"/>
              <a:ext cx="1318835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Z bits </a:t>
              </a:r>
              <a:r>
                <a:rPr lang="en-US" sz="1050" i="1" dirty="0">
                  <a:solidFill>
                    <a:schemeClr val="accent1"/>
                  </a:solidFill>
                </a:rPr>
                <a:t>(provisioned)</a:t>
              </a:r>
            </a:p>
          </p:txBody>
        </p:sp>
        <p:sp>
          <p:nvSpPr>
            <p:cNvPr id="93" name="TextBox 64"/>
            <p:cNvSpPr txBox="1">
              <a:spLocks noChangeArrowheads="1"/>
            </p:cNvSpPr>
            <p:nvPr/>
          </p:nvSpPr>
          <p:spPr bwMode="auto">
            <a:xfrm>
              <a:off x="767242" y="4071051"/>
              <a:ext cx="248784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94" name="TextBox 64"/>
            <p:cNvSpPr txBox="1">
              <a:spLocks noChangeArrowheads="1"/>
            </p:cNvSpPr>
            <p:nvPr/>
          </p:nvSpPr>
          <p:spPr bwMode="auto">
            <a:xfrm>
              <a:off x="2502244" y="4057833"/>
              <a:ext cx="29822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/Z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7" name="Group 110"/>
          <p:cNvGrpSpPr/>
          <p:nvPr/>
        </p:nvGrpSpPr>
        <p:grpSpPr>
          <a:xfrm>
            <a:off x="2663916" y="3248941"/>
            <a:ext cx="2841992" cy="1145258"/>
            <a:chOff x="2663916" y="3248941"/>
            <a:chExt cx="2841992" cy="1145258"/>
          </a:xfrm>
        </p:grpSpPr>
        <p:sp>
          <p:nvSpPr>
            <p:cNvPr id="80" name="TextBox 36"/>
            <p:cNvSpPr txBox="1">
              <a:spLocks noChangeArrowheads="1"/>
            </p:cNvSpPr>
            <p:nvPr/>
          </p:nvSpPr>
          <p:spPr bwMode="auto">
            <a:xfrm>
              <a:off x="3751717" y="3767765"/>
              <a:ext cx="212247" cy="253932"/>
            </a:xfrm>
            <a:prstGeom prst="rect">
              <a:avLst/>
            </a:prstGeom>
            <a:noFill/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accent1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+</a:t>
              </a: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672617" y="3753292"/>
              <a:ext cx="1077371" cy="345243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635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01010101</a:t>
              </a: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698262" y="3754251"/>
              <a:ext cx="775662" cy="345243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111000</a:t>
              </a:r>
            </a:p>
          </p:txBody>
        </p:sp>
        <p:sp>
          <p:nvSpPr>
            <p:cNvPr id="98" name="Right Brace 19"/>
            <p:cNvSpPr>
              <a:spLocks/>
            </p:cNvSpPr>
            <p:nvPr/>
          </p:nvSpPr>
          <p:spPr bwMode="auto">
            <a:xfrm rot="16200000">
              <a:off x="3860357" y="2052500"/>
              <a:ext cx="408659" cy="2801541"/>
            </a:xfrm>
            <a:prstGeom prst="rightBrace">
              <a:avLst>
                <a:gd name="adj1" fmla="val 50024"/>
                <a:gd name="adj2" fmla="val 40230"/>
              </a:avLst>
            </a:prstGeom>
            <a:noFill/>
            <a:ln w="14291">
              <a:solidFill>
                <a:srgbClr val="008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txBody>
            <a:bodyPr vert="eaVert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99" name="TextBox 50"/>
            <p:cNvSpPr txBox="1">
              <a:spLocks noChangeArrowheads="1"/>
            </p:cNvSpPr>
            <p:nvPr/>
          </p:nvSpPr>
          <p:spPr bwMode="auto">
            <a:xfrm>
              <a:off x="2830592" y="4123333"/>
              <a:ext cx="784673" cy="253932"/>
            </a:xfrm>
            <a:prstGeom prst="rect">
              <a:avLst/>
            </a:prstGeom>
            <a:noFill/>
            <a:ln w="14291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IPv4 Suffix</a:t>
              </a:r>
            </a:p>
          </p:txBody>
        </p:sp>
        <p:sp>
          <p:nvSpPr>
            <p:cNvPr id="100" name="TextBox 68"/>
            <p:cNvSpPr txBox="1">
              <a:spLocks noChangeArrowheads="1"/>
            </p:cNvSpPr>
            <p:nvPr/>
          </p:nvSpPr>
          <p:spPr bwMode="auto">
            <a:xfrm>
              <a:off x="2773375" y="3538375"/>
              <a:ext cx="783974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32 – Z = </a:t>
              </a:r>
              <a:r>
                <a:rPr lang="en-US" sz="1050" i="1" dirty="0" err="1" smtClean="0">
                  <a:solidFill>
                    <a:schemeClr val="accent1"/>
                  </a:solidFill>
                </a:rPr>
                <a:t>b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  <p:sp>
          <p:nvSpPr>
            <p:cNvPr id="101" name="TextBox 68"/>
            <p:cNvSpPr txBox="1">
              <a:spLocks noChangeArrowheads="1"/>
            </p:cNvSpPr>
            <p:nvPr/>
          </p:nvSpPr>
          <p:spPr bwMode="auto">
            <a:xfrm>
              <a:off x="4764668" y="3513667"/>
              <a:ext cx="664115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 smtClean="0">
                  <a:solidFill>
                    <a:schemeClr val="accent1"/>
                  </a:solidFill>
                </a:rPr>
                <a:t>a - </a:t>
              </a:r>
              <a:r>
                <a:rPr lang="en-US" sz="1050" i="1" dirty="0" err="1" smtClean="0">
                  <a:solidFill>
                    <a:schemeClr val="accent1"/>
                  </a:solidFill>
                </a:rPr>
                <a:t>b</a:t>
              </a:r>
              <a:r>
                <a:rPr lang="en-US" sz="1050" i="1" dirty="0" smtClean="0">
                  <a:solidFill>
                    <a:schemeClr val="accent1"/>
                  </a:solidFill>
                </a:rPr>
                <a:t> = </a:t>
              </a:r>
              <a:r>
                <a:rPr lang="en-US" sz="1050" i="1" dirty="0" err="1" smtClean="0">
                  <a:solidFill>
                    <a:schemeClr val="accent1"/>
                  </a:solidFill>
                </a:rPr>
                <a:t>c</a:t>
              </a:r>
              <a:endParaRPr lang="en-US" sz="1050" i="1" dirty="0">
                <a:solidFill>
                  <a:schemeClr val="accent1"/>
                </a:solidFill>
              </a:endParaRPr>
            </a:p>
          </p:txBody>
        </p:sp>
        <p:sp>
          <p:nvSpPr>
            <p:cNvPr id="102" name="TextBox 50"/>
            <p:cNvSpPr txBox="1">
              <a:spLocks noChangeArrowheads="1"/>
            </p:cNvSpPr>
            <p:nvPr/>
          </p:nvSpPr>
          <p:spPr bwMode="auto">
            <a:xfrm>
              <a:off x="4677492" y="4140267"/>
              <a:ext cx="828416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>
                <a:defRPr/>
              </a:pPr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Port Set ID</a:t>
              </a:r>
            </a:p>
          </p:txBody>
        </p:sp>
        <p:sp>
          <p:nvSpPr>
            <p:cNvPr id="103" name="TextBox 64"/>
            <p:cNvSpPr txBox="1">
              <a:spLocks noChangeArrowheads="1"/>
            </p:cNvSpPr>
            <p:nvPr/>
          </p:nvSpPr>
          <p:spPr bwMode="auto">
            <a:xfrm>
              <a:off x="3527223" y="4052030"/>
              <a:ext cx="323671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>
                  <a:solidFill>
                    <a:schemeClr val="accent1"/>
                  </a:solidFill>
                </a:rPr>
                <a:t>32</a:t>
              </a:r>
            </a:p>
          </p:txBody>
        </p:sp>
      </p:grpSp>
      <p:sp>
        <p:nvSpPr>
          <p:cNvPr id="107" name="TextBox 84"/>
          <p:cNvSpPr txBox="1">
            <a:spLocks noChangeAspect="1" noChangeArrowheads="1"/>
          </p:cNvSpPr>
          <p:nvPr/>
        </p:nvSpPr>
        <p:spPr bwMode="auto">
          <a:xfrm>
            <a:off x="3752627" y="4523585"/>
            <a:ext cx="239523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>
                <a:solidFill>
                  <a:schemeClr val="accent2"/>
                </a:solidFill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281473786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2"/>
          <p:cNvSpPr txBox="1">
            <a:spLocks noChangeArrowheads="1"/>
          </p:cNvSpPr>
          <p:nvPr/>
        </p:nvSpPr>
        <p:spPr>
          <a:xfrm>
            <a:off x="-1950794" y="609600"/>
            <a:ext cx="11094794" cy="544512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en-US" sz="3600" b="0" i="0" u="none" strike="noStrike" kern="1200" cap="none" spc="-10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/>
                    </a:gs>
                    <a:gs pos="44000">
                      <a:srgbClr val="01BBBB"/>
                    </a:gs>
                    <a:gs pos="100000">
                      <a:schemeClr val="accent4"/>
                    </a:gs>
                  </a:gsLst>
                  <a:lin ang="4800000" scaled="0"/>
                </a:gradFill>
                <a:effectLst/>
                <a:uLnTx/>
                <a:uFillTx/>
                <a:latin typeface="+mj-lt"/>
                <a:ea typeface="ＭＳ Ｐゴシック" charset="-128"/>
                <a:cs typeface="ＭＳ Ｐゴシック" charset="-128"/>
              </a:rPr>
              <a:t>  IPv6 → IPv4 + Port Mapping</a:t>
            </a:r>
            <a:endParaRPr kumimoji="0" lang="en-US" sz="2000" b="0" i="0" u="none" strike="noStrike" kern="1200" cap="none" spc="-10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8" name="Right Brace 19"/>
          <p:cNvSpPr>
            <a:spLocks noChangeAspect="1"/>
          </p:cNvSpPr>
          <p:nvPr/>
        </p:nvSpPr>
        <p:spPr bwMode="auto">
          <a:xfrm rot="-5400000">
            <a:off x="2500671" y="445732"/>
            <a:ext cx="307261" cy="3530597"/>
          </a:xfrm>
          <a:prstGeom prst="rightBrace">
            <a:avLst>
              <a:gd name="adj1" fmla="val 53397"/>
              <a:gd name="adj2" fmla="val 50000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9" name="TextBox 50"/>
          <p:cNvSpPr txBox="1">
            <a:spLocks noChangeAspect="1" noChangeArrowheads="1"/>
          </p:cNvSpPr>
          <p:nvPr/>
        </p:nvSpPr>
        <p:spPr bwMode="auto">
          <a:xfrm>
            <a:off x="1490135" y="1780385"/>
            <a:ext cx="2394921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800000"/>
                </a:solidFill>
                <a:latin typeface="Calibri" charset="0"/>
              </a:rPr>
              <a:t>IPv6 Delegated Prefix (e.g., /56) </a:t>
            </a:r>
          </a:p>
        </p:txBody>
      </p:sp>
      <p:sp>
        <p:nvSpPr>
          <p:cNvPr id="75" name="Right Brace 19"/>
          <p:cNvSpPr>
            <a:spLocks noChangeAspect="1"/>
          </p:cNvSpPr>
          <p:nvPr/>
        </p:nvSpPr>
        <p:spPr bwMode="auto">
          <a:xfrm rot="16200000" flipH="1">
            <a:off x="1972612" y="3132789"/>
            <a:ext cx="425164" cy="2846387"/>
          </a:xfrm>
          <a:prstGeom prst="rightBrace">
            <a:avLst>
              <a:gd name="adj1" fmla="val 53107"/>
              <a:gd name="adj2" fmla="val 49787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solidFill>
                <a:srgbClr val="B21A1A"/>
              </a:solidFill>
              <a:latin typeface="Calibri" charset="0"/>
            </a:endParaRPr>
          </a:p>
        </p:txBody>
      </p:sp>
      <p:sp>
        <p:nvSpPr>
          <p:cNvPr id="76" name="TextBox 50"/>
          <p:cNvSpPr txBox="1">
            <a:spLocks noChangeAspect="1" noChangeArrowheads="1"/>
          </p:cNvSpPr>
          <p:nvPr/>
        </p:nvSpPr>
        <p:spPr bwMode="auto">
          <a:xfrm>
            <a:off x="1676400" y="4752185"/>
            <a:ext cx="1038717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B21A1A"/>
                </a:solidFill>
                <a:latin typeface="Calibri" charset="0"/>
              </a:rPr>
              <a:t>IPv4 Address</a:t>
            </a:r>
          </a:p>
        </p:txBody>
      </p:sp>
      <p:sp>
        <p:nvSpPr>
          <p:cNvPr id="77" name="TextBox 50"/>
          <p:cNvSpPr txBox="1">
            <a:spLocks noChangeAspect="1" noChangeArrowheads="1"/>
          </p:cNvSpPr>
          <p:nvPr/>
        </p:nvSpPr>
        <p:spPr bwMode="auto">
          <a:xfrm>
            <a:off x="4800600" y="4724400"/>
            <a:ext cx="434833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pPr defTabSz="457200"/>
            <a:r>
              <a:rPr lang="en-US" sz="1350" dirty="0">
                <a:solidFill>
                  <a:srgbClr val="B21A1A"/>
                </a:solidFill>
                <a:latin typeface="Calibri" charset="0"/>
              </a:rPr>
              <a:t>Port</a:t>
            </a:r>
          </a:p>
        </p:txBody>
      </p:sp>
      <p:sp>
        <p:nvSpPr>
          <p:cNvPr id="78" name="Right Brace 19"/>
          <p:cNvSpPr>
            <a:spLocks noChangeAspect="1"/>
          </p:cNvSpPr>
          <p:nvPr/>
        </p:nvSpPr>
        <p:spPr bwMode="auto">
          <a:xfrm rot="16200000" flipH="1">
            <a:off x="4783038" y="3532993"/>
            <a:ext cx="426354" cy="1894770"/>
          </a:xfrm>
          <a:prstGeom prst="rightBrace">
            <a:avLst>
              <a:gd name="adj1" fmla="val 52980"/>
              <a:gd name="adj2" fmla="val 49787"/>
            </a:avLst>
          </a:prstGeom>
          <a:noFill/>
          <a:ln w="14291">
            <a:solidFill>
              <a:srgbClr val="800000"/>
            </a:solidFill>
            <a:round/>
            <a:headEnd/>
            <a:tailEnd/>
          </a:ln>
        </p:spPr>
        <p:txBody>
          <a:bodyPr vert="eaVert">
            <a:prstTxWarp prst="textNoShape">
              <a:avLst/>
            </a:prstTxWarp>
          </a:bodyPr>
          <a:lstStyle/>
          <a:p>
            <a:endParaRPr lang="en-US">
              <a:solidFill>
                <a:srgbClr val="B21A1A"/>
              </a:solidFill>
              <a:latin typeface="Calibri" charset="0"/>
            </a:endParaRPr>
          </a:p>
        </p:txBody>
      </p:sp>
      <p:grpSp>
        <p:nvGrpSpPr>
          <p:cNvPr id="109" name="Group 108"/>
          <p:cNvGrpSpPr/>
          <p:nvPr/>
        </p:nvGrpSpPr>
        <p:grpSpPr>
          <a:xfrm>
            <a:off x="4468902" y="2559617"/>
            <a:ext cx="4375150" cy="563246"/>
            <a:chOff x="4468902" y="2559617"/>
            <a:chExt cx="4375150" cy="563246"/>
          </a:xfrm>
        </p:grpSpPr>
        <p:sp>
          <p:nvSpPr>
            <p:cNvPr id="61" name="Rectangle 60"/>
            <p:cNvSpPr/>
            <p:nvPr/>
          </p:nvSpPr>
          <p:spPr bwMode="auto">
            <a:xfrm>
              <a:off x="5148918" y="2560160"/>
              <a:ext cx="3695134" cy="3515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Interface ID</a:t>
              </a: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4468902" y="2559617"/>
              <a:ext cx="682615" cy="35159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Subnet-ID</a:t>
              </a:r>
            </a:p>
          </p:txBody>
        </p:sp>
        <p:sp>
          <p:nvSpPr>
            <p:cNvPr id="63" name="TextBox 69"/>
            <p:cNvSpPr txBox="1">
              <a:spLocks noChangeArrowheads="1"/>
            </p:cNvSpPr>
            <p:nvPr/>
          </p:nvSpPr>
          <p:spPr bwMode="auto">
            <a:xfrm>
              <a:off x="4982210" y="2892014"/>
              <a:ext cx="772600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 64 (fixed)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168738" y="2336868"/>
            <a:ext cx="1477206" cy="850362"/>
            <a:chOff x="3168738" y="2336868"/>
            <a:chExt cx="1477206" cy="850362"/>
          </a:xfrm>
        </p:grpSpPr>
        <p:sp>
          <p:nvSpPr>
            <p:cNvPr id="66" name="TextBox 50"/>
            <p:cNvSpPr txBox="1">
              <a:spLocks noChangeArrowheads="1"/>
            </p:cNvSpPr>
            <p:nvPr/>
          </p:nvSpPr>
          <p:spPr bwMode="auto">
            <a:xfrm>
              <a:off x="3373343" y="2933298"/>
              <a:ext cx="783914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  </a:t>
              </a:r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“EA Bits”</a:t>
              </a:r>
            </a:p>
          </p:txBody>
        </p:sp>
        <p:sp>
          <p:nvSpPr>
            <p:cNvPr id="67" name="TextBox 68"/>
            <p:cNvSpPr txBox="1">
              <a:spLocks noChangeArrowheads="1"/>
            </p:cNvSpPr>
            <p:nvPr/>
          </p:nvSpPr>
          <p:spPr bwMode="auto">
            <a:xfrm>
              <a:off x="3453285" y="2336868"/>
              <a:ext cx="821516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56-42 = 14</a:t>
              </a: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3168738" y="2562105"/>
              <a:ext cx="1290149" cy="345122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01010101 111000</a:t>
              </a:r>
            </a:p>
          </p:txBody>
        </p:sp>
        <p:sp>
          <p:nvSpPr>
            <p:cNvPr id="65" name="TextBox 68"/>
            <p:cNvSpPr txBox="1">
              <a:spLocks noChangeArrowheads="1"/>
            </p:cNvSpPr>
            <p:nvPr/>
          </p:nvSpPr>
          <p:spPr bwMode="auto">
            <a:xfrm>
              <a:off x="4280199" y="2899887"/>
              <a:ext cx="365745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/56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03753" y="2343017"/>
            <a:ext cx="2502784" cy="817788"/>
            <a:chOff x="803753" y="2343017"/>
            <a:chExt cx="2502784" cy="817788"/>
          </a:xfrm>
        </p:grpSpPr>
        <p:sp>
          <p:nvSpPr>
            <p:cNvPr id="70" name="Rectangle 69"/>
            <p:cNvSpPr/>
            <p:nvPr/>
          </p:nvSpPr>
          <p:spPr bwMode="auto">
            <a:xfrm>
              <a:off x="918471" y="2567679"/>
              <a:ext cx="2270774" cy="344634"/>
            </a:xfrm>
            <a:prstGeom prst="rect">
              <a:avLst/>
            </a:prstGeom>
            <a:solidFill>
              <a:srgbClr val="0000FF"/>
            </a:solidFill>
            <a:ln>
              <a:headEnd type="none" w="med" len="med"/>
              <a:tailEnd type="triangl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charset="0"/>
                  <a:ea typeface="ＭＳ Ｐゴシック" charset="-128"/>
                  <a:cs typeface="ＭＳ Ｐゴシック" charset="-128"/>
                </a:rPr>
                <a:t>2001:0DB8:00 </a:t>
              </a:r>
              <a:r>
                <a:rPr lang="en-US" sz="1350" dirty="0" smtClean="0">
                  <a:solidFill>
                    <a:srgbClr val="FFFFFF"/>
                  </a:solidFill>
                  <a:latin typeface="Arial Narrow" charset="0"/>
                  <a:ea typeface="ＭＳ Ｐゴシック" charset="-128"/>
                  <a:cs typeface="ＭＳ Ｐゴシック" charset="-128"/>
                </a:rPr>
                <a:t>/42</a:t>
              </a:r>
              <a:endParaRPr lang="en-US" sz="1350" dirty="0">
                <a:solidFill>
                  <a:srgbClr val="FFFFFF"/>
                </a:solidFill>
                <a:latin typeface="Arial Narrow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3" name="TextBox 50"/>
            <p:cNvSpPr txBox="1">
              <a:spLocks noChangeArrowheads="1"/>
            </p:cNvSpPr>
            <p:nvPr/>
          </p:nvSpPr>
          <p:spPr bwMode="auto">
            <a:xfrm>
              <a:off x="1200247" y="2906873"/>
              <a:ext cx="1606693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00FF"/>
                  </a:solidFill>
                  <a:latin typeface="Calibri" charset="0"/>
                </a:rPr>
                <a:t>Mapping Domain Prefix</a:t>
              </a:r>
            </a:p>
          </p:txBody>
        </p:sp>
        <p:sp>
          <p:nvSpPr>
            <p:cNvPr id="74" name="TextBox 68"/>
            <p:cNvSpPr txBox="1">
              <a:spLocks noChangeArrowheads="1"/>
            </p:cNvSpPr>
            <p:nvPr/>
          </p:nvSpPr>
          <p:spPr bwMode="auto">
            <a:xfrm>
              <a:off x="1170050" y="2343017"/>
              <a:ext cx="1801756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r>
                <a:rPr lang="en-US" sz="1050" i="1" dirty="0">
                  <a:solidFill>
                    <a:schemeClr val="accent1"/>
                  </a:solidFill>
                </a:rPr>
                <a:t>Size = 42 bits (provisioned)</a:t>
              </a:r>
            </a:p>
          </p:txBody>
        </p:sp>
        <p:sp>
          <p:nvSpPr>
            <p:cNvPr id="71" name="TextBox 64"/>
            <p:cNvSpPr txBox="1">
              <a:spLocks noChangeArrowheads="1"/>
            </p:cNvSpPr>
            <p:nvPr/>
          </p:nvSpPr>
          <p:spPr bwMode="auto">
            <a:xfrm>
              <a:off x="803753" y="2884740"/>
              <a:ext cx="248784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72" name="TextBox 66"/>
            <p:cNvSpPr txBox="1">
              <a:spLocks noChangeArrowheads="1"/>
            </p:cNvSpPr>
            <p:nvPr/>
          </p:nvSpPr>
          <p:spPr bwMode="auto">
            <a:xfrm>
              <a:off x="2982866" y="2886272"/>
              <a:ext cx="323671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>
                  <a:solidFill>
                    <a:schemeClr val="accent1"/>
                  </a:solidFill>
                </a:rPr>
                <a:t>42</a:t>
              </a: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3897320" y="3505266"/>
            <a:ext cx="2214462" cy="787266"/>
            <a:chOff x="3897320" y="3505266"/>
            <a:chExt cx="2214462" cy="787266"/>
          </a:xfrm>
        </p:grpSpPr>
        <p:sp>
          <p:nvSpPr>
            <p:cNvPr id="81" name="Rectangle 80"/>
            <p:cNvSpPr/>
            <p:nvPr/>
          </p:nvSpPr>
          <p:spPr bwMode="auto">
            <a:xfrm>
              <a:off x="4002483" y="3752761"/>
              <a:ext cx="682468" cy="33830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 </a:t>
              </a:r>
              <a:r>
                <a:rPr lang="en-US" sz="1200" dirty="0" smtClean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   &gt; </a:t>
              </a:r>
              <a:r>
                <a:rPr lang="en-US" sz="12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</a:t>
              </a:r>
            </a:p>
          </p:txBody>
        </p:sp>
        <p:sp>
          <p:nvSpPr>
            <p:cNvPr id="82" name="Rectangle 81"/>
            <p:cNvSpPr/>
            <p:nvPr/>
          </p:nvSpPr>
          <p:spPr bwMode="auto">
            <a:xfrm>
              <a:off x="5475071" y="3747433"/>
              <a:ext cx="425057" cy="34328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100" dirty="0">
                  <a:solidFill>
                    <a:schemeClr val="bg1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XXXX</a:t>
              </a:r>
            </a:p>
          </p:txBody>
        </p:sp>
        <p:sp>
          <p:nvSpPr>
            <p:cNvPr id="86" name="TextBox 64"/>
            <p:cNvSpPr txBox="1">
              <a:spLocks noChangeArrowheads="1"/>
            </p:cNvSpPr>
            <p:nvPr/>
          </p:nvSpPr>
          <p:spPr bwMode="auto">
            <a:xfrm>
              <a:off x="5334000" y="4038600"/>
              <a:ext cx="470224" cy="253932"/>
            </a:xfrm>
            <a:prstGeom prst="rect">
              <a:avLst/>
            </a:prstGeom>
            <a:noFill/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900" i="1" dirty="0">
                  <a:solidFill>
                    <a:schemeClr val="accent1"/>
                  </a:solidFill>
                </a:rPr>
                <a:t>12</a:t>
              </a:r>
              <a:endParaRPr lang="en-US" sz="1000" i="1" dirty="0">
                <a:solidFill>
                  <a:schemeClr val="accent1"/>
                </a:solidFill>
              </a:endParaRPr>
            </a:p>
          </p:txBody>
        </p:sp>
        <p:sp>
          <p:nvSpPr>
            <p:cNvPr id="83" name="TextBox 68"/>
            <p:cNvSpPr txBox="1">
              <a:spLocks noChangeArrowheads="1"/>
            </p:cNvSpPr>
            <p:nvPr/>
          </p:nvSpPr>
          <p:spPr bwMode="auto">
            <a:xfrm>
              <a:off x="4053790" y="3505266"/>
              <a:ext cx="66030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6 (fixed)</a:t>
              </a:r>
            </a:p>
          </p:txBody>
        </p:sp>
        <p:sp>
          <p:nvSpPr>
            <p:cNvPr id="84" name="TextBox 64"/>
            <p:cNvSpPr txBox="1">
              <a:spLocks noChangeArrowheads="1"/>
            </p:cNvSpPr>
            <p:nvPr/>
          </p:nvSpPr>
          <p:spPr bwMode="auto">
            <a:xfrm>
              <a:off x="3897320" y="4056526"/>
              <a:ext cx="239778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85" name="TextBox 64"/>
            <p:cNvSpPr txBox="1">
              <a:spLocks noChangeArrowheads="1"/>
            </p:cNvSpPr>
            <p:nvPr/>
          </p:nvSpPr>
          <p:spPr bwMode="auto">
            <a:xfrm>
              <a:off x="4563744" y="4058318"/>
              <a:ext cx="239778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6</a:t>
              </a:r>
            </a:p>
          </p:txBody>
        </p:sp>
        <p:sp>
          <p:nvSpPr>
            <p:cNvPr id="87" name="TextBox 64"/>
            <p:cNvSpPr txBox="1">
              <a:spLocks noChangeArrowheads="1"/>
            </p:cNvSpPr>
            <p:nvPr/>
          </p:nvSpPr>
          <p:spPr bwMode="auto">
            <a:xfrm>
              <a:off x="5753505" y="4049132"/>
              <a:ext cx="311099" cy="22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i="1" dirty="0">
                  <a:solidFill>
                    <a:schemeClr val="accent1"/>
                  </a:solidFill>
                </a:rPr>
                <a:t>16</a:t>
              </a:r>
            </a:p>
          </p:txBody>
        </p:sp>
        <p:sp>
          <p:nvSpPr>
            <p:cNvPr id="88" name="TextBox 68"/>
            <p:cNvSpPr txBox="1">
              <a:spLocks noChangeArrowheads="1"/>
            </p:cNvSpPr>
            <p:nvPr/>
          </p:nvSpPr>
          <p:spPr bwMode="auto">
            <a:xfrm>
              <a:off x="5440040" y="3522134"/>
              <a:ext cx="67174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10-6 = 4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67242" y="3542145"/>
            <a:ext cx="2058673" cy="813018"/>
            <a:chOff x="767242" y="3542145"/>
            <a:chExt cx="2058673" cy="813018"/>
          </a:xfrm>
        </p:grpSpPr>
        <p:sp>
          <p:nvSpPr>
            <p:cNvPr id="90" name="Rectangle 89"/>
            <p:cNvSpPr/>
            <p:nvPr/>
          </p:nvSpPr>
          <p:spPr bwMode="auto">
            <a:xfrm>
              <a:off x="880037" y="3753912"/>
              <a:ext cx="1779667" cy="344725"/>
            </a:xfrm>
            <a:prstGeom prst="rect">
              <a:avLst/>
            </a:prstGeom>
            <a:solidFill>
              <a:srgbClr val="0000FF"/>
            </a:solidFill>
            <a:ln>
              <a:headEnd type="none" w="med" len="med"/>
              <a:tailEnd type="triangle" w="med" len="med"/>
            </a:ln>
            <a:effec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130.67.1 /24</a:t>
              </a:r>
            </a:p>
          </p:txBody>
        </p:sp>
        <p:sp>
          <p:nvSpPr>
            <p:cNvPr id="91" name="TextBox 50"/>
            <p:cNvSpPr txBox="1">
              <a:spLocks noChangeArrowheads="1"/>
            </p:cNvSpPr>
            <p:nvPr/>
          </p:nvSpPr>
          <p:spPr bwMode="auto">
            <a:xfrm>
              <a:off x="1362801" y="4101231"/>
              <a:ext cx="1179378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00FF"/>
                  </a:solidFill>
                  <a:latin typeface="Calibri" charset="0"/>
                </a:rPr>
                <a:t>IPv4 Prefix </a:t>
              </a:r>
            </a:p>
          </p:txBody>
        </p:sp>
        <p:sp>
          <p:nvSpPr>
            <p:cNvPr id="92" name="TextBox 68"/>
            <p:cNvSpPr txBox="1">
              <a:spLocks noChangeArrowheads="1"/>
            </p:cNvSpPr>
            <p:nvPr/>
          </p:nvSpPr>
          <p:spPr bwMode="auto">
            <a:xfrm>
              <a:off x="988776" y="3542145"/>
              <a:ext cx="1386359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>
                  <a:solidFill>
                    <a:schemeClr val="accent1"/>
                  </a:solidFill>
                </a:rPr>
                <a:t>24 bits (provisioned)</a:t>
              </a:r>
            </a:p>
          </p:txBody>
        </p:sp>
        <p:sp>
          <p:nvSpPr>
            <p:cNvPr id="93" name="TextBox 64"/>
            <p:cNvSpPr txBox="1">
              <a:spLocks noChangeArrowheads="1"/>
            </p:cNvSpPr>
            <p:nvPr/>
          </p:nvSpPr>
          <p:spPr bwMode="auto">
            <a:xfrm>
              <a:off x="767242" y="4071051"/>
              <a:ext cx="248784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0</a:t>
              </a:r>
            </a:p>
          </p:txBody>
        </p:sp>
        <p:sp>
          <p:nvSpPr>
            <p:cNvPr id="94" name="TextBox 64"/>
            <p:cNvSpPr txBox="1">
              <a:spLocks noChangeArrowheads="1"/>
            </p:cNvSpPr>
            <p:nvPr/>
          </p:nvSpPr>
          <p:spPr bwMode="auto">
            <a:xfrm>
              <a:off x="2502244" y="4057833"/>
              <a:ext cx="323671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24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663916" y="3248941"/>
            <a:ext cx="2841992" cy="1145258"/>
            <a:chOff x="2663916" y="3248941"/>
            <a:chExt cx="2841992" cy="1145258"/>
          </a:xfrm>
        </p:grpSpPr>
        <p:sp>
          <p:nvSpPr>
            <p:cNvPr id="80" name="TextBox 36"/>
            <p:cNvSpPr txBox="1">
              <a:spLocks noChangeArrowheads="1"/>
            </p:cNvSpPr>
            <p:nvPr/>
          </p:nvSpPr>
          <p:spPr bwMode="auto">
            <a:xfrm>
              <a:off x="3751717" y="3767765"/>
              <a:ext cx="212247" cy="253932"/>
            </a:xfrm>
            <a:prstGeom prst="rect">
              <a:avLst/>
            </a:prstGeom>
            <a:noFill/>
            <a:ln>
              <a:headEnd type="none" w="med" len="med"/>
              <a:tailEnd type="triangle" w="med" len="med"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>
                <a:defRPr/>
              </a:pPr>
              <a:r>
                <a:rPr lang="en-US" sz="1200" dirty="0">
                  <a:solidFill>
                    <a:schemeClr val="accent1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+</a:t>
              </a: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2672617" y="3753292"/>
              <a:ext cx="1077371" cy="345243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635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01010101</a:t>
              </a: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698262" y="3754251"/>
              <a:ext cx="775662" cy="345243"/>
            </a:xfrm>
            <a:prstGeom prst="rect">
              <a:avLst/>
            </a:prstGeom>
            <a:solidFill>
              <a:srgbClr val="008000"/>
            </a:solidFill>
            <a:ln>
              <a:headEnd type="none" w="med" len="med"/>
              <a:tailEnd type="triangle" w="med" len="med"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none" lIns="61609" tIns="30803" rIns="61609" bIns="30803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350" dirty="0">
                  <a:solidFill>
                    <a:srgbClr val="FFFFFF"/>
                  </a:solidFill>
                  <a:latin typeface="Arial Narrow" pitchFamily="-97" charset="0"/>
                  <a:ea typeface="ＭＳ Ｐゴシック" pitchFamily="-97" charset="-128"/>
                  <a:cs typeface="ＭＳ Ｐゴシック" pitchFamily="-97" charset="-128"/>
                </a:rPr>
                <a:t>111000</a:t>
              </a:r>
            </a:p>
          </p:txBody>
        </p:sp>
        <p:sp>
          <p:nvSpPr>
            <p:cNvPr id="98" name="Right Brace 19"/>
            <p:cNvSpPr>
              <a:spLocks/>
            </p:cNvSpPr>
            <p:nvPr/>
          </p:nvSpPr>
          <p:spPr bwMode="auto">
            <a:xfrm rot="16200000">
              <a:off x="3860357" y="2052500"/>
              <a:ext cx="408659" cy="2801541"/>
            </a:xfrm>
            <a:prstGeom prst="rightBrace">
              <a:avLst>
                <a:gd name="adj1" fmla="val 50024"/>
                <a:gd name="adj2" fmla="val 40230"/>
              </a:avLst>
            </a:prstGeom>
            <a:noFill/>
            <a:ln w="14291">
              <a:solidFill>
                <a:srgbClr val="008000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txBody>
            <a:bodyPr vert="eaVert"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99" name="TextBox 50"/>
            <p:cNvSpPr txBox="1">
              <a:spLocks noChangeArrowheads="1"/>
            </p:cNvSpPr>
            <p:nvPr/>
          </p:nvSpPr>
          <p:spPr bwMode="auto">
            <a:xfrm>
              <a:off x="2830592" y="4123333"/>
              <a:ext cx="784673" cy="253932"/>
            </a:xfrm>
            <a:prstGeom prst="rect">
              <a:avLst/>
            </a:prstGeom>
            <a:noFill/>
            <a:ln w="14291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63500" h="63500"/>
            </a:sp3d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/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IPv4 Suffix</a:t>
              </a:r>
            </a:p>
          </p:txBody>
        </p:sp>
        <p:sp>
          <p:nvSpPr>
            <p:cNvPr id="100" name="TextBox 68"/>
            <p:cNvSpPr txBox="1">
              <a:spLocks noChangeArrowheads="1"/>
            </p:cNvSpPr>
            <p:nvPr/>
          </p:nvSpPr>
          <p:spPr bwMode="auto">
            <a:xfrm>
              <a:off x="2773375" y="3538375"/>
              <a:ext cx="746629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32-24 = 8</a:t>
              </a:r>
            </a:p>
          </p:txBody>
        </p:sp>
        <p:sp>
          <p:nvSpPr>
            <p:cNvPr id="101" name="TextBox 68"/>
            <p:cNvSpPr txBox="1">
              <a:spLocks noChangeArrowheads="1"/>
            </p:cNvSpPr>
            <p:nvPr/>
          </p:nvSpPr>
          <p:spPr bwMode="auto">
            <a:xfrm>
              <a:off x="4696932" y="3530601"/>
              <a:ext cx="671742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 dirty="0">
                  <a:solidFill>
                    <a:schemeClr val="accent1"/>
                  </a:solidFill>
                </a:rPr>
                <a:t>14-8 = 6</a:t>
              </a:r>
            </a:p>
          </p:txBody>
        </p:sp>
        <p:sp>
          <p:nvSpPr>
            <p:cNvPr id="102" name="TextBox 50"/>
            <p:cNvSpPr txBox="1">
              <a:spLocks noChangeArrowheads="1"/>
            </p:cNvSpPr>
            <p:nvPr/>
          </p:nvSpPr>
          <p:spPr bwMode="auto">
            <a:xfrm>
              <a:off x="4677492" y="4140267"/>
              <a:ext cx="828416" cy="25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 defTabSz="457200">
                <a:defRPr/>
              </a:pPr>
              <a:r>
                <a:rPr lang="en-US" sz="1200" dirty="0">
                  <a:solidFill>
                    <a:srgbClr val="008000"/>
                  </a:solidFill>
                  <a:latin typeface="Calibri" charset="0"/>
                </a:rPr>
                <a:t>Port Set ID</a:t>
              </a:r>
            </a:p>
          </p:txBody>
        </p:sp>
        <p:sp>
          <p:nvSpPr>
            <p:cNvPr id="103" name="TextBox 64"/>
            <p:cNvSpPr txBox="1">
              <a:spLocks noChangeArrowheads="1"/>
            </p:cNvSpPr>
            <p:nvPr/>
          </p:nvSpPr>
          <p:spPr bwMode="auto">
            <a:xfrm>
              <a:off x="3527223" y="4052030"/>
              <a:ext cx="323671" cy="230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68597" tIns="34298" rIns="68597" bIns="34298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50" i="1">
                  <a:solidFill>
                    <a:schemeClr val="accent1"/>
                  </a:solidFill>
                </a:rPr>
                <a:t>32</a:t>
              </a:r>
            </a:p>
          </p:txBody>
        </p:sp>
      </p:grpSp>
      <p:sp>
        <p:nvSpPr>
          <p:cNvPr id="104" name="TextBox 103"/>
          <p:cNvSpPr txBox="1">
            <a:spLocks noChangeAspect="1" noChangeArrowheads="1"/>
          </p:cNvSpPr>
          <p:nvPr/>
        </p:nvSpPr>
        <p:spPr bwMode="auto">
          <a:xfrm>
            <a:off x="6324600" y="3650514"/>
            <a:ext cx="1869107" cy="484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2</a:t>
            </a:r>
            <a:r>
              <a:rPr lang="en-US" sz="1350" baseline="3000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6</a:t>
            </a:r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=64 port sets</a:t>
            </a:r>
          </a:p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per IPv4 Address</a:t>
            </a:r>
            <a:endParaRPr lang="en-US" sz="1350" baseline="30000" dirty="0">
              <a:solidFill>
                <a:srgbClr val="000102"/>
              </a:solidFill>
              <a:latin typeface="Handwriting - Dakota" charset="0"/>
              <a:ea typeface="Handwriting - Dakota" charset="0"/>
              <a:cs typeface="Handwriting - Dakota" charset="0"/>
            </a:endParaRPr>
          </a:p>
        </p:txBody>
      </p:sp>
      <p:sp>
        <p:nvSpPr>
          <p:cNvPr id="105" name="TextBox 104"/>
          <p:cNvSpPr txBox="1">
            <a:spLocks noChangeAspect="1" noChangeArrowheads="1"/>
          </p:cNvSpPr>
          <p:nvPr/>
        </p:nvSpPr>
        <p:spPr bwMode="auto">
          <a:xfrm>
            <a:off x="6324600" y="4267200"/>
            <a:ext cx="2338318" cy="69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Ports 0-1023 skipped, </a:t>
            </a:r>
          </a:p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each CPE gets </a:t>
            </a:r>
          </a:p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2</a:t>
            </a:r>
            <a:r>
              <a:rPr lang="en-US" sz="1350" baseline="3000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16</a:t>
            </a:r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/2</a:t>
            </a:r>
            <a:r>
              <a:rPr lang="en-US" sz="1350" baseline="3000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6</a:t>
            </a:r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 - 2</a:t>
            </a:r>
            <a:r>
              <a:rPr lang="en-US" sz="1350" baseline="3000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4 </a:t>
            </a:r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= 1008 ports</a:t>
            </a:r>
          </a:p>
        </p:txBody>
      </p:sp>
      <p:sp>
        <p:nvSpPr>
          <p:cNvPr id="106" name="TextBox 105"/>
          <p:cNvSpPr txBox="1">
            <a:spLocks noChangeAspect="1" noChangeArrowheads="1"/>
          </p:cNvSpPr>
          <p:nvPr/>
        </p:nvSpPr>
        <p:spPr bwMode="auto">
          <a:xfrm>
            <a:off x="6324600" y="3352800"/>
            <a:ext cx="1703065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For </a:t>
            </a:r>
            <a:r>
              <a:rPr lang="en-US" sz="1350" u="sng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this</a:t>
            </a:r>
            <a:r>
              <a:rPr lang="en-US" sz="135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 Example</a:t>
            </a:r>
            <a:r>
              <a:rPr lang="en-US" sz="1350" dirty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…</a:t>
            </a:r>
            <a:endParaRPr lang="en-US" sz="1350" baseline="30000" dirty="0">
              <a:solidFill>
                <a:srgbClr val="000102"/>
              </a:solidFill>
              <a:latin typeface="Handwriting - Dakota" charset="0"/>
              <a:ea typeface="Handwriting - Dakota" charset="0"/>
              <a:cs typeface="Handwriting - Dakota" charset="0"/>
            </a:endParaRPr>
          </a:p>
        </p:txBody>
      </p:sp>
      <p:sp>
        <p:nvSpPr>
          <p:cNvPr id="107" name="TextBox 84"/>
          <p:cNvSpPr txBox="1">
            <a:spLocks noChangeAspect="1" noChangeArrowheads="1"/>
          </p:cNvSpPr>
          <p:nvPr/>
        </p:nvSpPr>
        <p:spPr bwMode="auto">
          <a:xfrm>
            <a:off x="3752627" y="4523585"/>
            <a:ext cx="239523" cy="277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>
                <a:solidFill>
                  <a:schemeClr val="accent2"/>
                </a:solidFill>
              </a:rPr>
              <a:t>+</a:t>
            </a:r>
          </a:p>
        </p:txBody>
      </p:sp>
      <p:sp>
        <p:nvSpPr>
          <p:cNvPr id="108" name="TextBox 107"/>
          <p:cNvSpPr txBox="1">
            <a:spLocks noChangeAspect="1" noChangeArrowheads="1"/>
          </p:cNvSpPr>
          <p:nvPr/>
        </p:nvSpPr>
        <p:spPr bwMode="auto">
          <a:xfrm>
            <a:off x="6309002" y="5022487"/>
            <a:ext cx="2530198" cy="69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97" tIns="34298" rIns="68597" bIns="34298">
            <a:prstTxWarp prst="textNoShape">
              <a:avLst/>
            </a:prstTxWarp>
            <a:spAutoFit/>
          </a:bodyPr>
          <a:lstStyle/>
          <a:p>
            <a:r>
              <a:rPr lang="en-US" sz="135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One IPv4 /24 serves </a:t>
            </a:r>
          </a:p>
          <a:p>
            <a:r>
              <a:rPr lang="en-US" sz="135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2</a:t>
            </a:r>
            <a:r>
              <a:rPr lang="en-US" sz="1350" baseline="3000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(6+8) </a:t>
            </a:r>
            <a:r>
              <a:rPr lang="en-US" sz="135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≈ 16,384 (vs.≈256) </a:t>
            </a:r>
          </a:p>
          <a:p>
            <a:r>
              <a:rPr lang="en-US" sz="1350" dirty="0" smtClean="0">
                <a:solidFill>
                  <a:srgbClr val="000102"/>
                </a:solidFill>
                <a:latin typeface="Handwriting - Dakota" charset="0"/>
                <a:ea typeface="Handwriting - Dakota" charset="0"/>
                <a:cs typeface="Handwriting - Dakota" charset="0"/>
              </a:rPr>
              <a:t>subscribers</a:t>
            </a:r>
            <a:endParaRPr lang="en-US" sz="1350" dirty="0">
              <a:solidFill>
                <a:srgbClr val="000102"/>
              </a:solidFill>
              <a:latin typeface="Handwriting - Dakota" charset="0"/>
              <a:ea typeface="Handwriting - Dakota" charset="0"/>
              <a:cs typeface="Handwriting - Dakota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733911" y="5217515"/>
            <a:ext cx="172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130.67.1.85/38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50775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/>
      <p:bldP spid="105" grpId="0"/>
      <p:bldP spid="106" grpId="0"/>
      <p:bldP spid="108" grpId="0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consensus: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of port mapping algorithm. “infix” / generalized modulus algorithm and bit representation.</a:t>
            </a:r>
          </a:p>
          <a:p>
            <a:r>
              <a:rPr lang="en-US" dirty="0" smtClean="0"/>
              <a:t>IPv6 prefix format and encoding of IPv4 address, prefix or shared IPv4 address bits.</a:t>
            </a:r>
          </a:p>
          <a:p>
            <a:r>
              <a:rPr lang="en-US" dirty="0" smtClean="0"/>
              <a:t>A MAP domain can have multiple mapping rules (accommodate multiple IPv4 subnets)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467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996</Words>
  <Application>Microsoft Macintosh PowerPoint</Application>
  <PresentationFormat>On-screen Show (4:3)</PresentationFormat>
  <Paragraphs>166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Mapping of Address and Port</vt:lpstr>
      <vt:lpstr>PowerPoint Presentation</vt:lpstr>
      <vt:lpstr>MAP is:</vt:lpstr>
      <vt:lpstr>PowerPoint Presentation</vt:lpstr>
      <vt:lpstr>Dual Stack Lite (DS-Lite)</vt:lpstr>
      <vt:lpstr>PowerPoint Presentation</vt:lpstr>
      <vt:lpstr>PowerPoint Presentation</vt:lpstr>
      <vt:lpstr>PowerPoint Presentation</vt:lpstr>
      <vt:lpstr>MAP consensus: </vt:lpstr>
      <vt:lpstr>MAP - open issues</vt:lpstr>
      <vt:lpstr>#1: Granularity of port set size</vt:lpstr>
      <vt:lpstr>#2: Checksum (translation)</vt:lpstr>
      <vt:lpstr>#3: Destination spray</vt:lpstr>
      <vt:lpstr>#4: Interface-id</vt:lpstr>
      <vt:lpstr>#5: Multiple BR prefixes</vt:lpstr>
      <vt:lpstr>Next steps: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Mapping of Address and Port</dc:title>
  <dc:creator>Ole Troan</dc:creator>
  <cp:lastModifiedBy>Ole Troan</cp:lastModifiedBy>
  <cp:revision>12</cp:revision>
  <dcterms:created xsi:type="dcterms:W3CDTF">2011-11-13T16:14:49Z</dcterms:created>
  <dcterms:modified xsi:type="dcterms:W3CDTF">2011-11-13T22:44:29Z</dcterms:modified>
</cp:coreProperties>
</file>