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8" r:id="rId3"/>
    <p:sldId id="260" r:id="rId4"/>
    <p:sldId id="261" r:id="rId5"/>
    <p:sldId id="263" r:id="rId6"/>
    <p:sldId id="262" r:id="rId7"/>
    <p:sldId id="264" r:id="rId8"/>
    <p:sldId id="265" r:id="rId9"/>
    <p:sldId id="268" r:id="rId10"/>
    <p:sldId id="269" r:id="rId11"/>
    <p:sldId id="272" r:id="rId12"/>
    <p:sldId id="273" r:id="rId13"/>
    <p:sldId id="274" r:id="rId14"/>
    <p:sldId id="275" r:id="rId15"/>
    <p:sldId id="276" r:id="rId16"/>
    <p:sldId id="277" r:id="rId17"/>
    <p:sldId id="267" r:id="rId18"/>
    <p:sldId id="278"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2EA965"/>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p:cViewPr varScale="1">
        <p:scale>
          <a:sx n="106" d="100"/>
          <a:sy n="106" d="100"/>
        </p:scale>
        <p:origin x="-25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F3AE94-6869-EF41-8BA3-CF8681B68635}" type="datetimeFigureOut">
              <a:rPr lang="en-US" smtClean="0"/>
              <a:t>3/27/12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4B370D-F3AB-CD4A-9CE6-E9F9BBECBCA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F3AE94-6869-EF41-8BA3-CF8681B68635}" type="datetimeFigureOut">
              <a:rPr lang="en-US" smtClean="0"/>
              <a:t>3/27/12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4B370D-F3AB-CD4A-9CE6-E9F9BBECBCA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F3AE94-6869-EF41-8BA3-CF8681B68635}" type="datetimeFigureOut">
              <a:rPr lang="en-US" smtClean="0"/>
              <a:t>3/27/12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4B370D-F3AB-CD4A-9CE6-E9F9BBECBCA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F3AE94-6869-EF41-8BA3-CF8681B68635}" type="datetimeFigureOut">
              <a:rPr lang="en-US" smtClean="0"/>
              <a:t>3/27/12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4B370D-F3AB-CD4A-9CE6-E9F9BBECBCA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F3AE94-6869-EF41-8BA3-CF8681B68635}" type="datetimeFigureOut">
              <a:rPr lang="en-US" smtClean="0"/>
              <a:t>3/27/12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4B370D-F3AB-CD4A-9CE6-E9F9BBECBCA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F3AE94-6869-EF41-8BA3-CF8681B68635}" type="datetimeFigureOut">
              <a:rPr lang="en-US" smtClean="0"/>
              <a:t>3/27/12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4B370D-F3AB-CD4A-9CE6-E9F9BBECBCA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F3AE94-6869-EF41-8BA3-CF8681B68635}" type="datetimeFigureOut">
              <a:rPr lang="en-US" smtClean="0"/>
              <a:t>3/27/12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4B370D-F3AB-CD4A-9CE6-E9F9BBECBCA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F3AE94-6869-EF41-8BA3-CF8681B68635}" type="datetimeFigureOut">
              <a:rPr lang="en-US" smtClean="0"/>
              <a:t>3/27/12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4B370D-F3AB-CD4A-9CE6-E9F9BBECBCA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F3AE94-6869-EF41-8BA3-CF8681B68635}" type="datetimeFigureOut">
              <a:rPr lang="en-US" smtClean="0"/>
              <a:t>3/27/12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4B370D-F3AB-CD4A-9CE6-E9F9BBECBCA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F3AE94-6869-EF41-8BA3-CF8681B68635}" type="datetimeFigureOut">
              <a:rPr lang="en-US" smtClean="0"/>
              <a:t>3/27/12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4B370D-F3AB-CD4A-9CE6-E9F9BBECBCA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F3AE94-6869-EF41-8BA3-CF8681B68635}" type="datetimeFigureOut">
              <a:rPr lang="en-US" smtClean="0"/>
              <a:t>3/27/12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4B370D-F3AB-CD4A-9CE6-E9F9BBECBCA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F3AE94-6869-EF41-8BA3-CF8681B68635}" type="datetimeFigureOut">
              <a:rPr lang="en-US" smtClean="0"/>
              <a:t>3/27/12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4B370D-F3AB-CD4A-9CE6-E9F9BBECBCA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63121" y="1257228"/>
            <a:ext cx="7772400" cy="1470025"/>
          </a:xfrm>
        </p:spPr>
        <p:txBody>
          <a:bodyPr/>
          <a:lstStyle/>
          <a:p>
            <a:r>
              <a:rPr lang="en-US" dirty="0" smtClean="0"/>
              <a:t>Network Virtualization Overlay Control Protocol Requirements</a:t>
            </a:r>
            <a:endParaRPr lang="en-US" dirty="0"/>
          </a:p>
        </p:txBody>
      </p:sp>
      <p:sp>
        <p:nvSpPr>
          <p:cNvPr id="3" name="Subtitle 2"/>
          <p:cNvSpPr>
            <a:spLocks noGrp="1"/>
          </p:cNvSpPr>
          <p:nvPr>
            <p:ph type="subTitle" idx="1"/>
          </p:nvPr>
        </p:nvSpPr>
        <p:spPr>
          <a:xfrm>
            <a:off x="929850" y="3886200"/>
            <a:ext cx="7393444" cy="1752600"/>
          </a:xfrm>
        </p:spPr>
        <p:txBody>
          <a:bodyPr>
            <a:normAutofit/>
          </a:bodyPr>
          <a:lstStyle/>
          <a:p>
            <a:r>
              <a:rPr lang="en-US" dirty="0" smtClean="0">
                <a:solidFill>
                  <a:srgbClr val="000000"/>
                </a:solidFill>
              </a:rPr>
              <a:t>draft-kreeger-nvo3-overlay-cp-00</a:t>
            </a:r>
          </a:p>
          <a:p>
            <a:r>
              <a:rPr lang="en-US" sz="2800" dirty="0" smtClean="0">
                <a:solidFill>
                  <a:srgbClr val="000000"/>
                </a:solidFill>
              </a:rPr>
              <a:t>Lawrence Kreeger, </a:t>
            </a:r>
            <a:r>
              <a:rPr lang="en-US" sz="2800" dirty="0" err="1" smtClean="0">
                <a:solidFill>
                  <a:srgbClr val="000000"/>
                </a:solidFill>
              </a:rPr>
              <a:t>Dinesh</a:t>
            </a:r>
            <a:r>
              <a:rPr lang="en-US" sz="2800" dirty="0" smtClean="0">
                <a:solidFill>
                  <a:srgbClr val="000000"/>
                </a:solidFill>
              </a:rPr>
              <a:t> </a:t>
            </a:r>
            <a:r>
              <a:rPr lang="en-US" sz="2800" dirty="0" err="1" smtClean="0">
                <a:solidFill>
                  <a:srgbClr val="000000"/>
                </a:solidFill>
              </a:rPr>
              <a:t>Dutt</a:t>
            </a:r>
            <a:r>
              <a:rPr lang="en-US" sz="2800" dirty="0" smtClean="0">
                <a:solidFill>
                  <a:srgbClr val="000000"/>
                </a:solidFill>
              </a:rPr>
              <a:t>, </a:t>
            </a:r>
            <a:r>
              <a:rPr lang="en-US" sz="2800" dirty="0" smtClean="0">
                <a:solidFill>
                  <a:srgbClr val="000000"/>
                </a:solidFill>
              </a:rPr>
              <a:t>Thomas </a:t>
            </a:r>
            <a:r>
              <a:rPr lang="en-US" sz="2800" dirty="0" err="1" smtClean="0">
                <a:solidFill>
                  <a:srgbClr val="000000"/>
                </a:solidFill>
              </a:rPr>
              <a:t>Narten</a:t>
            </a:r>
            <a:r>
              <a:rPr lang="en-US" sz="2800" dirty="0" smtClean="0">
                <a:solidFill>
                  <a:srgbClr val="000000"/>
                </a:solidFill>
              </a:rPr>
              <a:t>, </a:t>
            </a:r>
            <a:r>
              <a:rPr lang="en-US" sz="2800" dirty="0" smtClean="0">
                <a:solidFill>
                  <a:srgbClr val="000000"/>
                </a:solidFill>
              </a:rPr>
              <a:t>David Black, </a:t>
            </a:r>
            <a:r>
              <a:rPr lang="en-US" sz="2800" dirty="0" err="1" smtClean="0">
                <a:solidFill>
                  <a:srgbClr val="000000"/>
                </a:solidFill>
              </a:rPr>
              <a:t>Murari</a:t>
            </a:r>
            <a:r>
              <a:rPr lang="en-US" sz="2800" dirty="0" smtClean="0">
                <a:solidFill>
                  <a:srgbClr val="000000"/>
                </a:solidFill>
              </a:rPr>
              <a:t> </a:t>
            </a:r>
            <a:r>
              <a:rPr lang="en-US" sz="2800" dirty="0" err="1" smtClean="0">
                <a:solidFill>
                  <a:srgbClr val="000000"/>
                </a:solidFill>
              </a:rPr>
              <a:t>Sridharan</a:t>
            </a:r>
            <a:endParaRPr lang="en-US" sz="2800" dirty="0" smtClean="0">
              <a:solidFill>
                <a:srgbClr val="000000"/>
              </a:solidFill>
            </a:endParaRPr>
          </a:p>
          <a:p>
            <a:endParaRPr lang="en-US" dirty="0">
              <a:solidFill>
                <a:srgbClr val="0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92774" y="-31542"/>
            <a:ext cx="8754200" cy="677941"/>
          </a:xfrm>
        </p:spPr>
        <p:txBody>
          <a:bodyPr>
            <a:noAutofit/>
          </a:bodyPr>
          <a:lstStyle/>
          <a:p>
            <a:r>
              <a:rPr lang="en-US" sz="2800" dirty="0" smtClean="0"/>
              <a:t>VM 1 comes up on Hypervisor H1, connected the VN “Red”</a:t>
            </a:r>
            <a:endParaRPr lang="en-US" sz="2800" dirty="0"/>
          </a:p>
        </p:txBody>
      </p:sp>
      <p:sp>
        <p:nvSpPr>
          <p:cNvPr id="4" name="Cloud 3"/>
          <p:cNvSpPr/>
          <p:nvPr/>
        </p:nvSpPr>
        <p:spPr>
          <a:xfrm>
            <a:off x="5261604" y="1576291"/>
            <a:ext cx="1621556" cy="5032228"/>
          </a:xfrm>
          <a:prstGeom prst="cloud">
            <a:avLst/>
          </a:prstGeom>
          <a:no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smtClean="0"/>
          </a:p>
        </p:txBody>
      </p:sp>
      <p:cxnSp>
        <p:nvCxnSpPr>
          <p:cNvPr id="8" name="Straight Connector 7"/>
          <p:cNvCxnSpPr>
            <a:stCxn id="39" idx="3"/>
          </p:cNvCxnSpPr>
          <p:nvPr/>
        </p:nvCxnSpPr>
        <p:spPr>
          <a:xfrm flipV="1">
            <a:off x="4161685" y="2562879"/>
            <a:ext cx="1338039" cy="8169"/>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957522" y="2177395"/>
            <a:ext cx="589661" cy="839099"/>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p:cNvSpPr txBox="1"/>
          <p:nvPr/>
        </p:nvSpPr>
        <p:spPr>
          <a:xfrm>
            <a:off x="1014222" y="2321581"/>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24" name="Rectangle 23"/>
          <p:cNvSpPr/>
          <p:nvPr/>
        </p:nvSpPr>
        <p:spPr>
          <a:xfrm>
            <a:off x="968850" y="2216313"/>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 name="Group 85"/>
          <p:cNvGrpSpPr/>
          <p:nvPr/>
        </p:nvGrpSpPr>
        <p:grpSpPr>
          <a:xfrm>
            <a:off x="299818" y="2148270"/>
            <a:ext cx="518091" cy="276999"/>
            <a:chOff x="623679" y="2279385"/>
            <a:chExt cx="518091" cy="276999"/>
          </a:xfrm>
        </p:grpSpPr>
        <p:sp>
          <p:nvSpPr>
            <p:cNvPr id="27" name="Rectangle 26"/>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Box 27"/>
            <p:cNvSpPr txBox="1"/>
            <p:nvPr/>
          </p:nvSpPr>
          <p:spPr>
            <a:xfrm>
              <a:off x="623679" y="2279385"/>
              <a:ext cx="518091" cy="276999"/>
            </a:xfrm>
            <a:prstGeom prst="rect">
              <a:avLst/>
            </a:prstGeom>
            <a:noFill/>
          </p:spPr>
          <p:txBody>
            <a:bodyPr wrap="none" rtlCol="0">
              <a:spAutoFit/>
            </a:bodyPr>
            <a:lstStyle/>
            <a:p>
              <a:r>
                <a:rPr lang="en-US" sz="1200" dirty="0" smtClean="0"/>
                <a:t>VM 1</a:t>
              </a:r>
              <a:endParaRPr lang="en-US" sz="1200" dirty="0"/>
            </a:p>
          </p:txBody>
        </p:sp>
      </p:grpSp>
      <p:cxnSp>
        <p:nvCxnSpPr>
          <p:cNvPr id="29" name="Straight Connector 28"/>
          <p:cNvCxnSpPr>
            <a:endCxn id="24" idx="1"/>
          </p:cNvCxnSpPr>
          <p:nvPr/>
        </p:nvCxnSpPr>
        <p:spPr>
          <a:xfrm>
            <a:off x="747046" y="2294382"/>
            <a:ext cx="221804" cy="6983"/>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30" name="Rectangle 29"/>
          <p:cNvSpPr/>
          <p:nvPr/>
        </p:nvSpPr>
        <p:spPr>
          <a:xfrm>
            <a:off x="3197817" y="2052579"/>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ectangle 34"/>
          <p:cNvSpPr/>
          <p:nvPr/>
        </p:nvSpPr>
        <p:spPr>
          <a:xfrm>
            <a:off x="265798" y="2057550"/>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TextBox 35"/>
          <p:cNvSpPr txBox="1"/>
          <p:nvPr/>
        </p:nvSpPr>
        <p:spPr>
          <a:xfrm>
            <a:off x="345167" y="1762706"/>
            <a:ext cx="1218928" cy="307777"/>
          </a:xfrm>
          <a:prstGeom prst="rect">
            <a:avLst/>
          </a:prstGeom>
          <a:noFill/>
        </p:spPr>
        <p:txBody>
          <a:bodyPr wrap="none" rtlCol="0">
            <a:spAutoFit/>
          </a:bodyPr>
          <a:lstStyle/>
          <a:p>
            <a:r>
              <a:rPr lang="en-US" sz="1400" dirty="0" smtClean="0"/>
              <a:t>Hypervisor H1</a:t>
            </a:r>
            <a:endParaRPr lang="en-US" sz="1400" dirty="0"/>
          </a:p>
        </p:txBody>
      </p:sp>
      <p:sp>
        <p:nvSpPr>
          <p:cNvPr id="39" name="Rectangle 38"/>
          <p:cNvSpPr/>
          <p:nvPr/>
        </p:nvSpPr>
        <p:spPr>
          <a:xfrm>
            <a:off x="3860501" y="2052580"/>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Box 41"/>
          <p:cNvSpPr txBox="1"/>
          <p:nvPr/>
        </p:nvSpPr>
        <p:spPr>
          <a:xfrm>
            <a:off x="3366537" y="2017178"/>
            <a:ext cx="471283" cy="276999"/>
          </a:xfrm>
          <a:prstGeom prst="rect">
            <a:avLst/>
          </a:prstGeom>
          <a:noFill/>
        </p:spPr>
        <p:txBody>
          <a:bodyPr wrap="square" rtlCol="0">
            <a:spAutoFit/>
          </a:bodyPr>
          <a:lstStyle/>
          <a:p>
            <a:r>
              <a:rPr lang="en-US" sz="1200" dirty="0" smtClean="0"/>
              <a:t>NVE</a:t>
            </a:r>
            <a:endParaRPr lang="en-US" sz="1200" dirty="0"/>
          </a:p>
        </p:txBody>
      </p:sp>
      <p:sp>
        <p:nvSpPr>
          <p:cNvPr id="43" name="Rectangle 42"/>
          <p:cNvSpPr/>
          <p:nvPr/>
        </p:nvSpPr>
        <p:spPr>
          <a:xfrm>
            <a:off x="3682679" y="2469395"/>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TextBox 43"/>
          <p:cNvSpPr txBox="1"/>
          <p:nvPr/>
        </p:nvSpPr>
        <p:spPr>
          <a:xfrm>
            <a:off x="3105729" y="1552222"/>
            <a:ext cx="1469736" cy="523220"/>
          </a:xfrm>
          <a:prstGeom prst="rect">
            <a:avLst/>
          </a:prstGeom>
          <a:noFill/>
        </p:spPr>
        <p:txBody>
          <a:bodyPr wrap="none" rtlCol="0">
            <a:spAutoFit/>
          </a:bodyPr>
          <a:lstStyle/>
          <a:p>
            <a:r>
              <a:rPr lang="en-US" sz="1400" dirty="0" smtClean="0"/>
              <a:t>Access Switch A1,</a:t>
            </a:r>
          </a:p>
          <a:p>
            <a:r>
              <a:rPr lang="en-US" sz="1400" dirty="0" smtClean="0"/>
              <a:t>NVE IP = IP-A1</a:t>
            </a:r>
            <a:endParaRPr lang="en-US" sz="1400" dirty="0"/>
          </a:p>
        </p:txBody>
      </p:sp>
      <p:cxnSp>
        <p:nvCxnSpPr>
          <p:cNvPr id="45" name="Straight Connector 44"/>
          <p:cNvCxnSpPr>
            <a:stCxn id="23" idx="3"/>
            <a:endCxn id="30" idx="1"/>
          </p:cNvCxnSpPr>
          <p:nvPr/>
        </p:nvCxnSpPr>
        <p:spPr>
          <a:xfrm>
            <a:off x="1594611" y="2537025"/>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8" name="Straight Connector 47"/>
          <p:cNvCxnSpPr>
            <a:stCxn id="24" idx="3"/>
            <a:endCxn id="23" idx="3"/>
          </p:cNvCxnSpPr>
          <p:nvPr/>
        </p:nvCxnSpPr>
        <p:spPr>
          <a:xfrm>
            <a:off x="1138945" y="2301365"/>
            <a:ext cx="455666" cy="235660"/>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cxnSp>
        <p:nvCxnSpPr>
          <p:cNvPr id="70" name="Straight Connector 69"/>
          <p:cNvCxnSpPr>
            <a:stCxn id="82" idx="3"/>
          </p:cNvCxnSpPr>
          <p:nvPr/>
        </p:nvCxnSpPr>
        <p:spPr>
          <a:xfrm>
            <a:off x="4098633" y="4333766"/>
            <a:ext cx="1162959" cy="9535"/>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71" name="Rectangle 70"/>
          <p:cNvSpPr/>
          <p:nvPr/>
        </p:nvSpPr>
        <p:spPr>
          <a:xfrm>
            <a:off x="894470" y="3940113"/>
            <a:ext cx="589661"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TextBox 71"/>
          <p:cNvSpPr txBox="1"/>
          <p:nvPr/>
        </p:nvSpPr>
        <p:spPr>
          <a:xfrm>
            <a:off x="951170" y="4084299"/>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78" name="Rectangle 77"/>
          <p:cNvSpPr/>
          <p:nvPr/>
        </p:nvSpPr>
        <p:spPr>
          <a:xfrm>
            <a:off x="3134765" y="3815297"/>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 name="Rectangle 78"/>
          <p:cNvSpPr/>
          <p:nvPr/>
        </p:nvSpPr>
        <p:spPr>
          <a:xfrm>
            <a:off x="202746" y="3820268"/>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TextBox 79"/>
          <p:cNvSpPr txBox="1"/>
          <p:nvPr/>
        </p:nvSpPr>
        <p:spPr>
          <a:xfrm>
            <a:off x="282115" y="3525424"/>
            <a:ext cx="1223412" cy="307777"/>
          </a:xfrm>
          <a:prstGeom prst="rect">
            <a:avLst/>
          </a:prstGeom>
          <a:noFill/>
        </p:spPr>
        <p:txBody>
          <a:bodyPr wrap="none" rtlCol="0">
            <a:spAutoFit/>
          </a:bodyPr>
          <a:lstStyle/>
          <a:p>
            <a:r>
              <a:rPr lang="en-US" sz="1400" dirty="0" smtClean="0"/>
              <a:t>Hypervisor H2</a:t>
            </a:r>
            <a:endParaRPr lang="en-US" sz="1400" dirty="0"/>
          </a:p>
        </p:txBody>
      </p:sp>
      <p:sp>
        <p:nvSpPr>
          <p:cNvPr id="82" name="Rectangle 81"/>
          <p:cNvSpPr/>
          <p:nvPr/>
        </p:nvSpPr>
        <p:spPr>
          <a:xfrm>
            <a:off x="3797449" y="3815298"/>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TextBox 82"/>
          <p:cNvSpPr txBox="1"/>
          <p:nvPr/>
        </p:nvSpPr>
        <p:spPr>
          <a:xfrm>
            <a:off x="3303485" y="3779896"/>
            <a:ext cx="471283" cy="276999"/>
          </a:xfrm>
          <a:prstGeom prst="rect">
            <a:avLst/>
          </a:prstGeom>
          <a:noFill/>
        </p:spPr>
        <p:txBody>
          <a:bodyPr wrap="square" rtlCol="0">
            <a:spAutoFit/>
          </a:bodyPr>
          <a:lstStyle/>
          <a:p>
            <a:r>
              <a:rPr lang="en-US" sz="1200" dirty="0" smtClean="0"/>
              <a:t>NVE</a:t>
            </a:r>
            <a:endParaRPr lang="en-US" sz="1200" dirty="0"/>
          </a:p>
        </p:txBody>
      </p:sp>
      <p:sp>
        <p:nvSpPr>
          <p:cNvPr id="84" name="Rectangle 83"/>
          <p:cNvSpPr/>
          <p:nvPr/>
        </p:nvSpPr>
        <p:spPr>
          <a:xfrm>
            <a:off x="3619627" y="4232113"/>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TextBox 84"/>
          <p:cNvSpPr txBox="1"/>
          <p:nvPr/>
        </p:nvSpPr>
        <p:spPr>
          <a:xfrm>
            <a:off x="3042677" y="3314940"/>
            <a:ext cx="1469736" cy="523220"/>
          </a:xfrm>
          <a:prstGeom prst="rect">
            <a:avLst/>
          </a:prstGeom>
          <a:noFill/>
        </p:spPr>
        <p:txBody>
          <a:bodyPr wrap="none" rtlCol="0">
            <a:spAutoFit/>
          </a:bodyPr>
          <a:lstStyle/>
          <a:p>
            <a:r>
              <a:rPr lang="en-US" sz="1400" dirty="0" smtClean="0"/>
              <a:t>Access Switch A2,</a:t>
            </a:r>
          </a:p>
          <a:p>
            <a:r>
              <a:rPr lang="en-US" sz="1400" dirty="0" smtClean="0"/>
              <a:t>NVE IP = IP-A2</a:t>
            </a:r>
            <a:endParaRPr lang="en-US" sz="1400" dirty="0"/>
          </a:p>
        </p:txBody>
      </p:sp>
      <p:cxnSp>
        <p:nvCxnSpPr>
          <p:cNvPr id="86" name="Straight Connector 85"/>
          <p:cNvCxnSpPr>
            <a:stCxn id="72" idx="3"/>
            <a:endCxn id="78" idx="1"/>
          </p:cNvCxnSpPr>
          <p:nvPr/>
        </p:nvCxnSpPr>
        <p:spPr>
          <a:xfrm>
            <a:off x="1531559" y="4299743"/>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89" name="Straight Connector 88"/>
          <p:cNvCxnSpPr>
            <a:stCxn id="101" idx="3"/>
          </p:cNvCxnSpPr>
          <p:nvPr/>
        </p:nvCxnSpPr>
        <p:spPr>
          <a:xfrm>
            <a:off x="4161688" y="6018484"/>
            <a:ext cx="1349376" cy="3171"/>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90" name="Rectangle 89"/>
          <p:cNvSpPr/>
          <p:nvPr/>
        </p:nvSpPr>
        <p:spPr>
          <a:xfrm>
            <a:off x="957525" y="5624831"/>
            <a:ext cx="589661"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TextBox 90"/>
          <p:cNvSpPr txBox="1"/>
          <p:nvPr/>
        </p:nvSpPr>
        <p:spPr>
          <a:xfrm>
            <a:off x="1014225" y="5769017"/>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97" name="Rectangle 96"/>
          <p:cNvSpPr/>
          <p:nvPr/>
        </p:nvSpPr>
        <p:spPr>
          <a:xfrm>
            <a:off x="3197820" y="5500015"/>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Rectangle 97"/>
          <p:cNvSpPr/>
          <p:nvPr/>
        </p:nvSpPr>
        <p:spPr>
          <a:xfrm>
            <a:off x="265801" y="5504986"/>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TextBox 98"/>
          <p:cNvSpPr txBox="1"/>
          <p:nvPr/>
        </p:nvSpPr>
        <p:spPr>
          <a:xfrm>
            <a:off x="345170" y="5210142"/>
            <a:ext cx="1223412" cy="307777"/>
          </a:xfrm>
          <a:prstGeom prst="rect">
            <a:avLst/>
          </a:prstGeom>
          <a:noFill/>
        </p:spPr>
        <p:txBody>
          <a:bodyPr wrap="none" rtlCol="0">
            <a:spAutoFit/>
          </a:bodyPr>
          <a:lstStyle/>
          <a:p>
            <a:r>
              <a:rPr lang="en-US" sz="1400" dirty="0" smtClean="0"/>
              <a:t>Hypervisor H3</a:t>
            </a:r>
            <a:endParaRPr lang="en-US" sz="1400" dirty="0"/>
          </a:p>
        </p:txBody>
      </p:sp>
      <p:sp>
        <p:nvSpPr>
          <p:cNvPr id="101" name="Rectangle 100"/>
          <p:cNvSpPr/>
          <p:nvPr/>
        </p:nvSpPr>
        <p:spPr>
          <a:xfrm>
            <a:off x="3860504" y="5500016"/>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TextBox 101"/>
          <p:cNvSpPr txBox="1"/>
          <p:nvPr/>
        </p:nvSpPr>
        <p:spPr>
          <a:xfrm>
            <a:off x="3366540" y="5464614"/>
            <a:ext cx="471283" cy="276999"/>
          </a:xfrm>
          <a:prstGeom prst="rect">
            <a:avLst/>
          </a:prstGeom>
          <a:noFill/>
        </p:spPr>
        <p:txBody>
          <a:bodyPr wrap="square" rtlCol="0">
            <a:spAutoFit/>
          </a:bodyPr>
          <a:lstStyle/>
          <a:p>
            <a:r>
              <a:rPr lang="en-US" sz="1200" dirty="0" smtClean="0"/>
              <a:t>NVE</a:t>
            </a:r>
            <a:endParaRPr lang="en-US" sz="1200" dirty="0"/>
          </a:p>
        </p:txBody>
      </p:sp>
      <p:sp>
        <p:nvSpPr>
          <p:cNvPr id="103" name="Rectangle 102"/>
          <p:cNvSpPr/>
          <p:nvPr/>
        </p:nvSpPr>
        <p:spPr>
          <a:xfrm>
            <a:off x="3682682" y="5916831"/>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TextBox 103"/>
          <p:cNvSpPr txBox="1"/>
          <p:nvPr/>
        </p:nvSpPr>
        <p:spPr>
          <a:xfrm>
            <a:off x="3105732" y="5010998"/>
            <a:ext cx="1469736" cy="523220"/>
          </a:xfrm>
          <a:prstGeom prst="rect">
            <a:avLst/>
          </a:prstGeom>
          <a:noFill/>
        </p:spPr>
        <p:txBody>
          <a:bodyPr wrap="none" rtlCol="0">
            <a:spAutoFit/>
          </a:bodyPr>
          <a:lstStyle/>
          <a:p>
            <a:r>
              <a:rPr lang="en-US" sz="1400" dirty="0" smtClean="0"/>
              <a:t>Access Switch A3,</a:t>
            </a:r>
          </a:p>
          <a:p>
            <a:r>
              <a:rPr lang="en-US" sz="1400" dirty="0" smtClean="0"/>
              <a:t>NVE IP = IP-A3</a:t>
            </a:r>
            <a:endParaRPr lang="en-US" sz="1400" dirty="0"/>
          </a:p>
        </p:txBody>
      </p:sp>
      <p:cxnSp>
        <p:nvCxnSpPr>
          <p:cNvPr id="105" name="Straight Connector 104"/>
          <p:cNvCxnSpPr>
            <a:stCxn id="91" idx="3"/>
            <a:endCxn id="97" idx="1"/>
          </p:cNvCxnSpPr>
          <p:nvPr/>
        </p:nvCxnSpPr>
        <p:spPr>
          <a:xfrm>
            <a:off x="1594614" y="5984461"/>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112" name="TextBox 111"/>
          <p:cNvSpPr txBox="1"/>
          <p:nvPr/>
        </p:nvSpPr>
        <p:spPr>
          <a:xfrm>
            <a:off x="2640748" y="2550160"/>
            <a:ext cx="600420" cy="261610"/>
          </a:xfrm>
          <a:prstGeom prst="rect">
            <a:avLst/>
          </a:prstGeom>
          <a:noFill/>
        </p:spPr>
        <p:txBody>
          <a:bodyPr wrap="none" rtlCol="0">
            <a:spAutoFit/>
          </a:bodyPr>
          <a:lstStyle/>
          <a:p>
            <a:r>
              <a:rPr lang="en-US" sz="1100" dirty="0" smtClean="0"/>
              <a:t>Port 10</a:t>
            </a:r>
            <a:endParaRPr lang="en-US" sz="1100" dirty="0"/>
          </a:p>
        </p:txBody>
      </p:sp>
      <p:sp>
        <p:nvSpPr>
          <p:cNvPr id="113" name="TextBox 112"/>
          <p:cNvSpPr txBox="1"/>
          <p:nvPr/>
        </p:nvSpPr>
        <p:spPr>
          <a:xfrm>
            <a:off x="2600374" y="4358239"/>
            <a:ext cx="600420" cy="261610"/>
          </a:xfrm>
          <a:prstGeom prst="rect">
            <a:avLst/>
          </a:prstGeom>
          <a:noFill/>
        </p:spPr>
        <p:txBody>
          <a:bodyPr wrap="none" rtlCol="0">
            <a:spAutoFit/>
          </a:bodyPr>
          <a:lstStyle/>
          <a:p>
            <a:r>
              <a:rPr lang="en-US" sz="1100" dirty="0" smtClean="0"/>
              <a:t>Port 20</a:t>
            </a:r>
            <a:endParaRPr lang="en-US" sz="1100" dirty="0"/>
          </a:p>
        </p:txBody>
      </p:sp>
      <p:sp>
        <p:nvSpPr>
          <p:cNvPr id="114" name="TextBox 113"/>
          <p:cNvSpPr txBox="1"/>
          <p:nvPr/>
        </p:nvSpPr>
        <p:spPr>
          <a:xfrm>
            <a:off x="2662056" y="6041571"/>
            <a:ext cx="600420" cy="261610"/>
          </a:xfrm>
          <a:prstGeom prst="rect">
            <a:avLst/>
          </a:prstGeom>
          <a:noFill/>
        </p:spPr>
        <p:txBody>
          <a:bodyPr wrap="none" rtlCol="0">
            <a:spAutoFit/>
          </a:bodyPr>
          <a:lstStyle/>
          <a:p>
            <a:r>
              <a:rPr lang="en-US" sz="1100" dirty="0" smtClean="0"/>
              <a:t>Port 30</a:t>
            </a:r>
            <a:endParaRPr lang="en-US" sz="1100" dirty="0"/>
          </a:p>
        </p:txBody>
      </p:sp>
      <p:sp>
        <p:nvSpPr>
          <p:cNvPr id="115" name="TextBox 114"/>
          <p:cNvSpPr txBox="1"/>
          <p:nvPr/>
        </p:nvSpPr>
        <p:spPr>
          <a:xfrm>
            <a:off x="321103" y="2373694"/>
            <a:ext cx="723438" cy="261610"/>
          </a:xfrm>
          <a:prstGeom prst="rect">
            <a:avLst/>
          </a:prstGeom>
          <a:noFill/>
        </p:spPr>
        <p:txBody>
          <a:bodyPr wrap="none" rtlCol="0">
            <a:spAutoFit/>
          </a:bodyPr>
          <a:lstStyle/>
          <a:p>
            <a:r>
              <a:rPr lang="en-US" sz="1100" dirty="0" smtClean="0"/>
              <a:t>MAC=M1</a:t>
            </a:r>
            <a:endParaRPr lang="en-US" sz="1100" dirty="0"/>
          </a:p>
        </p:txBody>
      </p:sp>
      <p:sp>
        <p:nvSpPr>
          <p:cNvPr id="130" name="TextBox 129"/>
          <p:cNvSpPr txBox="1"/>
          <p:nvPr/>
        </p:nvSpPr>
        <p:spPr>
          <a:xfrm>
            <a:off x="7482794" y="1348097"/>
            <a:ext cx="1005604" cy="338554"/>
          </a:xfrm>
          <a:prstGeom prst="rect">
            <a:avLst/>
          </a:prstGeom>
          <a:noFill/>
        </p:spPr>
        <p:txBody>
          <a:bodyPr wrap="none" rtlCol="0">
            <a:spAutoFit/>
          </a:bodyPr>
          <a:lstStyle/>
          <a:p>
            <a:r>
              <a:rPr lang="en-US" sz="1600" dirty="0" smtClean="0"/>
              <a:t>NVE State</a:t>
            </a:r>
            <a:endParaRPr lang="en-US" sz="1600" dirty="0"/>
          </a:p>
        </p:txBody>
      </p:sp>
      <p:cxnSp>
        <p:nvCxnSpPr>
          <p:cNvPr id="131" name="Straight Connector 130"/>
          <p:cNvCxnSpPr/>
          <p:nvPr/>
        </p:nvCxnSpPr>
        <p:spPr>
          <a:xfrm>
            <a:off x="7330430" y="1668811"/>
            <a:ext cx="1276356" cy="9532"/>
          </a:xfrm>
          <a:prstGeom prst="line">
            <a:avLst/>
          </a:prstGeom>
          <a:ln w="9525">
            <a:solidFill>
              <a:srgbClr val="000000"/>
            </a:solidFill>
          </a:ln>
        </p:spPr>
        <p:style>
          <a:lnRef idx="2">
            <a:schemeClr val="accent1"/>
          </a:lnRef>
          <a:fillRef idx="0">
            <a:schemeClr val="accent1"/>
          </a:fillRef>
          <a:effectRef idx="1">
            <a:schemeClr val="accent1"/>
          </a:effectRef>
          <a:fontRef idx="minor">
            <a:schemeClr val="tx1"/>
          </a:fontRef>
        </p:style>
      </p:cxnSp>
      <p:sp>
        <p:nvSpPr>
          <p:cNvPr id="136" name="Title 1"/>
          <p:cNvSpPr txBox="1">
            <a:spLocks/>
          </p:cNvSpPr>
          <p:nvPr/>
        </p:nvSpPr>
        <p:spPr>
          <a:xfrm>
            <a:off x="450845" y="540450"/>
            <a:ext cx="8229600" cy="677941"/>
          </a:xfrm>
          <a:prstGeom prst="rect">
            <a:avLst/>
          </a:prstGeom>
        </p:spPr>
        <p:txBody>
          <a:bodyPr vert="horz" lIns="91440" tIns="45720" rIns="91440" bIns="45720" rtlCol="0" anchor="ctr">
            <a:noAutofit/>
          </a:bodyPr>
          <a:lstStyle/>
          <a:p>
            <a:pPr marL="0" marR="0" lvl="0" indent="0" defTabSz="457200" rtl="0" eaLnBrk="1" fontAlgn="auto" latinLnBrk="0" hangingPunct="1">
              <a:lnSpc>
                <a:spcPct val="100000"/>
              </a:lnSpc>
              <a:spcBef>
                <a:spcPct val="0"/>
              </a:spcBef>
              <a:spcAft>
                <a:spcPts val="0"/>
              </a:spcAft>
              <a:buClrTx/>
              <a:buSzTx/>
              <a:buFontTx/>
              <a:buNone/>
              <a:tabLst/>
              <a:defRPr/>
            </a:pPr>
            <a:r>
              <a:rPr lang="en-US" sz="2000" dirty="0" smtClean="0">
                <a:latin typeface="+mj-lt"/>
                <a:ea typeface="+mj-ea"/>
                <a:cs typeface="+mj-cs"/>
              </a:rPr>
              <a:t>H1’s Virtual Switch signals to A1 that it needs attachment to VN “Red”</a:t>
            </a:r>
          </a:p>
        </p:txBody>
      </p:sp>
      <p:sp>
        <p:nvSpPr>
          <p:cNvPr id="93" name="TextBox 92"/>
          <p:cNvSpPr txBox="1"/>
          <p:nvPr/>
        </p:nvSpPr>
        <p:spPr>
          <a:xfrm>
            <a:off x="1625177" y="2090200"/>
            <a:ext cx="1366856" cy="276999"/>
          </a:xfrm>
          <a:prstGeom prst="rect">
            <a:avLst/>
          </a:prstGeom>
          <a:noFill/>
        </p:spPr>
        <p:txBody>
          <a:bodyPr wrap="none" rtlCol="0">
            <a:spAutoFit/>
          </a:bodyPr>
          <a:lstStyle/>
          <a:p>
            <a:r>
              <a:rPr lang="en-US" sz="1200" dirty="0" smtClean="0">
                <a:solidFill>
                  <a:srgbClr val="0000FF"/>
                </a:solidFill>
              </a:rPr>
              <a:t>Attach: VN = “Red”</a:t>
            </a:r>
            <a:endParaRPr lang="en-US" sz="1200" dirty="0">
              <a:solidFill>
                <a:srgbClr val="0000FF"/>
              </a:solidFill>
            </a:endParaRPr>
          </a:p>
        </p:txBody>
      </p:sp>
      <p:cxnSp>
        <p:nvCxnSpPr>
          <p:cNvPr id="109" name="Straight Arrow Connector 108"/>
          <p:cNvCxnSpPr/>
          <p:nvPr/>
        </p:nvCxnSpPr>
        <p:spPr>
          <a:xfrm>
            <a:off x="1916399" y="2415468"/>
            <a:ext cx="646359" cy="1588"/>
          </a:xfrm>
          <a:prstGeom prst="straightConnector1">
            <a:avLst/>
          </a:prstGeom>
          <a:ln>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sp>
        <p:nvSpPr>
          <p:cNvPr id="124" name="TextBox 123"/>
          <p:cNvSpPr txBox="1"/>
          <p:nvPr/>
        </p:nvSpPr>
        <p:spPr>
          <a:xfrm>
            <a:off x="4113555" y="2004457"/>
            <a:ext cx="1595309" cy="461665"/>
          </a:xfrm>
          <a:prstGeom prst="rect">
            <a:avLst/>
          </a:prstGeom>
          <a:noFill/>
        </p:spPr>
        <p:txBody>
          <a:bodyPr wrap="none" rtlCol="0">
            <a:spAutoFit/>
          </a:bodyPr>
          <a:lstStyle/>
          <a:p>
            <a:r>
              <a:rPr lang="en-US" sz="1200" dirty="0" err="1" smtClean="0">
                <a:solidFill>
                  <a:srgbClr val="0000FF"/>
                </a:solidFill>
              </a:rPr>
              <a:t>Req</a:t>
            </a:r>
            <a:r>
              <a:rPr lang="en-US" sz="1200" dirty="0" smtClean="0">
                <a:solidFill>
                  <a:srgbClr val="0000FF"/>
                </a:solidFill>
              </a:rPr>
              <a:t> VN-ID and </a:t>
            </a:r>
            <a:r>
              <a:rPr lang="en-US" sz="1200" dirty="0" err="1" smtClean="0">
                <a:solidFill>
                  <a:srgbClr val="0000FF"/>
                </a:solidFill>
              </a:rPr>
              <a:t>Mcast</a:t>
            </a:r>
            <a:endParaRPr lang="en-US" sz="1200" dirty="0" smtClean="0">
              <a:solidFill>
                <a:srgbClr val="0000FF"/>
              </a:solidFill>
            </a:endParaRPr>
          </a:p>
          <a:p>
            <a:r>
              <a:rPr lang="en-US" sz="1200" dirty="0" smtClean="0">
                <a:solidFill>
                  <a:srgbClr val="0000FF"/>
                </a:solidFill>
              </a:rPr>
              <a:t> Group for  VN = “Red”</a:t>
            </a:r>
            <a:endParaRPr lang="en-US" sz="1200" dirty="0">
              <a:solidFill>
                <a:srgbClr val="0000FF"/>
              </a:solidFill>
            </a:endParaRPr>
          </a:p>
        </p:txBody>
      </p:sp>
      <p:cxnSp>
        <p:nvCxnSpPr>
          <p:cNvPr id="125" name="Straight Arrow Connector 124"/>
          <p:cNvCxnSpPr/>
          <p:nvPr/>
        </p:nvCxnSpPr>
        <p:spPr>
          <a:xfrm flipV="1">
            <a:off x="4427457" y="2426808"/>
            <a:ext cx="1446475" cy="4977"/>
          </a:xfrm>
          <a:prstGeom prst="straightConnector1">
            <a:avLst/>
          </a:prstGeom>
          <a:ln>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sp>
        <p:nvSpPr>
          <p:cNvPr id="127" name="TextBox 126"/>
          <p:cNvSpPr txBox="1"/>
          <p:nvPr/>
        </p:nvSpPr>
        <p:spPr>
          <a:xfrm>
            <a:off x="4113555" y="2537438"/>
            <a:ext cx="1294495" cy="646331"/>
          </a:xfrm>
          <a:prstGeom prst="rect">
            <a:avLst/>
          </a:prstGeom>
          <a:noFill/>
        </p:spPr>
        <p:txBody>
          <a:bodyPr wrap="square" rtlCol="0">
            <a:spAutoFit/>
          </a:bodyPr>
          <a:lstStyle/>
          <a:p>
            <a:r>
              <a:rPr lang="en-US" sz="1200" dirty="0" smtClean="0">
                <a:solidFill>
                  <a:srgbClr val="0000FF"/>
                </a:solidFill>
              </a:rPr>
              <a:t>VN-ID = 10000</a:t>
            </a:r>
          </a:p>
          <a:p>
            <a:r>
              <a:rPr lang="en-US" sz="1200" dirty="0" err="1" smtClean="0">
                <a:solidFill>
                  <a:srgbClr val="0000FF"/>
                </a:solidFill>
              </a:rPr>
              <a:t>Mcast</a:t>
            </a:r>
            <a:r>
              <a:rPr lang="en-US" sz="1200" dirty="0" smtClean="0">
                <a:solidFill>
                  <a:srgbClr val="0000FF"/>
                </a:solidFill>
              </a:rPr>
              <a:t> = 224.1.2.3</a:t>
            </a:r>
          </a:p>
          <a:p>
            <a:endParaRPr lang="en-US" sz="1200" dirty="0" smtClean="0">
              <a:solidFill>
                <a:srgbClr val="0000FF"/>
              </a:solidFill>
            </a:endParaRPr>
          </a:p>
        </p:txBody>
      </p:sp>
      <p:cxnSp>
        <p:nvCxnSpPr>
          <p:cNvPr id="128" name="Straight Arrow Connector 127"/>
          <p:cNvCxnSpPr/>
          <p:nvPr/>
        </p:nvCxnSpPr>
        <p:spPr>
          <a:xfrm flipV="1">
            <a:off x="4432439" y="3010137"/>
            <a:ext cx="1446475" cy="4977"/>
          </a:xfrm>
          <a:prstGeom prst="straightConnector1">
            <a:avLst/>
          </a:prstGeom>
          <a:ln>
            <a:solidFill>
              <a:srgbClr val="0000FF"/>
            </a:solidFill>
            <a:headEnd type="arrow"/>
            <a:tailEnd type="none"/>
          </a:ln>
          <a:effectLst/>
        </p:spPr>
        <p:style>
          <a:lnRef idx="2">
            <a:schemeClr val="accent1"/>
          </a:lnRef>
          <a:fillRef idx="0">
            <a:schemeClr val="accent1"/>
          </a:fillRef>
          <a:effectRef idx="1">
            <a:schemeClr val="accent1"/>
          </a:effectRef>
          <a:fontRef idx="minor">
            <a:schemeClr val="tx1"/>
          </a:fontRef>
        </p:style>
      </p:cxnSp>
      <p:sp>
        <p:nvSpPr>
          <p:cNvPr id="129" name="TextBox 128"/>
          <p:cNvSpPr txBox="1"/>
          <p:nvPr/>
        </p:nvSpPr>
        <p:spPr>
          <a:xfrm>
            <a:off x="1596137" y="2684860"/>
            <a:ext cx="1502635" cy="276999"/>
          </a:xfrm>
          <a:prstGeom prst="rect">
            <a:avLst/>
          </a:prstGeom>
          <a:noFill/>
        </p:spPr>
        <p:txBody>
          <a:bodyPr wrap="none" rtlCol="0">
            <a:spAutoFit/>
          </a:bodyPr>
          <a:lstStyle/>
          <a:p>
            <a:r>
              <a:rPr lang="en-US" sz="1200" dirty="0" smtClean="0">
                <a:solidFill>
                  <a:srgbClr val="0000FF"/>
                </a:solidFill>
              </a:rPr>
              <a:t>Local VLAN Tag = 100</a:t>
            </a:r>
            <a:endParaRPr lang="en-US" sz="1200" dirty="0">
              <a:solidFill>
                <a:srgbClr val="0000FF"/>
              </a:solidFill>
            </a:endParaRPr>
          </a:p>
        </p:txBody>
      </p:sp>
      <p:cxnSp>
        <p:nvCxnSpPr>
          <p:cNvPr id="132" name="Straight Arrow Connector 131"/>
          <p:cNvCxnSpPr/>
          <p:nvPr/>
        </p:nvCxnSpPr>
        <p:spPr>
          <a:xfrm>
            <a:off x="1887359" y="3010128"/>
            <a:ext cx="646359" cy="1588"/>
          </a:xfrm>
          <a:prstGeom prst="straightConnector1">
            <a:avLst/>
          </a:prstGeom>
          <a:ln>
            <a:solidFill>
              <a:srgbClr val="0000FF"/>
            </a:solidFill>
            <a:headEnd type="arrow"/>
            <a:tailEnd type="none"/>
          </a:ln>
          <a:effectLst/>
        </p:spPr>
        <p:style>
          <a:lnRef idx="2">
            <a:schemeClr val="accent1"/>
          </a:lnRef>
          <a:fillRef idx="0">
            <a:schemeClr val="accent1"/>
          </a:fillRef>
          <a:effectRef idx="1">
            <a:schemeClr val="accent1"/>
          </a:effectRef>
          <a:fontRef idx="minor">
            <a:schemeClr val="tx1"/>
          </a:fontRef>
        </p:style>
      </p:cxnSp>
      <p:sp>
        <p:nvSpPr>
          <p:cNvPr id="133" name="TextBox 132"/>
          <p:cNvSpPr txBox="1"/>
          <p:nvPr/>
        </p:nvSpPr>
        <p:spPr>
          <a:xfrm>
            <a:off x="6880404" y="1709609"/>
            <a:ext cx="1801545" cy="646331"/>
          </a:xfrm>
          <a:prstGeom prst="rect">
            <a:avLst/>
          </a:prstGeom>
          <a:noFill/>
        </p:spPr>
        <p:txBody>
          <a:bodyPr wrap="none" rtlCol="0">
            <a:spAutoFit/>
          </a:bodyPr>
          <a:lstStyle/>
          <a:p>
            <a:r>
              <a:rPr lang="en-US" sz="1200" dirty="0" smtClean="0">
                <a:solidFill>
                  <a:srgbClr val="0000FF"/>
                </a:solidFill>
              </a:rPr>
              <a:t>VN “Red”: VN-ID = 10000</a:t>
            </a:r>
          </a:p>
          <a:p>
            <a:r>
              <a:rPr lang="en-US" sz="1200" dirty="0" err="1" smtClean="0">
                <a:solidFill>
                  <a:srgbClr val="0000FF"/>
                </a:solidFill>
              </a:rPr>
              <a:t>Mcast</a:t>
            </a:r>
            <a:r>
              <a:rPr lang="en-US" sz="1200" dirty="0" smtClean="0">
                <a:solidFill>
                  <a:srgbClr val="0000FF"/>
                </a:solidFill>
              </a:rPr>
              <a:t> Group = 224.1.2.3</a:t>
            </a:r>
          </a:p>
          <a:p>
            <a:r>
              <a:rPr lang="en-US" sz="1200" dirty="0" smtClean="0">
                <a:solidFill>
                  <a:srgbClr val="0000FF"/>
                </a:solidFill>
              </a:rPr>
              <a:t>Port 10, Tag=100</a:t>
            </a:r>
            <a:endParaRPr lang="en-US" sz="1200" dirty="0">
              <a:solidFill>
                <a:srgbClr val="0000FF"/>
              </a:solidFill>
            </a:endParaRPr>
          </a:p>
        </p:txBody>
      </p:sp>
      <p:sp>
        <p:nvSpPr>
          <p:cNvPr id="134" name="TextBox 133"/>
          <p:cNvSpPr txBox="1"/>
          <p:nvPr/>
        </p:nvSpPr>
        <p:spPr>
          <a:xfrm>
            <a:off x="4095861" y="3041392"/>
            <a:ext cx="1432078" cy="276999"/>
          </a:xfrm>
          <a:prstGeom prst="rect">
            <a:avLst/>
          </a:prstGeom>
          <a:noFill/>
        </p:spPr>
        <p:txBody>
          <a:bodyPr wrap="none" rtlCol="0">
            <a:spAutoFit/>
          </a:bodyPr>
          <a:lstStyle/>
          <a:p>
            <a:r>
              <a:rPr lang="en-US" sz="1200" dirty="0" smtClean="0">
                <a:solidFill>
                  <a:srgbClr val="0000FF"/>
                </a:solidFill>
              </a:rPr>
              <a:t>IGMP Join 224.1.2.3</a:t>
            </a:r>
          </a:p>
        </p:txBody>
      </p:sp>
      <p:cxnSp>
        <p:nvCxnSpPr>
          <p:cNvPr id="135" name="Straight Arrow Connector 134"/>
          <p:cNvCxnSpPr/>
          <p:nvPr/>
        </p:nvCxnSpPr>
        <p:spPr>
          <a:xfrm flipV="1">
            <a:off x="4409763" y="3327663"/>
            <a:ext cx="1446475" cy="4977"/>
          </a:xfrm>
          <a:prstGeom prst="straightConnector1">
            <a:avLst/>
          </a:prstGeom>
          <a:ln>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sp>
        <p:nvSpPr>
          <p:cNvPr id="137" name="Rectangle 136"/>
          <p:cNvSpPr/>
          <p:nvPr/>
        </p:nvSpPr>
        <p:spPr>
          <a:xfrm>
            <a:off x="3479937" y="2300671"/>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38" name="Straight Connector 137"/>
          <p:cNvCxnSpPr>
            <a:endCxn id="137" idx="1"/>
          </p:cNvCxnSpPr>
          <p:nvPr/>
        </p:nvCxnSpPr>
        <p:spPr>
          <a:xfrm rot="10800000" flipH="1">
            <a:off x="3197817" y="2385723"/>
            <a:ext cx="282120" cy="182836"/>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92774" y="-31542"/>
            <a:ext cx="8754200" cy="677941"/>
          </a:xfrm>
        </p:spPr>
        <p:txBody>
          <a:bodyPr>
            <a:noAutofit/>
          </a:bodyPr>
          <a:lstStyle/>
          <a:p>
            <a:r>
              <a:rPr lang="en-US" sz="2800" dirty="0" smtClean="0"/>
              <a:t>VM 1 comes up on Hypervisor H1, connected the VN “Red”</a:t>
            </a:r>
            <a:endParaRPr lang="en-US" sz="2800" dirty="0"/>
          </a:p>
        </p:txBody>
      </p:sp>
      <p:sp>
        <p:nvSpPr>
          <p:cNvPr id="4" name="Cloud 3"/>
          <p:cNvSpPr/>
          <p:nvPr/>
        </p:nvSpPr>
        <p:spPr>
          <a:xfrm>
            <a:off x="5261604" y="1576291"/>
            <a:ext cx="1621556" cy="5032228"/>
          </a:xfrm>
          <a:prstGeom prst="cloud">
            <a:avLst/>
          </a:prstGeom>
          <a:no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smtClean="0"/>
          </a:p>
        </p:txBody>
      </p:sp>
      <p:cxnSp>
        <p:nvCxnSpPr>
          <p:cNvPr id="8" name="Straight Connector 7"/>
          <p:cNvCxnSpPr>
            <a:stCxn id="39" idx="3"/>
          </p:cNvCxnSpPr>
          <p:nvPr/>
        </p:nvCxnSpPr>
        <p:spPr>
          <a:xfrm flipV="1">
            <a:off x="4161685" y="2562879"/>
            <a:ext cx="1338039" cy="8169"/>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957522" y="2177395"/>
            <a:ext cx="589661" cy="839099"/>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p:cNvSpPr txBox="1"/>
          <p:nvPr/>
        </p:nvSpPr>
        <p:spPr>
          <a:xfrm>
            <a:off x="1014222" y="2321581"/>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24" name="Rectangle 23"/>
          <p:cNvSpPr/>
          <p:nvPr/>
        </p:nvSpPr>
        <p:spPr>
          <a:xfrm>
            <a:off x="968850" y="2216313"/>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 name="Group 85"/>
          <p:cNvGrpSpPr/>
          <p:nvPr/>
        </p:nvGrpSpPr>
        <p:grpSpPr>
          <a:xfrm>
            <a:off x="299818" y="2148270"/>
            <a:ext cx="518091" cy="276999"/>
            <a:chOff x="623679" y="2279385"/>
            <a:chExt cx="518091" cy="276999"/>
          </a:xfrm>
        </p:grpSpPr>
        <p:sp>
          <p:nvSpPr>
            <p:cNvPr id="27" name="Rectangle 26"/>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Box 27"/>
            <p:cNvSpPr txBox="1"/>
            <p:nvPr/>
          </p:nvSpPr>
          <p:spPr>
            <a:xfrm>
              <a:off x="623679" y="2279385"/>
              <a:ext cx="518091" cy="276999"/>
            </a:xfrm>
            <a:prstGeom prst="rect">
              <a:avLst/>
            </a:prstGeom>
            <a:noFill/>
          </p:spPr>
          <p:txBody>
            <a:bodyPr wrap="none" rtlCol="0">
              <a:spAutoFit/>
            </a:bodyPr>
            <a:lstStyle/>
            <a:p>
              <a:r>
                <a:rPr lang="en-US" sz="1200" dirty="0" smtClean="0"/>
                <a:t>VM 1</a:t>
              </a:r>
              <a:endParaRPr lang="en-US" sz="1200" dirty="0"/>
            </a:p>
          </p:txBody>
        </p:sp>
      </p:grpSp>
      <p:cxnSp>
        <p:nvCxnSpPr>
          <p:cNvPr id="29" name="Straight Connector 28"/>
          <p:cNvCxnSpPr>
            <a:endCxn id="24" idx="1"/>
          </p:cNvCxnSpPr>
          <p:nvPr/>
        </p:nvCxnSpPr>
        <p:spPr>
          <a:xfrm>
            <a:off x="747046" y="2294382"/>
            <a:ext cx="221804" cy="6983"/>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30" name="Rectangle 29"/>
          <p:cNvSpPr/>
          <p:nvPr/>
        </p:nvSpPr>
        <p:spPr>
          <a:xfrm>
            <a:off x="3197817" y="2052579"/>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ectangle 34"/>
          <p:cNvSpPr/>
          <p:nvPr/>
        </p:nvSpPr>
        <p:spPr>
          <a:xfrm>
            <a:off x="265798" y="2057550"/>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TextBox 35"/>
          <p:cNvSpPr txBox="1"/>
          <p:nvPr/>
        </p:nvSpPr>
        <p:spPr>
          <a:xfrm>
            <a:off x="345167" y="1762706"/>
            <a:ext cx="1218928" cy="307777"/>
          </a:xfrm>
          <a:prstGeom prst="rect">
            <a:avLst/>
          </a:prstGeom>
          <a:noFill/>
        </p:spPr>
        <p:txBody>
          <a:bodyPr wrap="none" rtlCol="0">
            <a:spAutoFit/>
          </a:bodyPr>
          <a:lstStyle/>
          <a:p>
            <a:r>
              <a:rPr lang="en-US" sz="1400" dirty="0" smtClean="0"/>
              <a:t>Hypervisor H1</a:t>
            </a:r>
            <a:endParaRPr lang="en-US" sz="1400" dirty="0"/>
          </a:p>
        </p:txBody>
      </p:sp>
      <p:sp>
        <p:nvSpPr>
          <p:cNvPr id="39" name="Rectangle 38"/>
          <p:cNvSpPr/>
          <p:nvPr/>
        </p:nvSpPr>
        <p:spPr>
          <a:xfrm>
            <a:off x="3860501" y="2052580"/>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Box 41"/>
          <p:cNvSpPr txBox="1"/>
          <p:nvPr/>
        </p:nvSpPr>
        <p:spPr>
          <a:xfrm>
            <a:off x="3366537" y="2017178"/>
            <a:ext cx="471283" cy="276999"/>
          </a:xfrm>
          <a:prstGeom prst="rect">
            <a:avLst/>
          </a:prstGeom>
          <a:noFill/>
        </p:spPr>
        <p:txBody>
          <a:bodyPr wrap="square" rtlCol="0">
            <a:spAutoFit/>
          </a:bodyPr>
          <a:lstStyle/>
          <a:p>
            <a:r>
              <a:rPr lang="en-US" sz="1200" dirty="0" smtClean="0"/>
              <a:t>NVE</a:t>
            </a:r>
            <a:endParaRPr lang="en-US" sz="1200" dirty="0"/>
          </a:p>
        </p:txBody>
      </p:sp>
      <p:sp>
        <p:nvSpPr>
          <p:cNvPr id="43" name="Rectangle 42"/>
          <p:cNvSpPr/>
          <p:nvPr/>
        </p:nvSpPr>
        <p:spPr>
          <a:xfrm>
            <a:off x="3682679" y="2469395"/>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TextBox 43"/>
          <p:cNvSpPr txBox="1"/>
          <p:nvPr/>
        </p:nvSpPr>
        <p:spPr>
          <a:xfrm>
            <a:off x="3105729" y="1552222"/>
            <a:ext cx="1469736" cy="523220"/>
          </a:xfrm>
          <a:prstGeom prst="rect">
            <a:avLst/>
          </a:prstGeom>
          <a:noFill/>
        </p:spPr>
        <p:txBody>
          <a:bodyPr wrap="none" rtlCol="0">
            <a:spAutoFit/>
          </a:bodyPr>
          <a:lstStyle/>
          <a:p>
            <a:r>
              <a:rPr lang="en-US" sz="1400" dirty="0" smtClean="0"/>
              <a:t>Access Switch A1,</a:t>
            </a:r>
          </a:p>
          <a:p>
            <a:r>
              <a:rPr lang="en-US" sz="1400" dirty="0" smtClean="0"/>
              <a:t>NVE IP = IP-A1</a:t>
            </a:r>
            <a:endParaRPr lang="en-US" sz="1400" dirty="0"/>
          </a:p>
        </p:txBody>
      </p:sp>
      <p:cxnSp>
        <p:nvCxnSpPr>
          <p:cNvPr id="45" name="Straight Connector 44"/>
          <p:cNvCxnSpPr>
            <a:stCxn id="23" idx="3"/>
            <a:endCxn id="30" idx="1"/>
          </p:cNvCxnSpPr>
          <p:nvPr/>
        </p:nvCxnSpPr>
        <p:spPr>
          <a:xfrm>
            <a:off x="1594611" y="2537025"/>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8" name="Straight Connector 47"/>
          <p:cNvCxnSpPr>
            <a:stCxn id="24" idx="3"/>
            <a:endCxn id="23" idx="3"/>
          </p:cNvCxnSpPr>
          <p:nvPr/>
        </p:nvCxnSpPr>
        <p:spPr>
          <a:xfrm>
            <a:off x="1138945" y="2301365"/>
            <a:ext cx="455666" cy="235660"/>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cxnSp>
        <p:nvCxnSpPr>
          <p:cNvPr id="70" name="Straight Connector 69"/>
          <p:cNvCxnSpPr>
            <a:stCxn id="82" idx="3"/>
          </p:cNvCxnSpPr>
          <p:nvPr/>
        </p:nvCxnSpPr>
        <p:spPr>
          <a:xfrm>
            <a:off x="4098633" y="4333766"/>
            <a:ext cx="1162959" cy="9535"/>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71" name="Rectangle 70"/>
          <p:cNvSpPr/>
          <p:nvPr/>
        </p:nvSpPr>
        <p:spPr>
          <a:xfrm>
            <a:off x="894470" y="3940113"/>
            <a:ext cx="589661"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TextBox 71"/>
          <p:cNvSpPr txBox="1"/>
          <p:nvPr/>
        </p:nvSpPr>
        <p:spPr>
          <a:xfrm>
            <a:off x="951170" y="4084299"/>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78" name="Rectangle 77"/>
          <p:cNvSpPr/>
          <p:nvPr/>
        </p:nvSpPr>
        <p:spPr>
          <a:xfrm>
            <a:off x="3134765" y="3815297"/>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 name="Rectangle 78"/>
          <p:cNvSpPr/>
          <p:nvPr/>
        </p:nvSpPr>
        <p:spPr>
          <a:xfrm>
            <a:off x="202746" y="3820268"/>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TextBox 79"/>
          <p:cNvSpPr txBox="1"/>
          <p:nvPr/>
        </p:nvSpPr>
        <p:spPr>
          <a:xfrm>
            <a:off x="282115" y="3525424"/>
            <a:ext cx="1223412" cy="307777"/>
          </a:xfrm>
          <a:prstGeom prst="rect">
            <a:avLst/>
          </a:prstGeom>
          <a:noFill/>
        </p:spPr>
        <p:txBody>
          <a:bodyPr wrap="none" rtlCol="0">
            <a:spAutoFit/>
          </a:bodyPr>
          <a:lstStyle/>
          <a:p>
            <a:r>
              <a:rPr lang="en-US" sz="1400" dirty="0" smtClean="0"/>
              <a:t>Hypervisor H2</a:t>
            </a:r>
            <a:endParaRPr lang="en-US" sz="1400" dirty="0"/>
          </a:p>
        </p:txBody>
      </p:sp>
      <p:sp>
        <p:nvSpPr>
          <p:cNvPr id="82" name="Rectangle 81"/>
          <p:cNvSpPr/>
          <p:nvPr/>
        </p:nvSpPr>
        <p:spPr>
          <a:xfrm>
            <a:off x="3797449" y="3815298"/>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TextBox 82"/>
          <p:cNvSpPr txBox="1"/>
          <p:nvPr/>
        </p:nvSpPr>
        <p:spPr>
          <a:xfrm>
            <a:off x="3303485" y="3779896"/>
            <a:ext cx="471283" cy="276999"/>
          </a:xfrm>
          <a:prstGeom prst="rect">
            <a:avLst/>
          </a:prstGeom>
          <a:noFill/>
        </p:spPr>
        <p:txBody>
          <a:bodyPr wrap="square" rtlCol="0">
            <a:spAutoFit/>
          </a:bodyPr>
          <a:lstStyle/>
          <a:p>
            <a:r>
              <a:rPr lang="en-US" sz="1200" dirty="0" smtClean="0"/>
              <a:t>NVE</a:t>
            </a:r>
            <a:endParaRPr lang="en-US" sz="1200" dirty="0"/>
          </a:p>
        </p:txBody>
      </p:sp>
      <p:sp>
        <p:nvSpPr>
          <p:cNvPr id="84" name="Rectangle 83"/>
          <p:cNvSpPr/>
          <p:nvPr/>
        </p:nvSpPr>
        <p:spPr>
          <a:xfrm>
            <a:off x="3619627" y="4232113"/>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TextBox 84"/>
          <p:cNvSpPr txBox="1"/>
          <p:nvPr/>
        </p:nvSpPr>
        <p:spPr>
          <a:xfrm>
            <a:off x="3042677" y="3314940"/>
            <a:ext cx="1469736" cy="523220"/>
          </a:xfrm>
          <a:prstGeom prst="rect">
            <a:avLst/>
          </a:prstGeom>
          <a:noFill/>
        </p:spPr>
        <p:txBody>
          <a:bodyPr wrap="none" rtlCol="0">
            <a:spAutoFit/>
          </a:bodyPr>
          <a:lstStyle/>
          <a:p>
            <a:r>
              <a:rPr lang="en-US" sz="1400" dirty="0" smtClean="0"/>
              <a:t>Access Switch A2,</a:t>
            </a:r>
          </a:p>
          <a:p>
            <a:r>
              <a:rPr lang="en-US" sz="1400" dirty="0" smtClean="0"/>
              <a:t>NVE IP = IP-A2</a:t>
            </a:r>
            <a:endParaRPr lang="en-US" sz="1400" dirty="0"/>
          </a:p>
        </p:txBody>
      </p:sp>
      <p:cxnSp>
        <p:nvCxnSpPr>
          <p:cNvPr id="86" name="Straight Connector 85"/>
          <p:cNvCxnSpPr>
            <a:stCxn id="72" idx="3"/>
            <a:endCxn id="78" idx="1"/>
          </p:cNvCxnSpPr>
          <p:nvPr/>
        </p:nvCxnSpPr>
        <p:spPr>
          <a:xfrm>
            <a:off x="1531559" y="4299743"/>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89" name="Straight Connector 88"/>
          <p:cNvCxnSpPr>
            <a:stCxn id="101" idx="3"/>
          </p:cNvCxnSpPr>
          <p:nvPr/>
        </p:nvCxnSpPr>
        <p:spPr>
          <a:xfrm>
            <a:off x="4161688" y="6018484"/>
            <a:ext cx="1349376" cy="3171"/>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90" name="Rectangle 89"/>
          <p:cNvSpPr/>
          <p:nvPr/>
        </p:nvSpPr>
        <p:spPr>
          <a:xfrm>
            <a:off x="957525" y="5624831"/>
            <a:ext cx="589661"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TextBox 90"/>
          <p:cNvSpPr txBox="1"/>
          <p:nvPr/>
        </p:nvSpPr>
        <p:spPr>
          <a:xfrm>
            <a:off x="1014225" y="5769017"/>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97" name="Rectangle 96"/>
          <p:cNvSpPr/>
          <p:nvPr/>
        </p:nvSpPr>
        <p:spPr>
          <a:xfrm>
            <a:off x="3197820" y="5500015"/>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Rectangle 97"/>
          <p:cNvSpPr/>
          <p:nvPr/>
        </p:nvSpPr>
        <p:spPr>
          <a:xfrm>
            <a:off x="265801" y="5504986"/>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TextBox 98"/>
          <p:cNvSpPr txBox="1"/>
          <p:nvPr/>
        </p:nvSpPr>
        <p:spPr>
          <a:xfrm>
            <a:off x="345170" y="5210142"/>
            <a:ext cx="1223412" cy="307777"/>
          </a:xfrm>
          <a:prstGeom prst="rect">
            <a:avLst/>
          </a:prstGeom>
          <a:noFill/>
        </p:spPr>
        <p:txBody>
          <a:bodyPr wrap="none" rtlCol="0">
            <a:spAutoFit/>
          </a:bodyPr>
          <a:lstStyle/>
          <a:p>
            <a:r>
              <a:rPr lang="en-US" sz="1400" dirty="0" smtClean="0"/>
              <a:t>Hypervisor H3</a:t>
            </a:r>
            <a:endParaRPr lang="en-US" sz="1400" dirty="0"/>
          </a:p>
        </p:txBody>
      </p:sp>
      <p:sp>
        <p:nvSpPr>
          <p:cNvPr id="101" name="Rectangle 100"/>
          <p:cNvSpPr/>
          <p:nvPr/>
        </p:nvSpPr>
        <p:spPr>
          <a:xfrm>
            <a:off x="3860504" y="5500016"/>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TextBox 101"/>
          <p:cNvSpPr txBox="1"/>
          <p:nvPr/>
        </p:nvSpPr>
        <p:spPr>
          <a:xfrm>
            <a:off x="3366540" y="5464614"/>
            <a:ext cx="471283" cy="276999"/>
          </a:xfrm>
          <a:prstGeom prst="rect">
            <a:avLst/>
          </a:prstGeom>
          <a:noFill/>
        </p:spPr>
        <p:txBody>
          <a:bodyPr wrap="square" rtlCol="0">
            <a:spAutoFit/>
          </a:bodyPr>
          <a:lstStyle/>
          <a:p>
            <a:r>
              <a:rPr lang="en-US" sz="1200" dirty="0" smtClean="0"/>
              <a:t>NVE</a:t>
            </a:r>
            <a:endParaRPr lang="en-US" sz="1200" dirty="0"/>
          </a:p>
        </p:txBody>
      </p:sp>
      <p:sp>
        <p:nvSpPr>
          <p:cNvPr id="103" name="Rectangle 102"/>
          <p:cNvSpPr/>
          <p:nvPr/>
        </p:nvSpPr>
        <p:spPr>
          <a:xfrm>
            <a:off x="3682682" y="5916831"/>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TextBox 103"/>
          <p:cNvSpPr txBox="1"/>
          <p:nvPr/>
        </p:nvSpPr>
        <p:spPr>
          <a:xfrm>
            <a:off x="3105732" y="5010998"/>
            <a:ext cx="1469736" cy="523220"/>
          </a:xfrm>
          <a:prstGeom prst="rect">
            <a:avLst/>
          </a:prstGeom>
          <a:noFill/>
        </p:spPr>
        <p:txBody>
          <a:bodyPr wrap="none" rtlCol="0">
            <a:spAutoFit/>
          </a:bodyPr>
          <a:lstStyle/>
          <a:p>
            <a:r>
              <a:rPr lang="en-US" sz="1400" dirty="0" smtClean="0"/>
              <a:t>Access Switch A3,</a:t>
            </a:r>
          </a:p>
          <a:p>
            <a:r>
              <a:rPr lang="en-US" sz="1400" dirty="0" smtClean="0"/>
              <a:t>NVE IP = IP-A3</a:t>
            </a:r>
            <a:endParaRPr lang="en-US" sz="1400" dirty="0"/>
          </a:p>
        </p:txBody>
      </p:sp>
      <p:cxnSp>
        <p:nvCxnSpPr>
          <p:cNvPr id="105" name="Straight Connector 104"/>
          <p:cNvCxnSpPr>
            <a:stCxn id="91" idx="3"/>
            <a:endCxn id="97" idx="1"/>
          </p:cNvCxnSpPr>
          <p:nvPr/>
        </p:nvCxnSpPr>
        <p:spPr>
          <a:xfrm>
            <a:off x="1594614" y="5984461"/>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112" name="TextBox 111"/>
          <p:cNvSpPr txBox="1"/>
          <p:nvPr/>
        </p:nvSpPr>
        <p:spPr>
          <a:xfrm>
            <a:off x="2640748" y="2550160"/>
            <a:ext cx="600420" cy="261610"/>
          </a:xfrm>
          <a:prstGeom prst="rect">
            <a:avLst/>
          </a:prstGeom>
          <a:noFill/>
        </p:spPr>
        <p:txBody>
          <a:bodyPr wrap="none" rtlCol="0">
            <a:spAutoFit/>
          </a:bodyPr>
          <a:lstStyle/>
          <a:p>
            <a:r>
              <a:rPr lang="en-US" sz="1100" dirty="0" smtClean="0"/>
              <a:t>Port 10</a:t>
            </a:r>
            <a:endParaRPr lang="en-US" sz="1100" dirty="0"/>
          </a:p>
        </p:txBody>
      </p:sp>
      <p:sp>
        <p:nvSpPr>
          <p:cNvPr id="113" name="TextBox 112"/>
          <p:cNvSpPr txBox="1"/>
          <p:nvPr/>
        </p:nvSpPr>
        <p:spPr>
          <a:xfrm>
            <a:off x="2600374" y="4358239"/>
            <a:ext cx="600420" cy="261610"/>
          </a:xfrm>
          <a:prstGeom prst="rect">
            <a:avLst/>
          </a:prstGeom>
          <a:noFill/>
        </p:spPr>
        <p:txBody>
          <a:bodyPr wrap="none" rtlCol="0">
            <a:spAutoFit/>
          </a:bodyPr>
          <a:lstStyle/>
          <a:p>
            <a:r>
              <a:rPr lang="en-US" sz="1100" dirty="0" smtClean="0"/>
              <a:t>Port 20</a:t>
            </a:r>
            <a:endParaRPr lang="en-US" sz="1100" dirty="0"/>
          </a:p>
        </p:txBody>
      </p:sp>
      <p:sp>
        <p:nvSpPr>
          <p:cNvPr id="114" name="TextBox 113"/>
          <p:cNvSpPr txBox="1"/>
          <p:nvPr/>
        </p:nvSpPr>
        <p:spPr>
          <a:xfrm>
            <a:off x="2662056" y="6041571"/>
            <a:ext cx="600420" cy="261610"/>
          </a:xfrm>
          <a:prstGeom prst="rect">
            <a:avLst/>
          </a:prstGeom>
          <a:noFill/>
        </p:spPr>
        <p:txBody>
          <a:bodyPr wrap="none" rtlCol="0">
            <a:spAutoFit/>
          </a:bodyPr>
          <a:lstStyle/>
          <a:p>
            <a:r>
              <a:rPr lang="en-US" sz="1100" dirty="0" smtClean="0"/>
              <a:t>Port 30</a:t>
            </a:r>
            <a:endParaRPr lang="en-US" sz="1100" dirty="0"/>
          </a:p>
        </p:txBody>
      </p:sp>
      <p:sp>
        <p:nvSpPr>
          <p:cNvPr id="115" name="TextBox 114"/>
          <p:cNvSpPr txBox="1"/>
          <p:nvPr/>
        </p:nvSpPr>
        <p:spPr>
          <a:xfrm>
            <a:off x="321103" y="2373694"/>
            <a:ext cx="723438" cy="261610"/>
          </a:xfrm>
          <a:prstGeom prst="rect">
            <a:avLst/>
          </a:prstGeom>
          <a:noFill/>
        </p:spPr>
        <p:txBody>
          <a:bodyPr wrap="none" rtlCol="0">
            <a:spAutoFit/>
          </a:bodyPr>
          <a:lstStyle/>
          <a:p>
            <a:r>
              <a:rPr lang="en-US" sz="1100" dirty="0" smtClean="0"/>
              <a:t>MAC=M1</a:t>
            </a:r>
            <a:endParaRPr lang="en-US" sz="1100" dirty="0"/>
          </a:p>
        </p:txBody>
      </p:sp>
      <p:sp>
        <p:nvSpPr>
          <p:cNvPr id="130" name="TextBox 129"/>
          <p:cNvSpPr txBox="1"/>
          <p:nvPr/>
        </p:nvSpPr>
        <p:spPr>
          <a:xfrm>
            <a:off x="7482794" y="1348097"/>
            <a:ext cx="1005604" cy="338554"/>
          </a:xfrm>
          <a:prstGeom prst="rect">
            <a:avLst/>
          </a:prstGeom>
          <a:noFill/>
        </p:spPr>
        <p:txBody>
          <a:bodyPr wrap="none" rtlCol="0">
            <a:spAutoFit/>
          </a:bodyPr>
          <a:lstStyle/>
          <a:p>
            <a:r>
              <a:rPr lang="en-US" sz="1600" dirty="0" smtClean="0"/>
              <a:t>NVE State</a:t>
            </a:r>
            <a:endParaRPr lang="en-US" sz="1600" dirty="0"/>
          </a:p>
        </p:txBody>
      </p:sp>
      <p:cxnSp>
        <p:nvCxnSpPr>
          <p:cNvPr id="131" name="Straight Connector 130"/>
          <p:cNvCxnSpPr/>
          <p:nvPr/>
        </p:nvCxnSpPr>
        <p:spPr>
          <a:xfrm>
            <a:off x="7330430" y="1668811"/>
            <a:ext cx="1276356" cy="9532"/>
          </a:xfrm>
          <a:prstGeom prst="line">
            <a:avLst/>
          </a:prstGeom>
          <a:ln w="9525">
            <a:solidFill>
              <a:srgbClr val="000000"/>
            </a:solidFill>
          </a:ln>
        </p:spPr>
        <p:style>
          <a:lnRef idx="2">
            <a:schemeClr val="accent1"/>
          </a:lnRef>
          <a:fillRef idx="0">
            <a:schemeClr val="accent1"/>
          </a:fillRef>
          <a:effectRef idx="1">
            <a:schemeClr val="accent1"/>
          </a:effectRef>
          <a:fontRef idx="minor">
            <a:schemeClr val="tx1"/>
          </a:fontRef>
        </p:style>
      </p:cxnSp>
      <p:sp>
        <p:nvSpPr>
          <p:cNvPr id="136" name="Title 1"/>
          <p:cNvSpPr txBox="1">
            <a:spLocks/>
          </p:cNvSpPr>
          <p:nvPr/>
        </p:nvSpPr>
        <p:spPr>
          <a:xfrm>
            <a:off x="450845" y="540450"/>
            <a:ext cx="8229600" cy="677941"/>
          </a:xfrm>
          <a:prstGeom prst="rect">
            <a:avLst/>
          </a:prstGeom>
        </p:spPr>
        <p:txBody>
          <a:bodyPr vert="horz" lIns="91440" tIns="45720" rIns="91440" bIns="45720" rtlCol="0" anchor="ctr">
            <a:noAutofit/>
          </a:bodyPr>
          <a:lstStyle/>
          <a:p>
            <a:pPr marL="0" marR="0" lvl="0" indent="0" defTabSz="457200" rtl="0" eaLnBrk="1" fontAlgn="auto" latinLnBrk="0" hangingPunct="1">
              <a:lnSpc>
                <a:spcPct val="100000"/>
              </a:lnSpc>
              <a:spcBef>
                <a:spcPct val="0"/>
              </a:spcBef>
              <a:spcAft>
                <a:spcPts val="0"/>
              </a:spcAft>
              <a:buClrTx/>
              <a:buSzTx/>
              <a:buFontTx/>
              <a:buNone/>
              <a:tabLst/>
              <a:defRPr/>
            </a:pPr>
            <a:r>
              <a:rPr lang="en-US" sz="2000" dirty="0" smtClean="0">
                <a:latin typeface="+mj-lt"/>
                <a:ea typeface="+mj-ea"/>
                <a:cs typeface="+mj-cs"/>
              </a:rPr>
              <a:t>H1’s Virtual Switch signals to A1 that MAC M1 is connected to VN “Red”</a:t>
            </a:r>
          </a:p>
        </p:txBody>
      </p:sp>
      <p:sp>
        <p:nvSpPr>
          <p:cNvPr id="93" name="TextBox 92"/>
          <p:cNvSpPr txBox="1"/>
          <p:nvPr/>
        </p:nvSpPr>
        <p:spPr>
          <a:xfrm>
            <a:off x="1625177" y="1988140"/>
            <a:ext cx="1326004" cy="461665"/>
          </a:xfrm>
          <a:prstGeom prst="rect">
            <a:avLst/>
          </a:prstGeom>
          <a:noFill/>
        </p:spPr>
        <p:txBody>
          <a:bodyPr wrap="none" rtlCol="0">
            <a:spAutoFit/>
          </a:bodyPr>
          <a:lstStyle/>
          <a:p>
            <a:r>
              <a:rPr lang="en-US" sz="1200" dirty="0" smtClean="0">
                <a:solidFill>
                  <a:srgbClr val="0000FF"/>
                </a:solidFill>
              </a:rPr>
              <a:t>Attach: MAC = M1</a:t>
            </a:r>
          </a:p>
          <a:p>
            <a:r>
              <a:rPr lang="en-US" sz="1200" dirty="0" smtClean="0">
                <a:solidFill>
                  <a:srgbClr val="0000FF"/>
                </a:solidFill>
              </a:rPr>
              <a:t>in VN “Red”</a:t>
            </a:r>
            <a:endParaRPr lang="en-US" sz="1200" dirty="0">
              <a:solidFill>
                <a:srgbClr val="0000FF"/>
              </a:solidFill>
            </a:endParaRPr>
          </a:p>
        </p:txBody>
      </p:sp>
      <p:cxnSp>
        <p:nvCxnSpPr>
          <p:cNvPr id="109" name="Straight Arrow Connector 108"/>
          <p:cNvCxnSpPr/>
          <p:nvPr/>
        </p:nvCxnSpPr>
        <p:spPr>
          <a:xfrm>
            <a:off x="1916399" y="2415468"/>
            <a:ext cx="646359" cy="1588"/>
          </a:xfrm>
          <a:prstGeom prst="straightConnector1">
            <a:avLst/>
          </a:prstGeom>
          <a:ln>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sp>
        <p:nvSpPr>
          <p:cNvPr id="124" name="TextBox 123"/>
          <p:cNvSpPr txBox="1"/>
          <p:nvPr/>
        </p:nvSpPr>
        <p:spPr>
          <a:xfrm>
            <a:off x="4158915" y="1834357"/>
            <a:ext cx="1574770" cy="646331"/>
          </a:xfrm>
          <a:prstGeom prst="rect">
            <a:avLst/>
          </a:prstGeom>
          <a:noFill/>
        </p:spPr>
        <p:txBody>
          <a:bodyPr wrap="none" rtlCol="0">
            <a:spAutoFit/>
          </a:bodyPr>
          <a:lstStyle/>
          <a:p>
            <a:r>
              <a:rPr lang="en-US" sz="1200" dirty="0" smtClean="0">
                <a:solidFill>
                  <a:srgbClr val="0000FF"/>
                </a:solidFill>
              </a:rPr>
              <a:t>Register MAC = M1 in</a:t>
            </a:r>
          </a:p>
          <a:p>
            <a:r>
              <a:rPr lang="en-US" sz="1200" dirty="0" smtClean="0">
                <a:solidFill>
                  <a:srgbClr val="0000FF"/>
                </a:solidFill>
              </a:rPr>
              <a:t>VN “Red”  reachable</a:t>
            </a:r>
          </a:p>
          <a:p>
            <a:r>
              <a:rPr lang="en-US" sz="1200" dirty="0" smtClean="0">
                <a:solidFill>
                  <a:srgbClr val="0000FF"/>
                </a:solidFill>
              </a:rPr>
              <a:t>at IP-A1</a:t>
            </a:r>
          </a:p>
        </p:txBody>
      </p:sp>
      <p:cxnSp>
        <p:nvCxnSpPr>
          <p:cNvPr id="125" name="Straight Arrow Connector 124"/>
          <p:cNvCxnSpPr/>
          <p:nvPr/>
        </p:nvCxnSpPr>
        <p:spPr>
          <a:xfrm flipV="1">
            <a:off x="4427457" y="2426808"/>
            <a:ext cx="1446475" cy="4977"/>
          </a:xfrm>
          <a:prstGeom prst="straightConnector1">
            <a:avLst/>
          </a:prstGeom>
          <a:ln>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sp>
        <p:nvSpPr>
          <p:cNvPr id="133" name="TextBox 132"/>
          <p:cNvSpPr txBox="1"/>
          <p:nvPr/>
        </p:nvSpPr>
        <p:spPr>
          <a:xfrm>
            <a:off x="6880404" y="1709609"/>
            <a:ext cx="2079941" cy="830997"/>
          </a:xfrm>
          <a:prstGeom prst="rect">
            <a:avLst/>
          </a:prstGeom>
          <a:noFill/>
        </p:spPr>
        <p:txBody>
          <a:bodyPr wrap="none" rtlCol="0">
            <a:spAutoFit/>
          </a:bodyPr>
          <a:lstStyle/>
          <a:p>
            <a:r>
              <a:rPr lang="en-US" sz="1200" dirty="0" smtClean="0">
                <a:solidFill>
                  <a:srgbClr val="000000"/>
                </a:solidFill>
              </a:rPr>
              <a:t>VN “Red”: VN-ID = 10000</a:t>
            </a:r>
          </a:p>
          <a:p>
            <a:r>
              <a:rPr lang="en-US" sz="1200" dirty="0" err="1" smtClean="0">
                <a:solidFill>
                  <a:srgbClr val="000000"/>
                </a:solidFill>
              </a:rPr>
              <a:t>Mcast</a:t>
            </a:r>
            <a:r>
              <a:rPr lang="en-US" sz="1200" dirty="0" smtClean="0">
                <a:solidFill>
                  <a:srgbClr val="000000"/>
                </a:solidFill>
              </a:rPr>
              <a:t> Group = 224.1.2.3</a:t>
            </a:r>
          </a:p>
          <a:p>
            <a:r>
              <a:rPr lang="en-US" sz="1200" dirty="0" smtClean="0">
                <a:solidFill>
                  <a:srgbClr val="000000"/>
                </a:solidFill>
              </a:rPr>
              <a:t>Port 10, Tag=100</a:t>
            </a:r>
          </a:p>
          <a:p>
            <a:r>
              <a:rPr lang="en-US" sz="1200" dirty="0" smtClean="0">
                <a:solidFill>
                  <a:srgbClr val="0000FF"/>
                </a:solidFill>
              </a:rPr>
              <a:t>MAC = M1 in “Red” on Port 10</a:t>
            </a:r>
            <a:endParaRPr lang="en-US" sz="1200" dirty="0">
              <a:solidFill>
                <a:srgbClr val="0000FF"/>
              </a:solidFill>
            </a:endParaRPr>
          </a:p>
        </p:txBody>
      </p:sp>
      <p:sp>
        <p:nvSpPr>
          <p:cNvPr id="59" name="Rectangle 58"/>
          <p:cNvSpPr/>
          <p:nvPr/>
        </p:nvSpPr>
        <p:spPr>
          <a:xfrm>
            <a:off x="3479937" y="2300671"/>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0" name="Straight Connector 59"/>
          <p:cNvCxnSpPr>
            <a:endCxn id="59" idx="1"/>
          </p:cNvCxnSpPr>
          <p:nvPr/>
        </p:nvCxnSpPr>
        <p:spPr>
          <a:xfrm rot="10800000" flipH="1">
            <a:off x="3197817" y="2385723"/>
            <a:ext cx="282120" cy="182836"/>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92774" y="-31542"/>
            <a:ext cx="8754200" cy="677941"/>
          </a:xfrm>
        </p:spPr>
        <p:txBody>
          <a:bodyPr>
            <a:noAutofit/>
          </a:bodyPr>
          <a:lstStyle/>
          <a:p>
            <a:r>
              <a:rPr lang="en-US" sz="2800" dirty="0" smtClean="0"/>
              <a:t>VM 2 comes up on Hypervisor H1, connected the VN “Red”</a:t>
            </a:r>
            <a:endParaRPr lang="en-US" sz="2800" dirty="0"/>
          </a:p>
        </p:txBody>
      </p:sp>
      <p:sp>
        <p:nvSpPr>
          <p:cNvPr id="4" name="Cloud 3"/>
          <p:cNvSpPr/>
          <p:nvPr/>
        </p:nvSpPr>
        <p:spPr>
          <a:xfrm>
            <a:off x="5261604" y="1576291"/>
            <a:ext cx="1621556" cy="5032228"/>
          </a:xfrm>
          <a:prstGeom prst="cloud">
            <a:avLst/>
          </a:prstGeom>
          <a:no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smtClean="0"/>
          </a:p>
        </p:txBody>
      </p:sp>
      <p:cxnSp>
        <p:nvCxnSpPr>
          <p:cNvPr id="8" name="Straight Connector 7"/>
          <p:cNvCxnSpPr>
            <a:stCxn id="39" idx="3"/>
          </p:cNvCxnSpPr>
          <p:nvPr/>
        </p:nvCxnSpPr>
        <p:spPr>
          <a:xfrm flipV="1">
            <a:off x="4161685" y="2562879"/>
            <a:ext cx="1338039" cy="8169"/>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957522" y="2177395"/>
            <a:ext cx="589661" cy="839099"/>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p:cNvSpPr txBox="1"/>
          <p:nvPr/>
        </p:nvSpPr>
        <p:spPr>
          <a:xfrm>
            <a:off x="1014222" y="2321581"/>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24" name="Rectangle 23"/>
          <p:cNvSpPr/>
          <p:nvPr/>
        </p:nvSpPr>
        <p:spPr>
          <a:xfrm>
            <a:off x="968850" y="2216313"/>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 name="Group 85"/>
          <p:cNvGrpSpPr/>
          <p:nvPr/>
        </p:nvGrpSpPr>
        <p:grpSpPr>
          <a:xfrm>
            <a:off x="299818" y="2148270"/>
            <a:ext cx="518091" cy="276999"/>
            <a:chOff x="623679" y="2279385"/>
            <a:chExt cx="518091" cy="276999"/>
          </a:xfrm>
        </p:grpSpPr>
        <p:sp>
          <p:nvSpPr>
            <p:cNvPr id="27" name="Rectangle 26"/>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Box 27"/>
            <p:cNvSpPr txBox="1"/>
            <p:nvPr/>
          </p:nvSpPr>
          <p:spPr>
            <a:xfrm>
              <a:off x="623679" y="2279385"/>
              <a:ext cx="518091" cy="276999"/>
            </a:xfrm>
            <a:prstGeom prst="rect">
              <a:avLst/>
            </a:prstGeom>
            <a:noFill/>
          </p:spPr>
          <p:txBody>
            <a:bodyPr wrap="none" rtlCol="0">
              <a:spAutoFit/>
            </a:bodyPr>
            <a:lstStyle/>
            <a:p>
              <a:r>
                <a:rPr lang="en-US" sz="1200" dirty="0" smtClean="0"/>
                <a:t>VM 1</a:t>
              </a:r>
              <a:endParaRPr lang="en-US" sz="1200" dirty="0"/>
            </a:p>
          </p:txBody>
        </p:sp>
      </p:grpSp>
      <p:cxnSp>
        <p:nvCxnSpPr>
          <p:cNvPr id="29" name="Straight Connector 28"/>
          <p:cNvCxnSpPr>
            <a:endCxn id="24" idx="1"/>
          </p:cNvCxnSpPr>
          <p:nvPr/>
        </p:nvCxnSpPr>
        <p:spPr>
          <a:xfrm>
            <a:off x="747046" y="2294382"/>
            <a:ext cx="221804" cy="6983"/>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30" name="Rectangle 29"/>
          <p:cNvSpPr/>
          <p:nvPr/>
        </p:nvSpPr>
        <p:spPr>
          <a:xfrm>
            <a:off x="3197817" y="2052579"/>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ectangle 34"/>
          <p:cNvSpPr/>
          <p:nvPr/>
        </p:nvSpPr>
        <p:spPr>
          <a:xfrm>
            <a:off x="265798" y="2057550"/>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TextBox 35"/>
          <p:cNvSpPr txBox="1"/>
          <p:nvPr/>
        </p:nvSpPr>
        <p:spPr>
          <a:xfrm>
            <a:off x="345167" y="1762706"/>
            <a:ext cx="1218928" cy="307777"/>
          </a:xfrm>
          <a:prstGeom prst="rect">
            <a:avLst/>
          </a:prstGeom>
          <a:noFill/>
        </p:spPr>
        <p:txBody>
          <a:bodyPr wrap="none" rtlCol="0">
            <a:spAutoFit/>
          </a:bodyPr>
          <a:lstStyle/>
          <a:p>
            <a:r>
              <a:rPr lang="en-US" sz="1400" dirty="0" smtClean="0"/>
              <a:t>Hypervisor H1</a:t>
            </a:r>
            <a:endParaRPr lang="en-US" sz="1400" dirty="0"/>
          </a:p>
        </p:txBody>
      </p:sp>
      <p:sp>
        <p:nvSpPr>
          <p:cNvPr id="39" name="Rectangle 38"/>
          <p:cNvSpPr/>
          <p:nvPr/>
        </p:nvSpPr>
        <p:spPr>
          <a:xfrm>
            <a:off x="3860501" y="2052580"/>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Box 41"/>
          <p:cNvSpPr txBox="1"/>
          <p:nvPr/>
        </p:nvSpPr>
        <p:spPr>
          <a:xfrm>
            <a:off x="3366537" y="2017178"/>
            <a:ext cx="471283" cy="276999"/>
          </a:xfrm>
          <a:prstGeom prst="rect">
            <a:avLst/>
          </a:prstGeom>
          <a:noFill/>
        </p:spPr>
        <p:txBody>
          <a:bodyPr wrap="square" rtlCol="0">
            <a:spAutoFit/>
          </a:bodyPr>
          <a:lstStyle/>
          <a:p>
            <a:r>
              <a:rPr lang="en-US" sz="1200" dirty="0" smtClean="0"/>
              <a:t>NVE</a:t>
            </a:r>
            <a:endParaRPr lang="en-US" sz="1200" dirty="0"/>
          </a:p>
        </p:txBody>
      </p:sp>
      <p:sp>
        <p:nvSpPr>
          <p:cNvPr id="43" name="Rectangle 42"/>
          <p:cNvSpPr/>
          <p:nvPr/>
        </p:nvSpPr>
        <p:spPr>
          <a:xfrm>
            <a:off x="3682679" y="2469395"/>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TextBox 43"/>
          <p:cNvSpPr txBox="1"/>
          <p:nvPr/>
        </p:nvSpPr>
        <p:spPr>
          <a:xfrm>
            <a:off x="3105729" y="1552222"/>
            <a:ext cx="1469736" cy="523220"/>
          </a:xfrm>
          <a:prstGeom prst="rect">
            <a:avLst/>
          </a:prstGeom>
          <a:noFill/>
        </p:spPr>
        <p:txBody>
          <a:bodyPr wrap="none" rtlCol="0">
            <a:spAutoFit/>
          </a:bodyPr>
          <a:lstStyle/>
          <a:p>
            <a:r>
              <a:rPr lang="en-US" sz="1400" dirty="0" smtClean="0"/>
              <a:t>Access Switch A1,</a:t>
            </a:r>
          </a:p>
          <a:p>
            <a:r>
              <a:rPr lang="en-US" sz="1400" dirty="0" smtClean="0"/>
              <a:t>NVE IP = IP-A1</a:t>
            </a:r>
            <a:endParaRPr lang="en-US" sz="1400" dirty="0"/>
          </a:p>
        </p:txBody>
      </p:sp>
      <p:cxnSp>
        <p:nvCxnSpPr>
          <p:cNvPr id="45" name="Straight Connector 44"/>
          <p:cNvCxnSpPr>
            <a:stCxn id="23" idx="3"/>
            <a:endCxn id="30" idx="1"/>
          </p:cNvCxnSpPr>
          <p:nvPr/>
        </p:nvCxnSpPr>
        <p:spPr>
          <a:xfrm>
            <a:off x="1594611" y="2537025"/>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8" name="Straight Connector 47"/>
          <p:cNvCxnSpPr>
            <a:stCxn id="24" idx="3"/>
            <a:endCxn id="23" idx="3"/>
          </p:cNvCxnSpPr>
          <p:nvPr/>
        </p:nvCxnSpPr>
        <p:spPr>
          <a:xfrm>
            <a:off x="1138945" y="2301365"/>
            <a:ext cx="455666" cy="235660"/>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cxnSp>
        <p:nvCxnSpPr>
          <p:cNvPr id="70" name="Straight Connector 69"/>
          <p:cNvCxnSpPr>
            <a:stCxn id="82" idx="3"/>
          </p:cNvCxnSpPr>
          <p:nvPr/>
        </p:nvCxnSpPr>
        <p:spPr>
          <a:xfrm>
            <a:off x="4098633" y="4333766"/>
            <a:ext cx="1162959" cy="9535"/>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71" name="Rectangle 70"/>
          <p:cNvSpPr/>
          <p:nvPr/>
        </p:nvSpPr>
        <p:spPr>
          <a:xfrm>
            <a:off x="894470" y="3940113"/>
            <a:ext cx="589661"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TextBox 71"/>
          <p:cNvSpPr txBox="1"/>
          <p:nvPr/>
        </p:nvSpPr>
        <p:spPr>
          <a:xfrm>
            <a:off x="951170" y="4084299"/>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78" name="Rectangle 77"/>
          <p:cNvSpPr/>
          <p:nvPr/>
        </p:nvSpPr>
        <p:spPr>
          <a:xfrm>
            <a:off x="3134765" y="3815297"/>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 name="Rectangle 78"/>
          <p:cNvSpPr/>
          <p:nvPr/>
        </p:nvSpPr>
        <p:spPr>
          <a:xfrm>
            <a:off x="202746" y="3820268"/>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TextBox 79"/>
          <p:cNvSpPr txBox="1"/>
          <p:nvPr/>
        </p:nvSpPr>
        <p:spPr>
          <a:xfrm>
            <a:off x="282115" y="3525424"/>
            <a:ext cx="1223412" cy="307777"/>
          </a:xfrm>
          <a:prstGeom prst="rect">
            <a:avLst/>
          </a:prstGeom>
          <a:noFill/>
        </p:spPr>
        <p:txBody>
          <a:bodyPr wrap="none" rtlCol="0">
            <a:spAutoFit/>
          </a:bodyPr>
          <a:lstStyle/>
          <a:p>
            <a:r>
              <a:rPr lang="en-US" sz="1400" dirty="0" smtClean="0"/>
              <a:t>Hypervisor H2</a:t>
            </a:r>
            <a:endParaRPr lang="en-US" sz="1400" dirty="0"/>
          </a:p>
        </p:txBody>
      </p:sp>
      <p:sp>
        <p:nvSpPr>
          <p:cNvPr id="82" name="Rectangle 81"/>
          <p:cNvSpPr/>
          <p:nvPr/>
        </p:nvSpPr>
        <p:spPr>
          <a:xfrm>
            <a:off x="3797449" y="3815298"/>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TextBox 82"/>
          <p:cNvSpPr txBox="1"/>
          <p:nvPr/>
        </p:nvSpPr>
        <p:spPr>
          <a:xfrm>
            <a:off x="3303485" y="3779896"/>
            <a:ext cx="471283" cy="276999"/>
          </a:xfrm>
          <a:prstGeom prst="rect">
            <a:avLst/>
          </a:prstGeom>
          <a:noFill/>
        </p:spPr>
        <p:txBody>
          <a:bodyPr wrap="square" rtlCol="0">
            <a:spAutoFit/>
          </a:bodyPr>
          <a:lstStyle/>
          <a:p>
            <a:r>
              <a:rPr lang="en-US" sz="1200" dirty="0" smtClean="0"/>
              <a:t>NVE</a:t>
            </a:r>
            <a:endParaRPr lang="en-US" sz="1200" dirty="0"/>
          </a:p>
        </p:txBody>
      </p:sp>
      <p:sp>
        <p:nvSpPr>
          <p:cNvPr id="84" name="Rectangle 83"/>
          <p:cNvSpPr/>
          <p:nvPr/>
        </p:nvSpPr>
        <p:spPr>
          <a:xfrm>
            <a:off x="3619627" y="4232113"/>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TextBox 84"/>
          <p:cNvSpPr txBox="1"/>
          <p:nvPr/>
        </p:nvSpPr>
        <p:spPr>
          <a:xfrm>
            <a:off x="3042677" y="3314940"/>
            <a:ext cx="1469736" cy="523220"/>
          </a:xfrm>
          <a:prstGeom prst="rect">
            <a:avLst/>
          </a:prstGeom>
          <a:noFill/>
        </p:spPr>
        <p:txBody>
          <a:bodyPr wrap="none" rtlCol="0">
            <a:spAutoFit/>
          </a:bodyPr>
          <a:lstStyle/>
          <a:p>
            <a:r>
              <a:rPr lang="en-US" sz="1400" dirty="0" smtClean="0"/>
              <a:t>Access Switch A2,</a:t>
            </a:r>
          </a:p>
          <a:p>
            <a:r>
              <a:rPr lang="en-US" sz="1400" dirty="0" smtClean="0"/>
              <a:t>NVE IP = IP-A2</a:t>
            </a:r>
            <a:endParaRPr lang="en-US" sz="1400" dirty="0"/>
          </a:p>
        </p:txBody>
      </p:sp>
      <p:cxnSp>
        <p:nvCxnSpPr>
          <p:cNvPr id="86" name="Straight Connector 85"/>
          <p:cNvCxnSpPr>
            <a:stCxn id="72" idx="3"/>
            <a:endCxn id="78" idx="1"/>
          </p:cNvCxnSpPr>
          <p:nvPr/>
        </p:nvCxnSpPr>
        <p:spPr>
          <a:xfrm>
            <a:off x="1531559" y="4299743"/>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89" name="Straight Connector 88"/>
          <p:cNvCxnSpPr>
            <a:stCxn id="101" idx="3"/>
          </p:cNvCxnSpPr>
          <p:nvPr/>
        </p:nvCxnSpPr>
        <p:spPr>
          <a:xfrm>
            <a:off x="4161688" y="6018484"/>
            <a:ext cx="1349376" cy="3171"/>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90" name="Rectangle 89"/>
          <p:cNvSpPr/>
          <p:nvPr/>
        </p:nvSpPr>
        <p:spPr>
          <a:xfrm>
            <a:off x="957525" y="5624831"/>
            <a:ext cx="589661"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TextBox 90"/>
          <p:cNvSpPr txBox="1"/>
          <p:nvPr/>
        </p:nvSpPr>
        <p:spPr>
          <a:xfrm>
            <a:off x="1014225" y="5769017"/>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97" name="Rectangle 96"/>
          <p:cNvSpPr/>
          <p:nvPr/>
        </p:nvSpPr>
        <p:spPr>
          <a:xfrm>
            <a:off x="3197820" y="5500015"/>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Rectangle 97"/>
          <p:cNvSpPr/>
          <p:nvPr/>
        </p:nvSpPr>
        <p:spPr>
          <a:xfrm>
            <a:off x="265801" y="5504986"/>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TextBox 98"/>
          <p:cNvSpPr txBox="1"/>
          <p:nvPr/>
        </p:nvSpPr>
        <p:spPr>
          <a:xfrm>
            <a:off x="345170" y="5210142"/>
            <a:ext cx="1223412" cy="307777"/>
          </a:xfrm>
          <a:prstGeom prst="rect">
            <a:avLst/>
          </a:prstGeom>
          <a:noFill/>
        </p:spPr>
        <p:txBody>
          <a:bodyPr wrap="none" rtlCol="0">
            <a:spAutoFit/>
          </a:bodyPr>
          <a:lstStyle/>
          <a:p>
            <a:r>
              <a:rPr lang="en-US" sz="1400" dirty="0" smtClean="0"/>
              <a:t>Hypervisor H3</a:t>
            </a:r>
            <a:endParaRPr lang="en-US" sz="1400" dirty="0"/>
          </a:p>
        </p:txBody>
      </p:sp>
      <p:sp>
        <p:nvSpPr>
          <p:cNvPr id="101" name="Rectangle 100"/>
          <p:cNvSpPr/>
          <p:nvPr/>
        </p:nvSpPr>
        <p:spPr>
          <a:xfrm>
            <a:off x="3860504" y="5500016"/>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TextBox 101"/>
          <p:cNvSpPr txBox="1"/>
          <p:nvPr/>
        </p:nvSpPr>
        <p:spPr>
          <a:xfrm>
            <a:off x="3366540" y="5464614"/>
            <a:ext cx="471283" cy="276999"/>
          </a:xfrm>
          <a:prstGeom prst="rect">
            <a:avLst/>
          </a:prstGeom>
          <a:noFill/>
        </p:spPr>
        <p:txBody>
          <a:bodyPr wrap="square" rtlCol="0">
            <a:spAutoFit/>
          </a:bodyPr>
          <a:lstStyle/>
          <a:p>
            <a:r>
              <a:rPr lang="en-US" sz="1200" dirty="0" smtClean="0"/>
              <a:t>NVE</a:t>
            </a:r>
            <a:endParaRPr lang="en-US" sz="1200" dirty="0"/>
          </a:p>
        </p:txBody>
      </p:sp>
      <p:sp>
        <p:nvSpPr>
          <p:cNvPr id="103" name="Rectangle 102"/>
          <p:cNvSpPr/>
          <p:nvPr/>
        </p:nvSpPr>
        <p:spPr>
          <a:xfrm>
            <a:off x="3682682" y="5916831"/>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TextBox 103"/>
          <p:cNvSpPr txBox="1"/>
          <p:nvPr/>
        </p:nvSpPr>
        <p:spPr>
          <a:xfrm>
            <a:off x="3105732" y="5010998"/>
            <a:ext cx="1469736" cy="523220"/>
          </a:xfrm>
          <a:prstGeom prst="rect">
            <a:avLst/>
          </a:prstGeom>
          <a:noFill/>
        </p:spPr>
        <p:txBody>
          <a:bodyPr wrap="none" rtlCol="0">
            <a:spAutoFit/>
          </a:bodyPr>
          <a:lstStyle/>
          <a:p>
            <a:r>
              <a:rPr lang="en-US" sz="1400" dirty="0" smtClean="0"/>
              <a:t>Access Switch A3,</a:t>
            </a:r>
          </a:p>
          <a:p>
            <a:r>
              <a:rPr lang="en-US" sz="1400" dirty="0" smtClean="0"/>
              <a:t>NVE IP = IP-A3</a:t>
            </a:r>
            <a:endParaRPr lang="en-US" sz="1400" dirty="0"/>
          </a:p>
        </p:txBody>
      </p:sp>
      <p:cxnSp>
        <p:nvCxnSpPr>
          <p:cNvPr id="105" name="Straight Connector 104"/>
          <p:cNvCxnSpPr>
            <a:stCxn id="91" idx="3"/>
            <a:endCxn id="97" idx="1"/>
          </p:cNvCxnSpPr>
          <p:nvPr/>
        </p:nvCxnSpPr>
        <p:spPr>
          <a:xfrm>
            <a:off x="1594614" y="5984461"/>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112" name="TextBox 111"/>
          <p:cNvSpPr txBox="1"/>
          <p:nvPr/>
        </p:nvSpPr>
        <p:spPr>
          <a:xfrm>
            <a:off x="2640748" y="2550160"/>
            <a:ext cx="600420" cy="261610"/>
          </a:xfrm>
          <a:prstGeom prst="rect">
            <a:avLst/>
          </a:prstGeom>
          <a:noFill/>
        </p:spPr>
        <p:txBody>
          <a:bodyPr wrap="none" rtlCol="0">
            <a:spAutoFit/>
          </a:bodyPr>
          <a:lstStyle/>
          <a:p>
            <a:r>
              <a:rPr lang="en-US" sz="1100" dirty="0" smtClean="0"/>
              <a:t>Port 10</a:t>
            </a:r>
            <a:endParaRPr lang="en-US" sz="1100" dirty="0"/>
          </a:p>
        </p:txBody>
      </p:sp>
      <p:sp>
        <p:nvSpPr>
          <p:cNvPr id="113" name="TextBox 112"/>
          <p:cNvSpPr txBox="1"/>
          <p:nvPr/>
        </p:nvSpPr>
        <p:spPr>
          <a:xfrm>
            <a:off x="2600374" y="4358239"/>
            <a:ext cx="600420" cy="261610"/>
          </a:xfrm>
          <a:prstGeom prst="rect">
            <a:avLst/>
          </a:prstGeom>
          <a:noFill/>
        </p:spPr>
        <p:txBody>
          <a:bodyPr wrap="none" rtlCol="0">
            <a:spAutoFit/>
          </a:bodyPr>
          <a:lstStyle/>
          <a:p>
            <a:r>
              <a:rPr lang="en-US" sz="1100" dirty="0" smtClean="0"/>
              <a:t>Port 20</a:t>
            </a:r>
            <a:endParaRPr lang="en-US" sz="1100" dirty="0"/>
          </a:p>
        </p:txBody>
      </p:sp>
      <p:sp>
        <p:nvSpPr>
          <p:cNvPr id="114" name="TextBox 113"/>
          <p:cNvSpPr txBox="1"/>
          <p:nvPr/>
        </p:nvSpPr>
        <p:spPr>
          <a:xfrm>
            <a:off x="2662056" y="6041571"/>
            <a:ext cx="600420" cy="261610"/>
          </a:xfrm>
          <a:prstGeom prst="rect">
            <a:avLst/>
          </a:prstGeom>
          <a:noFill/>
        </p:spPr>
        <p:txBody>
          <a:bodyPr wrap="none" rtlCol="0">
            <a:spAutoFit/>
          </a:bodyPr>
          <a:lstStyle/>
          <a:p>
            <a:r>
              <a:rPr lang="en-US" sz="1100" dirty="0" smtClean="0"/>
              <a:t>Port 30</a:t>
            </a:r>
            <a:endParaRPr lang="en-US" sz="1100" dirty="0"/>
          </a:p>
        </p:txBody>
      </p:sp>
      <p:sp>
        <p:nvSpPr>
          <p:cNvPr id="115" name="TextBox 114"/>
          <p:cNvSpPr txBox="1"/>
          <p:nvPr/>
        </p:nvSpPr>
        <p:spPr>
          <a:xfrm>
            <a:off x="321103" y="2373694"/>
            <a:ext cx="723438" cy="261610"/>
          </a:xfrm>
          <a:prstGeom prst="rect">
            <a:avLst/>
          </a:prstGeom>
          <a:noFill/>
        </p:spPr>
        <p:txBody>
          <a:bodyPr wrap="none" rtlCol="0">
            <a:spAutoFit/>
          </a:bodyPr>
          <a:lstStyle/>
          <a:p>
            <a:r>
              <a:rPr lang="en-US" sz="1100" dirty="0" smtClean="0"/>
              <a:t>MAC=M1</a:t>
            </a:r>
            <a:endParaRPr lang="en-US" sz="1100" dirty="0"/>
          </a:p>
        </p:txBody>
      </p:sp>
      <p:sp>
        <p:nvSpPr>
          <p:cNvPr id="130" name="TextBox 129"/>
          <p:cNvSpPr txBox="1"/>
          <p:nvPr/>
        </p:nvSpPr>
        <p:spPr>
          <a:xfrm>
            <a:off x="7482794" y="1348097"/>
            <a:ext cx="1005604" cy="338554"/>
          </a:xfrm>
          <a:prstGeom prst="rect">
            <a:avLst/>
          </a:prstGeom>
          <a:noFill/>
        </p:spPr>
        <p:txBody>
          <a:bodyPr wrap="none" rtlCol="0">
            <a:spAutoFit/>
          </a:bodyPr>
          <a:lstStyle/>
          <a:p>
            <a:r>
              <a:rPr lang="en-US" sz="1600" dirty="0" smtClean="0"/>
              <a:t>NVE State</a:t>
            </a:r>
            <a:endParaRPr lang="en-US" sz="1600" dirty="0"/>
          </a:p>
        </p:txBody>
      </p:sp>
      <p:cxnSp>
        <p:nvCxnSpPr>
          <p:cNvPr id="131" name="Straight Connector 130"/>
          <p:cNvCxnSpPr/>
          <p:nvPr/>
        </p:nvCxnSpPr>
        <p:spPr>
          <a:xfrm>
            <a:off x="7330430" y="1668811"/>
            <a:ext cx="1276356" cy="9532"/>
          </a:xfrm>
          <a:prstGeom prst="line">
            <a:avLst/>
          </a:prstGeom>
          <a:ln w="9525">
            <a:solidFill>
              <a:srgbClr val="000000"/>
            </a:solidFill>
          </a:ln>
        </p:spPr>
        <p:style>
          <a:lnRef idx="2">
            <a:schemeClr val="accent1"/>
          </a:lnRef>
          <a:fillRef idx="0">
            <a:schemeClr val="accent1"/>
          </a:fillRef>
          <a:effectRef idx="1">
            <a:schemeClr val="accent1"/>
          </a:effectRef>
          <a:fontRef idx="minor">
            <a:schemeClr val="tx1"/>
          </a:fontRef>
        </p:style>
      </p:cxnSp>
      <p:sp>
        <p:nvSpPr>
          <p:cNvPr id="136" name="Title 1"/>
          <p:cNvSpPr txBox="1">
            <a:spLocks/>
          </p:cNvSpPr>
          <p:nvPr/>
        </p:nvSpPr>
        <p:spPr>
          <a:xfrm>
            <a:off x="450845" y="540450"/>
            <a:ext cx="8229600" cy="677941"/>
          </a:xfrm>
          <a:prstGeom prst="rect">
            <a:avLst/>
          </a:prstGeom>
        </p:spPr>
        <p:txBody>
          <a:bodyPr vert="horz" lIns="91440" tIns="45720" rIns="91440" bIns="45720" rtlCol="0" anchor="ctr">
            <a:noAutofit/>
          </a:bodyPr>
          <a:lstStyle/>
          <a:p>
            <a:pPr marL="0" marR="0" lvl="0" indent="0" defTabSz="457200" rtl="0" eaLnBrk="1" fontAlgn="auto" latinLnBrk="0" hangingPunct="1">
              <a:lnSpc>
                <a:spcPct val="100000"/>
              </a:lnSpc>
              <a:spcBef>
                <a:spcPct val="0"/>
              </a:spcBef>
              <a:spcAft>
                <a:spcPts val="0"/>
              </a:spcAft>
              <a:buClrTx/>
              <a:buSzTx/>
              <a:buFontTx/>
              <a:buNone/>
              <a:tabLst/>
              <a:defRPr/>
            </a:pPr>
            <a:r>
              <a:rPr lang="en-US" sz="2000" dirty="0" smtClean="0">
                <a:latin typeface="+mj-lt"/>
                <a:ea typeface="+mj-ea"/>
                <a:cs typeface="+mj-cs"/>
              </a:rPr>
              <a:t>H1’s Virtual Switch signals to A1 that MAC M2 is connected to VN “Red”</a:t>
            </a:r>
          </a:p>
        </p:txBody>
      </p:sp>
      <p:sp>
        <p:nvSpPr>
          <p:cNvPr id="93" name="TextBox 92"/>
          <p:cNvSpPr txBox="1"/>
          <p:nvPr/>
        </p:nvSpPr>
        <p:spPr>
          <a:xfrm>
            <a:off x="1625177" y="1988140"/>
            <a:ext cx="1326004" cy="461665"/>
          </a:xfrm>
          <a:prstGeom prst="rect">
            <a:avLst/>
          </a:prstGeom>
          <a:noFill/>
        </p:spPr>
        <p:txBody>
          <a:bodyPr wrap="none" rtlCol="0">
            <a:spAutoFit/>
          </a:bodyPr>
          <a:lstStyle/>
          <a:p>
            <a:r>
              <a:rPr lang="en-US" sz="1200" dirty="0" smtClean="0">
                <a:solidFill>
                  <a:srgbClr val="0000FF"/>
                </a:solidFill>
              </a:rPr>
              <a:t>Attach: MAC = M2</a:t>
            </a:r>
          </a:p>
          <a:p>
            <a:r>
              <a:rPr lang="en-US" sz="1200" dirty="0" smtClean="0">
                <a:solidFill>
                  <a:srgbClr val="0000FF"/>
                </a:solidFill>
              </a:rPr>
              <a:t>in VN “Red”</a:t>
            </a:r>
            <a:endParaRPr lang="en-US" sz="1200" dirty="0">
              <a:solidFill>
                <a:srgbClr val="0000FF"/>
              </a:solidFill>
            </a:endParaRPr>
          </a:p>
        </p:txBody>
      </p:sp>
      <p:cxnSp>
        <p:nvCxnSpPr>
          <p:cNvPr id="109" name="Straight Arrow Connector 108"/>
          <p:cNvCxnSpPr/>
          <p:nvPr/>
        </p:nvCxnSpPr>
        <p:spPr>
          <a:xfrm>
            <a:off x="1916399" y="2415468"/>
            <a:ext cx="646359" cy="1588"/>
          </a:xfrm>
          <a:prstGeom prst="straightConnector1">
            <a:avLst/>
          </a:prstGeom>
          <a:ln>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sp>
        <p:nvSpPr>
          <p:cNvPr id="124" name="TextBox 123"/>
          <p:cNvSpPr txBox="1"/>
          <p:nvPr/>
        </p:nvSpPr>
        <p:spPr>
          <a:xfrm>
            <a:off x="4158915" y="1834357"/>
            <a:ext cx="1531489" cy="646331"/>
          </a:xfrm>
          <a:prstGeom prst="rect">
            <a:avLst/>
          </a:prstGeom>
          <a:noFill/>
        </p:spPr>
        <p:txBody>
          <a:bodyPr wrap="none" rtlCol="0">
            <a:spAutoFit/>
          </a:bodyPr>
          <a:lstStyle/>
          <a:p>
            <a:r>
              <a:rPr lang="en-US" sz="1200" dirty="0" smtClean="0">
                <a:solidFill>
                  <a:srgbClr val="0000FF"/>
                </a:solidFill>
              </a:rPr>
              <a:t>Register MAC = M2 in</a:t>
            </a:r>
          </a:p>
          <a:p>
            <a:r>
              <a:rPr lang="en-US" sz="1200" dirty="0" smtClean="0">
                <a:solidFill>
                  <a:srgbClr val="0000FF"/>
                </a:solidFill>
              </a:rPr>
              <a:t>VN “Red”  reachable</a:t>
            </a:r>
          </a:p>
          <a:p>
            <a:r>
              <a:rPr lang="en-US" sz="1200" dirty="0" smtClean="0">
                <a:solidFill>
                  <a:srgbClr val="0000FF"/>
                </a:solidFill>
              </a:rPr>
              <a:t>at IP-A1</a:t>
            </a:r>
          </a:p>
        </p:txBody>
      </p:sp>
      <p:cxnSp>
        <p:nvCxnSpPr>
          <p:cNvPr id="125" name="Straight Arrow Connector 124"/>
          <p:cNvCxnSpPr/>
          <p:nvPr/>
        </p:nvCxnSpPr>
        <p:spPr>
          <a:xfrm flipV="1">
            <a:off x="4427457" y="2426808"/>
            <a:ext cx="1446475" cy="4977"/>
          </a:xfrm>
          <a:prstGeom prst="straightConnector1">
            <a:avLst/>
          </a:prstGeom>
          <a:ln>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sp>
        <p:nvSpPr>
          <p:cNvPr id="133" name="TextBox 132"/>
          <p:cNvSpPr txBox="1"/>
          <p:nvPr/>
        </p:nvSpPr>
        <p:spPr>
          <a:xfrm>
            <a:off x="6880404" y="1709609"/>
            <a:ext cx="2079941" cy="1015663"/>
          </a:xfrm>
          <a:prstGeom prst="rect">
            <a:avLst/>
          </a:prstGeom>
          <a:noFill/>
        </p:spPr>
        <p:txBody>
          <a:bodyPr wrap="none" rtlCol="0">
            <a:spAutoFit/>
          </a:bodyPr>
          <a:lstStyle/>
          <a:p>
            <a:r>
              <a:rPr lang="en-US" sz="1200" dirty="0" smtClean="0">
                <a:solidFill>
                  <a:srgbClr val="000000"/>
                </a:solidFill>
              </a:rPr>
              <a:t>VN “Red”: VN-ID = 10000</a:t>
            </a:r>
          </a:p>
          <a:p>
            <a:r>
              <a:rPr lang="en-US" sz="1200" dirty="0" err="1" smtClean="0">
                <a:solidFill>
                  <a:srgbClr val="000000"/>
                </a:solidFill>
              </a:rPr>
              <a:t>Mcast</a:t>
            </a:r>
            <a:r>
              <a:rPr lang="en-US" sz="1200" dirty="0" smtClean="0">
                <a:solidFill>
                  <a:srgbClr val="000000"/>
                </a:solidFill>
              </a:rPr>
              <a:t> Group = 224.1.2.3</a:t>
            </a:r>
          </a:p>
          <a:p>
            <a:r>
              <a:rPr lang="en-US" sz="1200" dirty="0" smtClean="0">
                <a:solidFill>
                  <a:srgbClr val="000000"/>
                </a:solidFill>
              </a:rPr>
              <a:t>Port 10, Tag=100</a:t>
            </a:r>
          </a:p>
          <a:p>
            <a:r>
              <a:rPr lang="en-US" sz="1200" dirty="0" smtClean="0">
                <a:solidFill>
                  <a:srgbClr val="000000"/>
                </a:solidFill>
              </a:rPr>
              <a:t>MAC = M1 in “Red” on Port 10</a:t>
            </a:r>
          </a:p>
          <a:p>
            <a:r>
              <a:rPr lang="en-US" sz="1200" dirty="0" smtClean="0">
                <a:solidFill>
                  <a:srgbClr val="0000FF"/>
                </a:solidFill>
              </a:rPr>
              <a:t>MAC = M2 in “Red” on Port 10</a:t>
            </a:r>
          </a:p>
        </p:txBody>
      </p:sp>
      <p:sp>
        <p:nvSpPr>
          <p:cNvPr id="55" name="Rectangle 54"/>
          <p:cNvSpPr/>
          <p:nvPr/>
        </p:nvSpPr>
        <p:spPr>
          <a:xfrm>
            <a:off x="962497" y="2663557"/>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56" name="Group 85"/>
          <p:cNvGrpSpPr/>
          <p:nvPr/>
        </p:nvGrpSpPr>
        <p:grpSpPr>
          <a:xfrm>
            <a:off x="293465" y="2595514"/>
            <a:ext cx="518091" cy="276999"/>
            <a:chOff x="623679" y="2279385"/>
            <a:chExt cx="518091" cy="276999"/>
          </a:xfrm>
        </p:grpSpPr>
        <p:sp>
          <p:nvSpPr>
            <p:cNvPr id="57" name="Rectangle 56"/>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 name="TextBox 57"/>
            <p:cNvSpPr txBox="1"/>
            <p:nvPr/>
          </p:nvSpPr>
          <p:spPr>
            <a:xfrm>
              <a:off x="623679" y="2279385"/>
              <a:ext cx="518091" cy="276999"/>
            </a:xfrm>
            <a:prstGeom prst="rect">
              <a:avLst/>
            </a:prstGeom>
            <a:noFill/>
          </p:spPr>
          <p:txBody>
            <a:bodyPr wrap="none" rtlCol="0">
              <a:spAutoFit/>
            </a:bodyPr>
            <a:lstStyle/>
            <a:p>
              <a:r>
                <a:rPr lang="en-US" sz="1200" dirty="0" smtClean="0"/>
                <a:t>VM 2</a:t>
              </a:r>
              <a:endParaRPr lang="en-US" sz="1200" dirty="0"/>
            </a:p>
          </p:txBody>
        </p:sp>
      </p:grpSp>
      <p:cxnSp>
        <p:nvCxnSpPr>
          <p:cNvPr id="59" name="Straight Connector 58"/>
          <p:cNvCxnSpPr>
            <a:endCxn id="55" idx="1"/>
          </p:cNvCxnSpPr>
          <p:nvPr/>
        </p:nvCxnSpPr>
        <p:spPr>
          <a:xfrm>
            <a:off x="740693" y="2741626"/>
            <a:ext cx="221804" cy="6983"/>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60" name="Straight Connector 59"/>
          <p:cNvCxnSpPr>
            <a:stCxn id="55" idx="3"/>
          </p:cNvCxnSpPr>
          <p:nvPr/>
        </p:nvCxnSpPr>
        <p:spPr>
          <a:xfrm flipV="1">
            <a:off x="1132592" y="2573530"/>
            <a:ext cx="466297" cy="175079"/>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sp>
        <p:nvSpPr>
          <p:cNvPr id="61" name="TextBox 60"/>
          <p:cNvSpPr txBox="1"/>
          <p:nvPr/>
        </p:nvSpPr>
        <p:spPr>
          <a:xfrm>
            <a:off x="314750" y="2820938"/>
            <a:ext cx="723438" cy="261610"/>
          </a:xfrm>
          <a:prstGeom prst="rect">
            <a:avLst/>
          </a:prstGeom>
          <a:noFill/>
        </p:spPr>
        <p:txBody>
          <a:bodyPr wrap="none" rtlCol="0">
            <a:spAutoFit/>
          </a:bodyPr>
          <a:lstStyle/>
          <a:p>
            <a:r>
              <a:rPr lang="en-US" sz="1100" dirty="0" smtClean="0"/>
              <a:t>MAC=M2</a:t>
            </a:r>
            <a:endParaRPr lang="en-US" sz="1100" dirty="0"/>
          </a:p>
        </p:txBody>
      </p:sp>
      <p:sp>
        <p:nvSpPr>
          <p:cNvPr id="62" name="Rectangle 61"/>
          <p:cNvSpPr/>
          <p:nvPr/>
        </p:nvSpPr>
        <p:spPr>
          <a:xfrm>
            <a:off x="3479937" y="2300671"/>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3" name="Straight Connector 62"/>
          <p:cNvCxnSpPr>
            <a:endCxn id="62" idx="1"/>
          </p:cNvCxnSpPr>
          <p:nvPr/>
        </p:nvCxnSpPr>
        <p:spPr>
          <a:xfrm rot="10800000" flipH="1">
            <a:off x="3197817" y="2385723"/>
            <a:ext cx="282120" cy="182836"/>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92774" y="-31542"/>
            <a:ext cx="8754200" cy="677941"/>
          </a:xfrm>
        </p:spPr>
        <p:txBody>
          <a:bodyPr>
            <a:noAutofit/>
          </a:bodyPr>
          <a:lstStyle/>
          <a:p>
            <a:r>
              <a:rPr lang="en-US" sz="2800" dirty="0" smtClean="0"/>
              <a:t>VM 3 comes up on Hypervisor H2, connected the VN “Red”</a:t>
            </a:r>
            <a:endParaRPr lang="en-US" sz="2800" dirty="0"/>
          </a:p>
        </p:txBody>
      </p:sp>
      <p:sp>
        <p:nvSpPr>
          <p:cNvPr id="4" name="Cloud 3"/>
          <p:cNvSpPr/>
          <p:nvPr/>
        </p:nvSpPr>
        <p:spPr>
          <a:xfrm>
            <a:off x="5261604" y="1576291"/>
            <a:ext cx="1621556" cy="5032228"/>
          </a:xfrm>
          <a:prstGeom prst="cloud">
            <a:avLst/>
          </a:prstGeom>
          <a:no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smtClean="0"/>
          </a:p>
        </p:txBody>
      </p:sp>
      <p:cxnSp>
        <p:nvCxnSpPr>
          <p:cNvPr id="8" name="Straight Connector 7"/>
          <p:cNvCxnSpPr>
            <a:stCxn id="39" idx="3"/>
          </p:cNvCxnSpPr>
          <p:nvPr/>
        </p:nvCxnSpPr>
        <p:spPr>
          <a:xfrm flipV="1">
            <a:off x="4161685" y="2562879"/>
            <a:ext cx="1338039" cy="8169"/>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957522" y="2177395"/>
            <a:ext cx="589661" cy="839099"/>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p:cNvSpPr txBox="1"/>
          <p:nvPr/>
        </p:nvSpPr>
        <p:spPr>
          <a:xfrm>
            <a:off x="1014222" y="2321581"/>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24" name="Rectangle 23"/>
          <p:cNvSpPr/>
          <p:nvPr/>
        </p:nvSpPr>
        <p:spPr>
          <a:xfrm>
            <a:off x="968850" y="2216313"/>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 name="Group 85"/>
          <p:cNvGrpSpPr/>
          <p:nvPr/>
        </p:nvGrpSpPr>
        <p:grpSpPr>
          <a:xfrm>
            <a:off x="299818" y="2148270"/>
            <a:ext cx="518091" cy="276999"/>
            <a:chOff x="623679" y="2279385"/>
            <a:chExt cx="518091" cy="276999"/>
          </a:xfrm>
        </p:grpSpPr>
        <p:sp>
          <p:nvSpPr>
            <p:cNvPr id="27" name="Rectangle 26"/>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Box 27"/>
            <p:cNvSpPr txBox="1"/>
            <p:nvPr/>
          </p:nvSpPr>
          <p:spPr>
            <a:xfrm>
              <a:off x="623679" y="2279385"/>
              <a:ext cx="518091" cy="276999"/>
            </a:xfrm>
            <a:prstGeom prst="rect">
              <a:avLst/>
            </a:prstGeom>
            <a:noFill/>
          </p:spPr>
          <p:txBody>
            <a:bodyPr wrap="none" rtlCol="0">
              <a:spAutoFit/>
            </a:bodyPr>
            <a:lstStyle/>
            <a:p>
              <a:r>
                <a:rPr lang="en-US" sz="1200" dirty="0" smtClean="0"/>
                <a:t>VM 1</a:t>
              </a:r>
              <a:endParaRPr lang="en-US" sz="1200" dirty="0"/>
            </a:p>
          </p:txBody>
        </p:sp>
      </p:grpSp>
      <p:cxnSp>
        <p:nvCxnSpPr>
          <p:cNvPr id="29" name="Straight Connector 28"/>
          <p:cNvCxnSpPr>
            <a:endCxn id="24" idx="1"/>
          </p:cNvCxnSpPr>
          <p:nvPr/>
        </p:nvCxnSpPr>
        <p:spPr>
          <a:xfrm>
            <a:off x="747046" y="2294382"/>
            <a:ext cx="221804" cy="6983"/>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30" name="Rectangle 29"/>
          <p:cNvSpPr/>
          <p:nvPr/>
        </p:nvSpPr>
        <p:spPr>
          <a:xfrm>
            <a:off x="3197817" y="2052579"/>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ectangle 34"/>
          <p:cNvSpPr/>
          <p:nvPr/>
        </p:nvSpPr>
        <p:spPr>
          <a:xfrm>
            <a:off x="265798" y="2057550"/>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TextBox 35"/>
          <p:cNvSpPr txBox="1"/>
          <p:nvPr/>
        </p:nvSpPr>
        <p:spPr>
          <a:xfrm>
            <a:off x="345167" y="1762706"/>
            <a:ext cx="1218928" cy="307777"/>
          </a:xfrm>
          <a:prstGeom prst="rect">
            <a:avLst/>
          </a:prstGeom>
          <a:noFill/>
        </p:spPr>
        <p:txBody>
          <a:bodyPr wrap="none" rtlCol="0">
            <a:spAutoFit/>
          </a:bodyPr>
          <a:lstStyle/>
          <a:p>
            <a:r>
              <a:rPr lang="en-US" sz="1400" dirty="0" smtClean="0"/>
              <a:t>Hypervisor H1</a:t>
            </a:r>
            <a:endParaRPr lang="en-US" sz="1400" dirty="0"/>
          </a:p>
        </p:txBody>
      </p:sp>
      <p:sp>
        <p:nvSpPr>
          <p:cNvPr id="39" name="Rectangle 38"/>
          <p:cNvSpPr/>
          <p:nvPr/>
        </p:nvSpPr>
        <p:spPr>
          <a:xfrm>
            <a:off x="3860501" y="2052580"/>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Box 41"/>
          <p:cNvSpPr txBox="1"/>
          <p:nvPr/>
        </p:nvSpPr>
        <p:spPr>
          <a:xfrm>
            <a:off x="3366537" y="2017178"/>
            <a:ext cx="471283" cy="276999"/>
          </a:xfrm>
          <a:prstGeom prst="rect">
            <a:avLst/>
          </a:prstGeom>
          <a:noFill/>
        </p:spPr>
        <p:txBody>
          <a:bodyPr wrap="square" rtlCol="0">
            <a:spAutoFit/>
          </a:bodyPr>
          <a:lstStyle/>
          <a:p>
            <a:r>
              <a:rPr lang="en-US" sz="1200" dirty="0" smtClean="0"/>
              <a:t>NVE</a:t>
            </a:r>
            <a:endParaRPr lang="en-US" sz="1200" dirty="0"/>
          </a:p>
        </p:txBody>
      </p:sp>
      <p:sp>
        <p:nvSpPr>
          <p:cNvPr id="43" name="Rectangle 42"/>
          <p:cNvSpPr/>
          <p:nvPr/>
        </p:nvSpPr>
        <p:spPr>
          <a:xfrm>
            <a:off x="3682679" y="2469395"/>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TextBox 43"/>
          <p:cNvSpPr txBox="1"/>
          <p:nvPr/>
        </p:nvSpPr>
        <p:spPr>
          <a:xfrm>
            <a:off x="3105729" y="1552222"/>
            <a:ext cx="1469736" cy="523220"/>
          </a:xfrm>
          <a:prstGeom prst="rect">
            <a:avLst/>
          </a:prstGeom>
          <a:noFill/>
        </p:spPr>
        <p:txBody>
          <a:bodyPr wrap="none" rtlCol="0">
            <a:spAutoFit/>
          </a:bodyPr>
          <a:lstStyle/>
          <a:p>
            <a:r>
              <a:rPr lang="en-US" sz="1400" dirty="0" smtClean="0"/>
              <a:t>Access Switch A1,</a:t>
            </a:r>
          </a:p>
          <a:p>
            <a:r>
              <a:rPr lang="en-US" sz="1400" dirty="0" smtClean="0"/>
              <a:t>NVE IP = IP-A1</a:t>
            </a:r>
            <a:endParaRPr lang="en-US" sz="1400" dirty="0"/>
          </a:p>
        </p:txBody>
      </p:sp>
      <p:cxnSp>
        <p:nvCxnSpPr>
          <p:cNvPr id="45" name="Straight Connector 44"/>
          <p:cNvCxnSpPr>
            <a:stCxn id="23" idx="3"/>
            <a:endCxn id="30" idx="1"/>
          </p:cNvCxnSpPr>
          <p:nvPr/>
        </p:nvCxnSpPr>
        <p:spPr>
          <a:xfrm>
            <a:off x="1594611" y="2537025"/>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8" name="Straight Connector 47"/>
          <p:cNvCxnSpPr>
            <a:stCxn id="24" idx="3"/>
            <a:endCxn id="23" idx="3"/>
          </p:cNvCxnSpPr>
          <p:nvPr/>
        </p:nvCxnSpPr>
        <p:spPr>
          <a:xfrm>
            <a:off x="1138945" y="2301365"/>
            <a:ext cx="455666" cy="235660"/>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cxnSp>
        <p:nvCxnSpPr>
          <p:cNvPr id="70" name="Straight Connector 69"/>
          <p:cNvCxnSpPr>
            <a:stCxn id="82" idx="3"/>
          </p:cNvCxnSpPr>
          <p:nvPr/>
        </p:nvCxnSpPr>
        <p:spPr>
          <a:xfrm>
            <a:off x="4098633" y="4333766"/>
            <a:ext cx="1162959" cy="9535"/>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71" name="Rectangle 70"/>
          <p:cNvSpPr/>
          <p:nvPr/>
        </p:nvSpPr>
        <p:spPr>
          <a:xfrm>
            <a:off x="894470" y="3940113"/>
            <a:ext cx="589661"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TextBox 71"/>
          <p:cNvSpPr txBox="1"/>
          <p:nvPr/>
        </p:nvSpPr>
        <p:spPr>
          <a:xfrm>
            <a:off x="951170" y="4084299"/>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78" name="Rectangle 77"/>
          <p:cNvSpPr/>
          <p:nvPr/>
        </p:nvSpPr>
        <p:spPr>
          <a:xfrm>
            <a:off x="3134765" y="3815297"/>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 name="Rectangle 78"/>
          <p:cNvSpPr/>
          <p:nvPr/>
        </p:nvSpPr>
        <p:spPr>
          <a:xfrm>
            <a:off x="202746" y="3820268"/>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TextBox 79"/>
          <p:cNvSpPr txBox="1"/>
          <p:nvPr/>
        </p:nvSpPr>
        <p:spPr>
          <a:xfrm>
            <a:off x="282115" y="3525424"/>
            <a:ext cx="1223412" cy="307777"/>
          </a:xfrm>
          <a:prstGeom prst="rect">
            <a:avLst/>
          </a:prstGeom>
          <a:noFill/>
        </p:spPr>
        <p:txBody>
          <a:bodyPr wrap="none" rtlCol="0">
            <a:spAutoFit/>
          </a:bodyPr>
          <a:lstStyle/>
          <a:p>
            <a:r>
              <a:rPr lang="en-US" sz="1400" dirty="0" smtClean="0"/>
              <a:t>Hypervisor H2</a:t>
            </a:r>
            <a:endParaRPr lang="en-US" sz="1400" dirty="0"/>
          </a:p>
        </p:txBody>
      </p:sp>
      <p:sp>
        <p:nvSpPr>
          <p:cNvPr id="82" name="Rectangle 81"/>
          <p:cNvSpPr/>
          <p:nvPr/>
        </p:nvSpPr>
        <p:spPr>
          <a:xfrm>
            <a:off x="3797449" y="3815298"/>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TextBox 82"/>
          <p:cNvSpPr txBox="1"/>
          <p:nvPr/>
        </p:nvSpPr>
        <p:spPr>
          <a:xfrm>
            <a:off x="3303485" y="3779896"/>
            <a:ext cx="471283" cy="276999"/>
          </a:xfrm>
          <a:prstGeom prst="rect">
            <a:avLst/>
          </a:prstGeom>
          <a:noFill/>
        </p:spPr>
        <p:txBody>
          <a:bodyPr wrap="square" rtlCol="0">
            <a:spAutoFit/>
          </a:bodyPr>
          <a:lstStyle/>
          <a:p>
            <a:r>
              <a:rPr lang="en-US" sz="1200" dirty="0" smtClean="0"/>
              <a:t>NVE</a:t>
            </a:r>
            <a:endParaRPr lang="en-US" sz="1200" dirty="0"/>
          </a:p>
        </p:txBody>
      </p:sp>
      <p:sp>
        <p:nvSpPr>
          <p:cNvPr id="84" name="Rectangle 83"/>
          <p:cNvSpPr/>
          <p:nvPr/>
        </p:nvSpPr>
        <p:spPr>
          <a:xfrm>
            <a:off x="3619627" y="4232113"/>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TextBox 84"/>
          <p:cNvSpPr txBox="1"/>
          <p:nvPr/>
        </p:nvSpPr>
        <p:spPr>
          <a:xfrm>
            <a:off x="3042677" y="3314940"/>
            <a:ext cx="1469736" cy="523220"/>
          </a:xfrm>
          <a:prstGeom prst="rect">
            <a:avLst/>
          </a:prstGeom>
          <a:noFill/>
        </p:spPr>
        <p:txBody>
          <a:bodyPr wrap="none" rtlCol="0">
            <a:spAutoFit/>
          </a:bodyPr>
          <a:lstStyle/>
          <a:p>
            <a:r>
              <a:rPr lang="en-US" sz="1400" dirty="0" smtClean="0"/>
              <a:t>Access Switch A2,</a:t>
            </a:r>
          </a:p>
          <a:p>
            <a:r>
              <a:rPr lang="en-US" sz="1400" dirty="0" smtClean="0"/>
              <a:t>NVE IP = IP-A2</a:t>
            </a:r>
            <a:endParaRPr lang="en-US" sz="1400" dirty="0"/>
          </a:p>
        </p:txBody>
      </p:sp>
      <p:cxnSp>
        <p:nvCxnSpPr>
          <p:cNvPr id="86" name="Straight Connector 85"/>
          <p:cNvCxnSpPr>
            <a:stCxn id="72" idx="3"/>
            <a:endCxn id="78" idx="1"/>
          </p:cNvCxnSpPr>
          <p:nvPr/>
        </p:nvCxnSpPr>
        <p:spPr>
          <a:xfrm>
            <a:off x="1531559" y="4299743"/>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89" name="Straight Connector 88"/>
          <p:cNvCxnSpPr>
            <a:stCxn id="101" idx="3"/>
          </p:cNvCxnSpPr>
          <p:nvPr/>
        </p:nvCxnSpPr>
        <p:spPr>
          <a:xfrm>
            <a:off x="4161688" y="6018484"/>
            <a:ext cx="1349376" cy="3171"/>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90" name="Rectangle 89"/>
          <p:cNvSpPr/>
          <p:nvPr/>
        </p:nvSpPr>
        <p:spPr>
          <a:xfrm>
            <a:off x="957525" y="5624831"/>
            <a:ext cx="589661"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TextBox 90"/>
          <p:cNvSpPr txBox="1"/>
          <p:nvPr/>
        </p:nvSpPr>
        <p:spPr>
          <a:xfrm>
            <a:off x="1014225" y="5769017"/>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97" name="Rectangle 96"/>
          <p:cNvSpPr/>
          <p:nvPr/>
        </p:nvSpPr>
        <p:spPr>
          <a:xfrm>
            <a:off x="3197820" y="5500015"/>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Rectangle 97"/>
          <p:cNvSpPr/>
          <p:nvPr/>
        </p:nvSpPr>
        <p:spPr>
          <a:xfrm>
            <a:off x="265801" y="5504986"/>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TextBox 98"/>
          <p:cNvSpPr txBox="1"/>
          <p:nvPr/>
        </p:nvSpPr>
        <p:spPr>
          <a:xfrm>
            <a:off x="345170" y="5210142"/>
            <a:ext cx="1223412" cy="307777"/>
          </a:xfrm>
          <a:prstGeom prst="rect">
            <a:avLst/>
          </a:prstGeom>
          <a:noFill/>
        </p:spPr>
        <p:txBody>
          <a:bodyPr wrap="none" rtlCol="0">
            <a:spAutoFit/>
          </a:bodyPr>
          <a:lstStyle/>
          <a:p>
            <a:r>
              <a:rPr lang="en-US" sz="1400" dirty="0" smtClean="0"/>
              <a:t>Hypervisor H3</a:t>
            </a:r>
            <a:endParaRPr lang="en-US" sz="1400" dirty="0"/>
          </a:p>
        </p:txBody>
      </p:sp>
      <p:sp>
        <p:nvSpPr>
          <p:cNvPr id="101" name="Rectangle 100"/>
          <p:cNvSpPr/>
          <p:nvPr/>
        </p:nvSpPr>
        <p:spPr>
          <a:xfrm>
            <a:off x="3860504" y="5500016"/>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TextBox 101"/>
          <p:cNvSpPr txBox="1"/>
          <p:nvPr/>
        </p:nvSpPr>
        <p:spPr>
          <a:xfrm>
            <a:off x="3366540" y="5464614"/>
            <a:ext cx="471283" cy="276999"/>
          </a:xfrm>
          <a:prstGeom prst="rect">
            <a:avLst/>
          </a:prstGeom>
          <a:noFill/>
        </p:spPr>
        <p:txBody>
          <a:bodyPr wrap="square" rtlCol="0">
            <a:spAutoFit/>
          </a:bodyPr>
          <a:lstStyle/>
          <a:p>
            <a:r>
              <a:rPr lang="en-US" sz="1200" dirty="0" smtClean="0"/>
              <a:t>NVE</a:t>
            </a:r>
            <a:endParaRPr lang="en-US" sz="1200" dirty="0"/>
          </a:p>
        </p:txBody>
      </p:sp>
      <p:sp>
        <p:nvSpPr>
          <p:cNvPr id="103" name="Rectangle 102"/>
          <p:cNvSpPr/>
          <p:nvPr/>
        </p:nvSpPr>
        <p:spPr>
          <a:xfrm>
            <a:off x="3682682" y="5916831"/>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TextBox 103"/>
          <p:cNvSpPr txBox="1"/>
          <p:nvPr/>
        </p:nvSpPr>
        <p:spPr>
          <a:xfrm>
            <a:off x="3105732" y="5010998"/>
            <a:ext cx="1469736" cy="523220"/>
          </a:xfrm>
          <a:prstGeom prst="rect">
            <a:avLst/>
          </a:prstGeom>
          <a:noFill/>
        </p:spPr>
        <p:txBody>
          <a:bodyPr wrap="none" rtlCol="0">
            <a:spAutoFit/>
          </a:bodyPr>
          <a:lstStyle/>
          <a:p>
            <a:r>
              <a:rPr lang="en-US" sz="1400" dirty="0" smtClean="0"/>
              <a:t>Access Switch A3,</a:t>
            </a:r>
          </a:p>
          <a:p>
            <a:r>
              <a:rPr lang="en-US" sz="1400" dirty="0" smtClean="0"/>
              <a:t>NVE IP = IP-A3</a:t>
            </a:r>
            <a:endParaRPr lang="en-US" sz="1400" dirty="0"/>
          </a:p>
        </p:txBody>
      </p:sp>
      <p:cxnSp>
        <p:nvCxnSpPr>
          <p:cNvPr id="105" name="Straight Connector 104"/>
          <p:cNvCxnSpPr>
            <a:stCxn id="91" idx="3"/>
            <a:endCxn id="97" idx="1"/>
          </p:cNvCxnSpPr>
          <p:nvPr/>
        </p:nvCxnSpPr>
        <p:spPr>
          <a:xfrm>
            <a:off x="1594614" y="5984461"/>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112" name="TextBox 111"/>
          <p:cNvSpPr txBox="1"/>
          <p:nvPr/>
        </p:nvSpPr>
        <p:spPr>
          <a:xfrm>
            <a:off x="2640748" y="2550160"/>
            <a:ext cx="600420" cy="261610"/>
          </a:xfrm>
          <a:prstGeom prst="rect">
            <a:avLst/>
          </a:prstGeom>
          <a:noFill/>
        </p:spPr>
        <p:txBody>
          <a:bodyPr wrap="none" rtlCol="0">
            <a:spAutoFit/>
          </a:bodyPr>
          <a:lstStyle/>
          <a:p>
            <a:r>
              <a:rPr lang="en-US" sz="1100" dirty="0" smtClean="0"/>
              <a:t>Port 10</a:t>
            </a:r>
            <a:endParaRPr lang="en-US" sz="1100" dirty="0"/>
          </a:p>
        </p:txBody>
      </p:sp>
      <p:sp>
        <p:nvSpPr>
          <p:cNvPr id="113" name="TextBox 112"/>
          <p:cNvSpPr txBox="1"/>
          <p:nvPr/>
        </p:nvSpPr>
        <p:spPr>
          <a:xfrm>
            <a:off x="2600374" y="4358239"/>
            <a:ext cx="600420" cy="261610"/>
          </a:xfrm>
          <a:prstGeom prst="rect">
            <a:avLst/>
          </a:prstGeom>
          <a:noFill/>
        </p:spPr>
        <p:txBody>
          <a:bodyPr wrap="none" rtlCol="0">
            <a:spAutoFit/>
          </a:bodyPr>
          <a:lstStyle/>
          <a:p>
            <a:r>
              <a:rPr lang="en-US" sz="1100" dirty="0" smtClean="0"/>
              <a:t>Port 20</a:t>
            </a:r>
            <a:endParaRPr lang="en-US" sz="1100" dirty="0"/>
          </a:p>
        </p:txBody>
      </p:sp>
      <p:sp>
        <p:nvSpPr>
          <p:cNvPr id="114" name="TextBox 113"/>
          <p:cNvSpPr txBox="1"/>
          <p:nvPr/>
        </p:nvSpPr>
        <p:spPr>
          <a:xfrm>
            <a:off x="2662056" y="6041571"/>
            <a:ext cx="600420" cy="261610"/>
          </a:xfrm>
          <a:prstGeom prst="rect">
            <a:avLst/>
          </a:prstGeom>
          <a:noFill/>
        </p:spPr>
        <p:txBody>
          <a:bodyPr wrap="none" rtlCol="0">
            <a:spAutoFit/>
          </a:bodyPr>
          <a:lstStyle/>
          <a:p>
            <a:r>
              <a:rPr lang="en-US" sz="1100" dirty="0" smtClean="0"/>
              <a:t>Port 30</a:t>
            </a:r>
            <a:endParaRPr lang="en-US" sz="1100" dirty="0"/>
          </a:p>
        </p:txBody>
      </p:sp>
      <p:sp>
        <p:nvSpPr>
          <p:cNvPr id="115" name="TextBox 114"/>
          <p:cNvSpPr txBox="1"/>
          <p:nvPr/>
        </p:nvSpPr>
        <p:spPr>
          <a:xfrm>
            <a:off x="321103" y="2373694"/>
            <a:ext cx="723438" cy="261610"/>
          </a:xfrm>
          <a:prstGeom prst="rect">
            <a:avLst/>
          </a:prstGeom>
          <a:noFill/>
        </p:spPr>
        <p:txBody>
          <a:bodyPr wrap="none" rtlCol="0">
            <a:spAutoFit/>
          </a:bodyPr>
          <a:lstStyle/>
          <a:p>
            <a:r>
              <a:rPr lang="en-US" sz="1100" dirty="0" smtClean="0"/>
              <a:t>MAC=M1</a:t>
            </a:r>
            <a:endParaRPr lang="en-US" sz="1100" dirty="0"/>
          </a:p>
        </p:txBody>
      </p:sp>
      <p:sp>
        <p:nvSpPr>
          <p:cNvPr id="130" name="TextBox 129"/>
          <p:cNvSpPr txBox="1"/>
          <p:nvPr/>
        </p:nvSpPr>
        <p:spPr>
          <a:xfrm>
            <a:off x="7482794" y="1348097"/>
            <a:ext cx="1005604" cy="338554"/>
          </a:xfrm>
          <a:prstGeom prst="rect">
            <a:avLst/>
          </a:prstGeom>
          <a:noFill/>
        </p:spPr>
        <p:txBody>
          <a:bodyPr wrap="none" rtlCol="0">
            <a:spAutoFit/>
          </a:bodyPr>
          <a:lstStyle/>
          <a:p>
            <a:r>
              <a:rPr lang="en-US" sz="1600" dirty="0" smtClean="0"/>
              <a:t>NVE State</a:t>
            </a:r>
            <a:endParaRPr lang="en-US" sz="1600" dirty="0"/>
          </a:p>
        </p:txBody>
      </p:sp>
      <p:cxnSp>
        <p:nvCxnSpPr>
          <p:cNvPr id="131" name="Straight Connector 130"/>
          <p:cNvCxnSpPr/>
          <p:nvPr/>
        </p:nvCxnSpPr>
        <p:spPr>
          <a:xfrm>
            <a:off x="7330430" y="1668811"/>
            <a:ext cx="1276356" cy="9532"/>
          </a:xfrm>
          <a:prstGeom prst="line">
            <a:avLst/>
          </a:prstGeom>
          <a:ln w="9525">
            <a:solidFill>
              <a:srgbClr val="000000"/>
            </a:solidFill>
          </a:ln>
        </p:spPr>
        <p:style>
          <a:lnRef idx="2">
            <a:schemeClr val="accent1"/>
          </a:lnRef>
          <a:fillRef idx="0">
            <a:schemeClr val="accent1"/>
          </a:fillRef>
          <a:effectRef idx="1">
            <a:schemeClr val="accent1"/>
          </a:effectRef>
          <a:fontRef idx="minor">
            <a:schemeClr val="tx1"/>
          </a:fontRef>
        </p:style>
      </p:cxnSp>
      <p:sp>
        <p:nvSpPr>
          <p:cNvPr id="136" name="Title 1"/>
          <p:cNvSpPr txBox="1">
            <a:spLocks/>
          </p:cNvSpPr>
          <p:nvPr/>
        </p:nvSpPr>
        <p:spPr>
          <a:xfrm>
            <a:off x="450845" y="540450"/>
            <a:ext cx="8229600" cy="677941"/>
          </a:xfrm>
          <a:prstGeom prst="rect">
            <a:avLst/>
          </a:prstGeom>
        </p:spPr>
        <p:txBody>
          <a:bodyPr vert="horz" lIns="91440" tIns="45720" rIns="91440" bIns="45720" rtlCol="0" anchor="ctr">
            <a:noAutofit/>
          </a:bodyPr>
          <a:lstStyle/>
          <a:p>
            <a:pPr lvl="0">
              <a:spcBef>
                <a:spcPct val="0"/>
              </a:spcBef>
              <a:defRPr/>
            </a:pPr>
            <a:r>
              <a:rPr lang="en-US" sz="2000" dirty="0" smtClean="0"/>
              <a:t>H2’s </a:t>
            </a:r>
            <a:r>
              <a:rPr lang="en-US" sz="2000" dirty="0"/>
              <a:t>Virtual Switch signals to </a:t>
            </a:r>
            <a:r>
              <a:rPr lang="en-US" sz="2000" dirty="0" smtClean="0"/>
              <a:t>A2 </a:t>
            </a:r>
            <a:r>
              <a:rPr lang="en-US" sz="2000" dirty="0"/>
              <a:t>that it needs attachment to VN “Red”</a:t>
            </a:r>
          </a:p>
        </p:txBody>
      </p:sp>
      <p:sp>
        <p:nvSpPr>
          <p:cNvPr id="133" name="TextBox 132"/>
          <p:cNvSpPr txBox="1"/>
          <p:nvPr/>
        </p:nvSpPr>
        <p:spPr>
          <a:xfrm>
            <a:off x="6880404" y="1709609"/>
            <a:ext cx="2079941" cy="1015663"/>
          </a:xfrm>
          <a:prstGeom prst="rect">
            <a:avLst/>
          </a:prstGeom>
          <a:noFill/>
        </p:spPr>
        <p:txBody>
          <a:bodyPr wrap="none" rtlCol="0">
            <a:spAutoFit/>
          </a:bodyPr>
          <a:lstStyle/>
          <a:p>
            <a:r>
              <a:rPr lang="en-US" sz="1200" dirty="0" smtClean="0">
                <a:solidFill>
                  <a:srgbClr val="000000"/>
                </a:solidFill>
              </a:rPr>
              <a:t>VN “Red”: VN-ID = 10000</a:t>
            </a:r>
          </a:p>
          <a:p>
            <a:r>
              <a:rPr lang="en-US" sz="1200" dirty="0" err="1" smtClean="0">
                <a:solidFill>
                  <a:srgbClr val="000000"/>
                </a:solidFill>
              </a:rPr>
              <a:t>Mcast</a:t>
            </a:r>
            <a:r>
              <a:rPr lang="en-US" sz="1200" dirty="0" smtClean="0">
                <a:solidFill>
                  <a:srgbClr val="000000"/>
                </a:solidFill>
              </a:rPr>
              <a:t> Group = 224.1.2.3</a:t>
            </a:r>
          </a:p>
          <a:p>
            <a:r>
              <a:rPr lang="en-US" sz="1200" dirty="0" smtClean="0">
                <a:solidFill>
                  <a:srgbClr val="000000"/>
                </a:solidFill>
              </a:rPr>
              <a:t>Port 10, Tag=100</a:t>
            </a:r>
          </a:p>
          <a:p>
            <a:r>
              <a:rPr lang="en-US" sz="1200" dirty="0" smtClean="0">
                <a:solidFill>
                  <a:srgbClr val="000000"/>
                </a:solidFill>
              </a:rPr>
              <a:t>MAC = M1 in “Red” on Port 10</a:t>
            </a:r>
          </a:p>
          <a:p>
            <a:r>
              <a:rPr lang="en-US" sz="1200" dirty="0" smtClean="0">
                <a:solidFill>
                  <a:srgbClr val="000000"/>
                </a:solidFill>
              </a:rPr>
              <a:t>MAC = M2 in “Red” on Port 10</a:t>
            </a:r>
          </a:p>
        </p:txBody>
      </p:sp>
      <p:sp>
        <p:nvSpPr>
          <p:cNvPr id="55" name="Rectangle 54"/>
          <p:cNvSpPr/>
          <p:nvPr/>
        </p:nvSpPr>
        <p:spPr>
          <a:xfrm>
            <a:off x="962497" y="2663557"/>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5" name="Group 85"/>
          <p:cNvGrpSpPr/>
          <p:nvPr/>
        </p:nvGrpSpPr>
        <p:grpSpPr>
          <a:xfrm>
            <a:off x="293465" y="2595514"/>
            <a:ext cx="518091" cy="276999"/>
            <a:chOff x="623679" y="2279385"/>
            <a:chExt cx="518091" cy="276999"/>
          </a:xfrm>
        </p:grpSpPr>
        <p:sp>
          <p:nvSpPr>
            <p:cNvPr id="57" name="Rectangle 56"/>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 name="TextBox 57"/>
            <p:cNvSpPr txBox="1"/>
            <p:nvPr/>
          </p:nvSpPr>
          <p:spPr>
            <a:xfrm>
              <a:off x="623679" y="2279385"/>
              <a:ext cx="518091" cy="276999"/>
            </a:xfrm>
            <a:prstGeom prst="rect">
              <a:avLst/>
            </a:prstGeom>
            <a:noFill/>
          </p:spPr>
          <p:txBody>
            <a:bodyPr wrap="none" rtlCol="0">
              <a:spAutoFit/>
            </a:bodyPr>
            <a:lstStyle/>
            <a:p>
              <a:r>
                <a:rPr lang="en-US" sz="1200" dirty="0" smtClean="0"/>
                <a:t>VM 2</a:t>
              </a:r>
              <a:endParaRPr lang="en-US" sz="1200" dirty="0"/>
            </a:p>
          </p:txBody>
        </p:sp>
      </p:grpSp>
      <p:cxnSp>
        <p:nvCxnSpPr>
          <p:cNvPr id="59" name="Straight Connector 58"/>
          <p:cNvCxnSpPr>
            <a:endCxn id="55" idx="1"/>
          </p:cNvCxnSpPr>
          <p:nvPr/>
        </p:nvCxnSpPr>
        <p:spPr>
          <a:xfrm>
            <a:off x="740693" y="2741626"/>
            <a:ext cx="221804" cy="6983"/>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60" name="Straight Connector 59"/>
          <p:cNvCxnSpPr>
            <a:stCxn id="55" idx="3"/>
          </p:cNvCxnSpPr>
          <p:nvPr/>
        </p:nvCxnSpPr>
        <p:spPr>
          <a:xfrm flipV="1">
            <a:off x="1132592" y="2573530"/>
            <a:ext cx="466297" cy="175079"/>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sp>
        <p:nvSpPr>
          <p:cNvPr id="61" name="TextBox 60"/>
          <p:cNvSpPr txBox="1"/>
          <p:nvPr/>
        </p:nvSpPr>
        <p:spPr>
          <a:xfrm>
            <a:off x="314750" y="2820938"/>
            <a:ext cx="723438" cy="261610"/>
          </a:xfrm>
          <a:prstGeom prst="rect">
            <a:avLst/>
          </a:prstGeom>
          <a:noFill/>
        </p:spPr>
        <p:txBody>
          <a:bodyPr wrap="none" rtlCol="0">
            <a:spAutoFit/>
          </a:bodyPr>
          <a:lstStyle/>
          <a:p>
            <a:r>
              <a:rPr lang="en-US" sz="1100" dirty="0" smtClean="0"/>
              <a:t>MAC=M2</a:t>
            </a:r>
            <a:endParaRPr lang="en-US" sz="1100" dirty="0"/>
          </a:p>
        </p:txBody>
      </p:sp>
      <p:sp>
        <p:nvSpPr>
          <p:cNvPr id="62" name="Rectangle 61"/>
          <p:cNvSpPr/>
          <p:nvPr/>
        </p:nvSpPr>
        <p:spPr>
          <a:xfrm>
            <a:off x="3479937" y="2300671"/>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3" name="Straight Connector 62"/>
          <p:cNvCxnSpPr>
            <a:endCxn id="62" idx="1"/>
          </p:cNvCxnSpPr>
          <p:nvPr/>
        </p:nvCxnSpPr>
        <p:spPr>
          <a:xfrm rot="10800000" flipH="1">
            <a:off x="3197817" y="2385723"/>
            <a:ext cx="282120" cy="182836"/>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sp>
        <p:nvSpPr>
          <p:cNvPr id="64" name="Rectangle 63"/>
          <p:cNvSpPr/>
          <p:nvPr/>
        </p:nvSpPr>
        <p:spPr>
          <a:xfrm>
            <a:off x="905798" y="4013051"/>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5" name="Group 85"/>
          <p:cNvGrpSpPr/>
          <p:nvPr/>
        </p:nvGrpSpPr>
        <p:grpSpPr>
          <a:xfrm>
            <a:off x="236766" y="3945008"/>
            <a:ext cx="518091" cy="276999"/>
            <a:chOff x="623679" y="2279385"/>
            <a:chExt cx="518091" cy="276999"/>
          </a:xfrm>
        </p:grpSpPr>
        <p:sp>
          <p:nvSpPr>
            <p:cNvPr id="66" name="Rectangle 65"/>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TextBox 66"/>
            <p:cNvSpPr txBox="1"/>
            <p:nvPr/>
          </p:nvSpPr>
          <p:spPr>
            <a:xfrm>
              <a:off x="623679" y="2279385"/>
              <a:ext cx="518091" cy="276999"/>
            </a:xfrm>
            <a:prstGeom prst="rect">
              <a:avLst/>
            </a:prstGeom>
            <a:noFill/>
          </p:spPr>
          <p:txBody>
            <a:bodyPr wrap="none" rtlCol="0">
              <a:spAutoFit/>
            </a:bodyPr>
            <a:lstStyle/>
            <a:p>
              <a:r>
                <a:rPr lang="en-US" sz="1200" dirty="0" smtClean="0"/>
                <a:t>VM 3</a:t>
              </a:r>
              <a:endParaRPr lang="en-US" sz="1200" dirty="0"/>
            </a:p>
          </p:txBody>
        </p:sp>
      </p:grpSp>
      <p:cxnSp>
        <p:nvCxnSpPr>
          <p:cNvPr id="68" name="Straight Connector 67"/>
          <p:cNvCxnSpPr>
            <a:endCxn id="64" idx="1"/>
          </p:cNvCxnSpPr>
          <p:nvPr/>
        </p:nvCxnSpPr>
        <p:spPr>
          <a:xfrm>
            <a:off x="683994" y="4091120"/>
            <a:ext cx="221804" cy="6983"/>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69" name="Rectangle 68"/>
          <p:cNvSpPr/>
          <p:nvPr/>
        </p:nvSpPr>
        <p:spPr>
          <a:xfrm>
            <a:off x="3416885" y="4063389"/>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3" name="Straight Connector 72"/>
          <p:cNvCxnSpPr>
            <a:endCxn id="69" idx="1"/>
          </p:cNvCxnSpPr>
          <p:nvPr/>
        </p:nvCxnSpPr>
        <p:spPr>
          <a:xfrm rot="10800000" flipH="1">
            <a:off x="3134765" y="4148441"/>
            <a:ext cx="282120" cy="182836"/>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cxnSp>
        <p:nvCxnSpPr>
          <p:cNvPr id="74" name="Straight Connector 73"/>
          <p:cNvCxnSpPr>
            <a:stCxn id="64" idx="3"/>
          </p:cNvCxnSpPr>
          <p:nvPr/>
        </p:nvCxnSpPr>
        <p:spPr>
          <a:xfrm>
            <a:off x="1075893" y="4098103"/>
            <a:ext cx="455666" cy="201640"/>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sp>
        <p:nvSpPr>
          <p:cNvPr id="75" name="TextBox 74"/>
          <p:cNvSpPr txBox="1"/>
          <p:nvPr/>
        </p:nvSpPr>
        <p:spPr>
          <a:xfrm>
            <a:off x="235371" y="4181773"/>
            <a:ext cx="723438" cy="261610"/>
          </a:xfrm>
          <a:prstGeom prst="rect">
            <a:avLst/>
          </a:prstGeom>
          <a:noFill/>
        </p:spPr>
        <p:txBody>
          <a:bodyPr wrap="none" rtlCol="0">
            <a:spAutoFit/>
          </a:bodyPr>
          <a:lstStyle/>
          <a:p>
            <a:r>
              <a:rPr lang="en-US" sz="1100" dirty="0" smtClean="0"/>
              <a:t>MAC=M3</a:t>
            </a:r>
            <a:endParaRPr lang="en-US" sz="1100" dirty="0"/>
          </a:p>
        </p:txBody>
      </p:sp>
      <p:sp>
        <p:nvSpPr>
          <p:cNvPr id="76" name="TextBox 75"/>
          <p:cNvSpPr txBox="1"/>
          <p:nvPr/>
        </p:nvSpPr>
        <p:spPr>
          <a:xfrm>
            <a:off x="1625177" y="3859240"/>
            <a:ext cx="1366856" cy="276999"/>
          </a:xfrm>
          <a:prstGeom prst="rect">
            <a:avLst/>
          </a:prstGeom>
          <a:noFill/>
        </p:spPr>
        <p:txBody>
          <a:bodyPr wrap="none" rtlCol="0">
            <a:spAutoFit/>
          </a:bodyPr>
          <a:lstStyle/>
          <a:p>
            <a:r>
              <a:rPr lang="en-US" sz="1200" dirty="0" smtClean="0">
                <a:solidFill>
                  <a:srgbClr val="0000FF"/>
                </a:solidFill>
              </a:rPr>
              <a:t>Attach: VN = “Red”</a:t>
            </a:r>
            <a:endParaRPr lang="en-US" sz="1200" dirty="0">
              <a:solidFill>
                <a:srgbClr val="0000FF"/>
              </a:solidFill>
            </a:endParaRPr>
          </a:p>
        </p:txBody>
      </p:sp>
      <p:cxnSp>
        <p:nvCxnSpPr>
          <p:cNvPr id="77" name="Straight Arrow Connector 76"/>
          <p:cNvCxnSpPr/>
          <p:nvPr/>
        </p:nvCxnSpPr>
        <p:spPr>
          <a:xfrm>
            <a:off x="1916399" y="4184508"/>
            <a:ext cx="646359" cy="1588"/>
          </a:xfrm>
          <a:prstGeom prst="straightConnector1">
            <a:avLst/>
          </a:prstGeom>
          <a:ln>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sp>
        <p:nvSpPr>
          <p:cNvPr id="81" name="TextBox 80"/>
          <p:cNvSpPr txBox="1"/>
          <p:nvPr/>
        </p:nvSpPr>
        <p:spPr>
          <a:xfrm>
            <a:off x="4113555" y="3773497"/>
            <a:ext cx="1595309" cy="461665"/>
          </a:xfrm>
          <a:prstGeom prst="rect">
            <a:avLst/>
          </a:prstGeom>
          <a:noFill/>
        </p:spPr>
        <p:txBody>
          <a:bodyPr wrap="none" rtlCol="0">
            <a:spAutoFit/>
          </a:bodyPr>
          <a:lstStyle/>
          <a:p>
            <a:r>
              <a:rPr lang="en-US" sz="1200" dirty="0" err="1" smtClean="0">
                <a:solidFill>
                  <a:srgbClr val="0000FF"/>
                </a:solidFill>
              </a:rPr>
              <a:t>Req</a:t>
            </a:r>
            <a:r>
              <a:rPr lang="en-US" sz="1200" dirty="0" smtClean="0">
                <a:solidFill>
                  <a:srgbClr val="0000FF"/>
                </a:solidFill>
              </a:rPr>
              <a:t> VN-ID and </a:t>
            </a:r>
            <a:r>
              <a:rPr lang="en-US" sz="1200" dirty="0" err="1" smtClean="0">
                <a:solidFill>
                  <a:srgbClr val="0000FF"/>
                </a:solidFill>
              </a:rPr>
              <a:t>Mcast</a:t>
            </a:r>
            <a:endParaRPr lang="en-US" sz="1200" dirty="0" smtClean="0">
              <a:solidFill>
                <a:srgbClr val="0000FF"/>
              </a:solidFill>
            </a:endParaRPr>
          </a:p>
          <a:p>
            <a:r>
              <a:rPr lang="en-US" sz="1200" dirty="0" smtClean="0">
                <a:solidFill>
                  <a:srgbClr val="0000FF"/>
                </a:solidFill>
              </a:rPr>
              <a:t> Group for  VN = “Red”</a:t>
            </a:r>
            <a:endParaRPr lang="en-US" sz="1200" dirty="0">
              <a:solidFill>
                <a:srgbClr val="0000FF"/>
              </a:solidFill>
            </a:endParaRPr>
          </a:p>
        </p:txBody>
      </p:sp>
      <p:cxnSp>
        <p:nvCxnSpPr>
          <p:cNvPr id="87" name="Straight Arrow Connector 86"/>
          <p:cNvCxnSpPr/>
          <p:nvPr/>
        </p:nvCxnSpPr>
        <p:spPr>
          <a:xfrm flipV="1">
            <a:off x="4427457" y="4195848"/>
            <a:ext cx="1446475" cy="4977"/>
          </a:xfrm>
          <a:prstGeom prst="straightConnector1">
            <a:avLst/>
          </a:prstGeom>
          <a:ln>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sp>
        <p:nvSpPr>
          <p:cNvPr id="88" name="TextBox 87"/>
          <p:cNvSpPr txBox="1"/>
          <p:nvPr/>
        </p:nvSpPr>
        <p:spPr>
          <a:xfrm>
            <a:off x="4113555" y="4306478"/>
            <a:ext cx="1294495" cy="646331"/>
          </a:xfrm>
          <a:prstGeom prst="rect">
            <a:avLst/>
          </a:prstGeom>
          <a:noFill/>
        </p:spPr>
        <p:txBody>
          <a:bodyPr wrap="square" rtlCol="0">
            <a:spAutoFit/>
          </a:bodyPr>
          <a:lstStyle/>
          <a:p>
            <a:r>
              <a:rPr lang="en-US" sz="1200" dirty="0" smtClean="0">
                <a:solidFill>
                  <a:srgbClr val="0000FF"/>
                </a:solidFill>
              </a:rPr>
              <a:t>VN-ID = 10000</a:t>
            </a:r>
          </a:p>
          <a:p>
            <a:r>
              <a:rPr lang="en-US" sz="1200" dirty="0" err="1" smtClean="0">
                <a:solidFill>
                  <a:srgbClr val="0000FF"/>
                </a:solidFill>
              </a:rPr>
              <a:t>Mcast</a:t>
            </a:r>
            <a:r>
              <a:rPr lang="en-US" sz="1200" dirty="0" smtClean="0">
                <a:solidFill>
                  <a:srgbClr val="0000FF"/>
                </a:solidFill>
              </a:rPr>
              <a:t> = 224.1.2.3</a:t>
            </a:r>
          </a:p>
          <a:p>
            <a:endParaRPr lang="en-US" sz="1200" dirty="0" smtClean="0">
              <a:solidFill>
                <a:srgbClr val="0000FF"/>
              </a:solidFill>
            </a:endParaRPr>
          </a:p>
        </p:txBody>
      </p:sp>
      <p:cxnSp>
        <p:nvCxnSpPr>
          <p:cNvPr id="92" name="Straight Arrow Connector 91"/>
          <p:cNvCxnSpPr/>
          <p:nvPr/>
        </p:nvCxnSpPr>
        <p:spPr>
          <a:xfrm flipV="1">
            <a:off x="4432439" y="4779177"/>
            <a:ext cx="1446475" cy="4977"/>
          </a:xfrm>
          <a:prstGeom prst="straightConnector1">
            <a:avLst/>
          </a:prstGeom>
          <a:ln>
            <a:solidFill>
              <a:srgbClr val="0000FF"/>
            </a:solidFill>
            <a:headEnd type="arrow"/>
            <a:tailEnd type="none"/>
          </a:ln>
          <a:effectLst/>
        </p:spPr>
        <p:style>
          <a:lnRef idx="2">
            <a:schemeClr val="accent1"/>
          </a:lnRef>
          <a:fillRef idx="0">
            <a:schemeClr val="accent1"/>
          </a:fillRef>
          <a:effectRef idx="1">
            <a:schemeClr val="accent1"/>
          </a:effectRef>
          <a:fontRef idx="minor">
            <a:schemeClr val="tx1"/>
          </a:fontRef>
        </p:style>
      </p:cxnSp>
      <p:sp>
        <p:nvSpPr>
          <p:cNvPr id="94" name="TextBox 93"/>
          <p:cNvSpPr txBox="1"/>
          <p:nvPr/>
        </p:nvSpPr>
        <p:spPr>
          <a:xfrm>
            <a:off x="1596137" y="4453900"/>
            <a:ext cx="1502635" cy="276999"/>
          </a:xfrm>
          <a:prstGeom prst="rect">
            <a:avLst/>
          </a:prstGeom>
          <a:noFill/>
        </p:spPr>
        <p:txBody>
          <a:bodyPr wrap="none" rtlCol="0">
            <a:spAutoFit/>
          </a:bodyPr>
          <a:lstStyle/>
          <a:p>
            <a:r>
              <a:rPr lang="en-US" sz="1200" dirty="0" smtClean="0">
                <a:solidFill>
                  <a:srgbClr val="0000FF"/>
                </a:solidFill>
              </a:rPr>
              <a:t>Local VLAN Tag = 200</a:t>
            </a:r>
            <a:endParaRPr lang="en-US" sz="1200" dirty="0">
              <a:solidFill>
                <a:srgbClr val="0000FF"/>
              </a:solidFill>
            </a:endParaRPr>
          </a:p>
        </p:txBody>
      </p:sp>
      <p:cxnSp>
        <p:nvCxnSpPr>
          <p:cNvPr id="95" name="Straight Arrow Connector 94"/>
          <p:cNvCxnSpPr/>
          <p:nvPr/>
        </p:nvCxnSpPr>
        <p:spPr>
          <a:xfrm>
            <a:off x="1887359" y="4779168"/>
            <a:ext cx="646359" cy="1588"/>
          </a:xfrm>
          <a:prstGeom prst="straightConnector1">
            <a:avLst/>
          </a:prstGeom>
          <a:ln>
            <a:solidFill>
              <a:srgbClr val="0000FF"/>
            </a:solidFill>
            <a:headEnd type="arrow"/>
            <a:tailEnd type="none"/>
          </a:ln>
          <a:effectLst/>
        </p:spPr>
        <p:style>
          <a:lnRef idx="2">
            <a:schemeClr val="accent1"/>
          </a:lnRef>
          <a:fillRef idx="0">
            <a:schemeClr val="accent1"/>
          </a:fillRef>
          <a:effectRef idx="1">
            <a:schemeClr val="accent1"/>
          </a:effectRef>
          <a:fontRef idx="minor">
            <a:schemeClr val="tx1"/>
          </a:fontRef>
        </p:style>
      </p:cxnSp>
      <p:sp>
        <p:nvSpPr>
          <p:cNvPr id="96" name="TextBox 95"/>
          <p:cNvSpPr txBox="1"/>
          <p:nvPr/>
        </p:nvSpPr>
        <p:spPr>
          <a:xfrm>
            <a:off x="6880404" y="3478649"/>
            <a:ext cx="1801545" cy="646331"/>
          </a:xfrm>
          <a:prstGeom prst="rect">
            <a:avLst/>
          </a:prstGeom>
          <a:noFill/>
        </p:spPr>
        <p:txBody>
          <a:bodyPr wrap="none" rtlCol="0">
            <a:spAutoFit/>
          </a:bodyPr>
          <a:lstStyle/>
          <a:p>
            <a:r>
              <a:rPr lang="en-US" sz="1200" dirty="0" smtClean="0">
                <a:solidFill>
                  <a:srgbClr val="0000FF"/>
                </a:solidFill>
              </a:rPr>
              <a:t>VN “Red”: VN-ID = 10000</a:t>
            </a:r>
          </a:p>
          <a:p>
            <a:r>
              <a:rPr lang="en-US" sz="1200" dirty="0" err="1" smtClean="0">
                <a:solidFill>
                  <a:srgbClr val="0000FF"/>
                </a:solidFill>
              </a:rPr>
              <a:t>Mcast</a:t>
            </a:r>
            <a:r>
              <a:rPr lang="en-US" sz="1200" dirty="0" smtClean="0">
                <a:solidFill>
                  <a:srgbClr val="0000FF"/>
                </a:solidFill>
              </a:rPr>
              <a:t> Group = 224.1.2.3</a:t>
            </a:r>
          </a:p>
          <a:p>
            <a:r>
              <a:rPr lang="en-US" sz="1200" dirty="0" smtClean="0">
                <a:solidFill>
                  <a:srgbClr val="0000FF"/>
                </a:solidFill>
              </a:rPr>
              <a:t>Port 20, Tag=200</a:t>
            </a:r>
            <a:endParaRPr lang="en-US" sz="1200" dirty="0">
              <a:solidFill>
                <a:srgbClr val="0000FF"/>
              </a:solidFill>
            </a:endParaRPr>
          </a:p>
        </p:txBody>
      </p:sp>
      <p:sp>
        <p:nvSpPr>
          <p:cNvPr id="100" name="TextBox 99"/>
          <p:cNvSpPr txBox="1"/>
          <p:nvPr/>
        </p:nvSpPr>
        <p:spPr>
          <a:xfrm>
            <a:off x="4095861" y="4810432"/>
            <a:ext cx="1432078" cy="276999"/>
          </a:xfrm>
          <a:prstGeom prst="rect">
            <a:avLst/>
          </a:prstGeom>
          <a:noFill/>
        </p:spPr>
        <p:txBody>
          <a:bodyPr wrap="none" rtlCol="0">
            <a:spAutoFit/>
          </a:bodyPr>
          <a:lstStyle/>
          <a:p>
            <a:r>
              <a:rPr lang="en-US" sz="1200" dirty="0" smtClean="0">
                <a:solidFill>
                  <a:srgbClr val="0000FF"/>
                </a:solidFill>
              </a:rPr>
              <a:t>IGMP Join 224.1.2.3</a:t>
            </a:r>
          </a:p>
        </p:txBody>
      </p:sp>
      <p:cxnSp>
        <p:nvCxnSpPr>
          <p:cNvPr id="106" name="Straight Arrow Connector 105"/>
          <p:cNvCxnSpPr/>
          <p:nvPr/>
        </p:nvCxnSpPr>
        <p:spPr>
          <a:xfrm flipV="1">
            <a:off x="4409763" y="5096703"/>
            <a:ext cx="1446475" cy="4977"/>
          </a:xfrm>
          <a:prstGeom prst="straightConnector1">
            <a:avLst/>
          </a:prstGeom>
          <a:ln>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92774" y="-31542"/>
            <a:ext cx="8754200" cy="677941"/>
          </a:xfrm>
        </p:spPr>
        <p:txBody>
          <a:bodyPr>
            <a:noAutofit/>
          </a:bodyPr>
          <a:lstStyle/>
          <a:p>
            <a:r>
              <a:rPr lang="en-US" sz="2800" dirty="0" smtClean="0"/>
              <a:t>VM 3 comes up on Hypervisor H2, connected the VN “Red”</a:t>
            </a:r>
            <a:endParaRPr lang="en-US" sz="2800" dirty="0"/>
          </a:p>
        </p:txBody>
      </p:sp>
      <p:sp>
        <p:nvSpPr>
          <p:cNvPr id="4" name="Cloud 3"/>
          <p:cNvSpPr/>
          <p:nvPr/>
        </p:nvSpPr>
        <p:spPr>
          <a:xfrm>
            <a:off x="5261604" y="1576291"/>
            <a:ext cx="1621556" cy="5032228"/>
          </a:xfrm>
          <a:prstGeom prst="cloud">
            <a:avLst/>
          </a:prstGeom>
          <a:no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smtClean="0"/>
          </a:p>
        </p:txBody>
      </p:sp>
      <p:cxnSp>
        <p:nvCxnSpPr>
          <p:cNvPr id="8" name="Straight Connector 7"/>
          <p:cNvCxnSpPr>
            <a:stCxn id="39" idx="3"/>
          </p:cNvCxnSpPr>
          <p:nvPr/>
        </p:nvCxnSpPr>
        <p:spPr>
          <a:xfrm flipV="1">
            <a:off x="4161685" y="2562879"/>
            <a:ext cx="1338039" cy="8169"/>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957522" y="2177395"/>
            <a:ext cx="589661" cy="839099"/>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p:cNvSpPr txBox="1"/>
          <p:nvPr/>
        </p:nvSpPr>
        <p:spPr>
          <a:xfrm>
            <a:off x="1014222" y="2321581"/>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24" name="Rectangle 23"/>
          <p:cNvSpPr/>
          <p:nvPr/>
        </p:nvSpPr>
        <p:spPr>
          <a:xfrm>
            <a:off x="968850" y="2216313"/>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 name="Group 85"/>
          <p:cNvGrpSpPr/>
          <p:nvPr/>
        </p:nvGrpSpPr>
        <p:grpSpPr>
          <a:xfrm>
            <a:off x="299818" y="2148270"/>
            <a:ext cx="518091" cy="276999"/>
            <a:chOff x="623679" y="2279385"/>
            <a:chExt cx="518091" cy="276999"/>
          </a:xfrm>
        </p:grpSpPr>
        <p:sp>
          <p:nvSpPr>
            <p:cNvPr id="27" name="Rectangle 26"/>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Box 27"/>
            <p:cNvSpPr txBox="1"/>
            <p:nvPr/>
          </p:nvSpPr>
          <p:spPr>
            <a:xfrm>
              <a:off x="623679" y="2279385"/>
              <a:ext cx="518091" cy="276999"/>
            </a:xfrm>
            <a:prstGeom prst="rect">
              <a:avLst/>
            </a:prstGeom>
            <a:noFill/>
          </p:spPr>
          <p:txBody>
            <a:bodyPr wrap="none" rtlCol="0">
              <a:spAutoFit/>
            </a:bodyPr>
            <a:lstStyle/>
            <a:p>
              <a:r>
                <a:rPr lang="en-US" sz="1200" dirty="0" smtClean="0"/>
                <a:t>VM 1</a:t>
              </a:r>
              <a:endParaRPr lang="en-US" sz="1200" dirty="0"/>
            </a:p>
          </p:txBody>
        </p:sp>
      </p:grpSp>
      <p:cxnSp>
        <p:nvCxnSpPr>
          <p:cNvPr id="29" name="Straight Connector 28"/>
          <p:cNvCxnSpPr>
            <a:endCxn id="24" idx="1"/>
          </p:cNvCxnSpPr>
          <p:nvPr/>
        </p:nvCxnSpPr>
        <p:spPr>
          <a:xfrm>
            <a:off x="747046" y="2294382"/>
            <a:ext cx="221804" cy="6983"/>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30" name="Rectangle 29"/>
          <p:cNvSpPr/>
          <p:nvPr/>
        </p:nvSpPr>
        <p:spPr>
          <a:xfrm>
            <a:off x="3197817" y="2052579"/>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ectangle 34"/>
          <p:cNvSpPr/>
          <p:nvPr/>
        </p:nvSpPr>
        <p:spPr>
          <a:xfrm>
            <a:off x="265798" y="2057550"/>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TextBox 35"/>
          <p:cNvSpPr txBox="1"/>
          <p:nvPr/>
        </p:nvSpPr>
        <p:spPr>
          <a:xfrm>
            <a:off x="345167" y="1762706"/>
            <a:ext cx="1218928" cy="307777"/>
          </a:xfrm>
          <a:prstGeom prst="rect">
            <a:avLst/>
          </a:prstGeom>
          <a:noFill/>
        </p:spPr>
        <p:txBody>
          <a:bodyPr wrap="none" rtlCol="0">
            <a:spAutoFit/>
          </a:bodyPr>
          <a:lstStyle/>
          <a:p>
            <a:r>
              <a:rPr lang="en-US" sz="1400" dirty="0" smtClean="0"/>
              <a:t>Hypervisor H1</a:t>
            </a:r>
            <a:endParaRPr lang="en-US" sz="1400" dirty="0"/>
          </a:p>
        </p:txBody>
      </p:sp>
      <p:sp>
        <p:nvSpPr>
          <p:cNvPr id="39" name="Rectangle 38"/>
          <p:cNvSpPr/>
          <p:nvPr/>
        </p:nvSpPr>
        <p:spPr>
          <a:xfrm>
            <a:off x="3860501" y="2052580"/>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Box 41"/>
          <p:cNvSpPr txBox="1"/>
          <p:nvPr/>
        </p:nvSpPr>
        <p:spPr>
          <a:xfrm>
            <a:off x="3366537" y="2017178"/>
            <a:ext cx="471283" cy="276999"/>
          </a:xfrm>
          <a:prstGeom prst="rect">
            <a:avLst/>
          </a:prstGeom>
          <a:noFill/>
        </p:spPr>
        <p:txBody>
          <a:bodyPr wrap="square" rtlCol="0">
            <a:spAutoFit/>
          </a:bodyPr>
          <a:lstStyle/>
          <a:p>
            <a:r>
              <a:rPr lang="en-US" sz="1200" dirty="0" smtClean="0"/>
              <a:t>NVE</a:t>
            </a:r>
            <a:endParaRPr lang="en-US" sz="1200" dirty="0"/>
          </a:p>
        </p:txBody>
      </p:sp>
      <p:sp>
        <p:nvSpPr>
          <p:cNvPr id="43" name="Rectangle 42"/>
          <p:cNvSpPr/>
          <p:nvPr/>
        </p:nvSpPr>
        <p:spPr>
          <a:xfrm>
            <a:off x="3682679" y="2469395"/>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TextBox 43"/>
          <p:cNvSpPr txBox="1"/>
          <p:nvPr/>
        </p:nvSpPr>
        <p:spPr>
          <a:xfrm>
            <a:off x="3105729" y="1552222"/>
            <a:ext cx="1469736" cy="523220"/>
          </a:xfrm>
          <a:prstGeom prst="rect">
            <a:avLst/>
          </a:prstGeom>
          <a:noFill/>
        </p:spPr>
        <p:txBody>
          <a:bodyPr wrap="none" rtlCol="0">
            <a:spAutoFit/>
          </a:bodyPr>
          <a:lstStyle/>
          <a:p>
            <a:r>
              <a:rPr lang="en-US" sz="1400" dirty="0" smtClean="0"/>
              <a:t>Access Switch A1,</a:t>
            </a:r>
          </a:p>
          <a:p>
            <a:r>
              <a:rPr lang="en-US" sz="1400" dirty="0" smtClean="0"/>
              <a:t>NVE IP = IP-A1</a:t>
            </a:r>
            <a:endParaRPr lang="en-US" sz="1400" dirty="0"/>
          </a:p>
        </p:txBody>
      </p:sp>
      <p:cxnSp>
        <p:nvCxnSpPr>
          <p:cNvPr id="45" name="Straight Connector 44"/>
          <p:cNvCxnSpPr>
            <a:stCxn id="23" idx="3"/>
            <a:endCxn id="30" idx="1"/>
          </p:cNvCxnSpPr>
          <p:nvPr/>
        </p:nvCxnSpPr>
        <p:spPr>
          <a:xfrm>
            <a:off x="1594611" y="2537025"/>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8" name="Straight Connector 47"/>
          <p:cNvCxnSpPr>
            <a:stCxn id="24" idx="3"/>
            <a:endCxn id="23" idx="3"/>
          </p:cNvCxnSpPr>
          <p:nvPr/>
        </p:nvCxnSpPr>
        <p:spPr>
          <a:xfrm>
            <a:off x="1138945" y="2301365"/>
            <a:ext cx="455666" cy="235660"/>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cxnSp>
        <p:nvCxnSpPr>
          <p:cNvPr id="70" name="Straight Connector 69"/>
          <p:cNvCxnSpPr>
            <a:stCxn id="82" idx="3"/>
          </p:cNvCxnSpPr>
          <p:nvPr/>
        </p:nvCxnSpPr>
        <p:spPr>
          <a:xfrm>
            <a:off x="4098633" y="4333766"/>
            <a:ext cx="1162959" cy="9535"/>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71" name="Rectangle 70"/>
          <p:cNvSpPr/>
          <p:nvPr/>
        </p:nvSpPr>
        <p:spPr>
          <a:xfrm>
            <a:off x="894470" y="3940113"/>
            <a:ext cx="589661"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TextBox 71"/>
          <p:cNvSpPr txBox="1"/>
          <p:nvPr/>
        </p:nvSpPr>
        <p:spPr>
          <a:xfrm>
            <a:off x="951170" y="4084299"/>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78" name="Rectangle 77"/>
          <p:cNvSpPr/>
          <p:nvPr/>
        </p:nvSpPr>
        <p:spPr>
          <a:xfrm>
            <a:off x="3134765" y="3815297"/>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 name="Rectangle 78"/>
          <p:cNvSpPr/>
          <p:nvPr/>
        </p:nvSpPr>
        <p:spPr>
          <a:xfrm>
            <a:off x="202746" y="3820268"/>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TextBox 79"/>
          <p:cNvSpPr txBox="1"/>
          <p:nvPr/>
        </p:nvSpPr>
        <p:spPr>
          <a:xfrm>
            <a:off x="282115" y="3525424"/>
            <a:ext cx="1223412" cy="307777"/>
          </a:xfrm>
          <a:prstGeom prst="rect">
            <a:avLst/>
          </a:prstGeom>
          <a:noFill/>
        </p:spPr>
        <p:txBody>
          <a:bodyPr wrap="none" rtlCol="0">
            <a:spAutoFit/>
          </a:bodyPr>
          <a:lstStyle/>
          <a:p>
            <a:r>
              <a:rPr lang="en-US" sz="1400" dirty="0" smtClean="0"/>
              <a:t>Hypervisor H2</a:t>
            </a:r>
            <a:endParaRPr lang="en-US" sz="1400" dirty="0"/>
          </a:p>
        </p:txBody>
      </p:sp>
      <p:sp>
        <p:nvSpPr>
          <p:cNvPr id="82" name="Rectangle 81"/>
          <p:cNvSpPr/>
          <p:nvPr/>
        </p:nvSpPr>
        <p:spPr>
          <a:xfrm>
            <a:off x="3797449" y="3815298"/>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TextBox 82"/>
          <p:cNvSpPr txBox="1"/>
          <p:nvPr/>
        </p:nvSpPr>
        <p:spPr>
          <a:xfrm>
            <a:off x="3303485" y="3779896"/>
            <a:ext cx="471283" cy="276999"/>
          </a:xfrm>
          <a:prstGeom prst="rect">
            <a:avLst/>
          </a:prstGeom>
          <a:noFill/>
        </p:spPr>
        <p:txBody>
          <a:bodyPr wrap="square" rtlCol="0">
            <a:spAutoFit/>
          </a:bodyPr>
          <a:lstStyle/>
          <a:p>
            <a:r>
              <a:rPr lang="en-US" sz="1200" dirty="0" smtClean="0"/>
              <a:t>NVE</a:t>
            </a:r>
            <a:endParaRPr lang="en-US" sz="1200" dirty="0"/>
          </a:p>
        </p:txBody>
      </p:sp>
      <p:sp>
        <p:nvSpPr>
          <p:cNvPr id="84" name="Rectangle 83"/>
          <p:cNvSpPr/>
          <p:nvPr/>
        </p:nvSpPr>
        <p:spPr>
          <a:xfrm>
            <a:off x="3619627" y="4232113"/>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TextBox 84"/>
          <p:cNvSpPr txBox="1"/>
          <p:nvPr/>
        </p:nvSpPr>
        <p:spPr>
          <a:xfrm>
            <a:off x="3042677" y="3314940"/>
            <a:ext cx="1469736" cy="523220"/>
          </a:xfrm>
          <a:prstGeom prst="rect">
            <a:avLst/>
          </a:prstGeom>
          <a:noFill/>
        </p:spPr>
        <p:txBody>
          <a:bodyPr wrap="none" rtlCol="0">
            <a:spAutoFit/>
          </a:bodyPr>
          <a:lstStyle/>
          <a:p>
            <a:r>
              <a:rPr lang="en-US" sz="1400" dirty="0" smtClean="0"/>
              <a:t>Access Switch A2,</a:t>
            </a:r>
          </a:p>
          <a:p>
            <a:r>
              <a:rPr lang="en-US" sz="1400" dirty="0" smtClean="0"/>
              <a:t>NVE IP = IP-A2</a:t>
            </a:r>
            <a:endParaRPr lang="en-US" sz="1400" dirty="0"/>
          </a:p>
        </p:txBody>
      </p:sp>
      <p:cxnSp>
        <p:nvCxnSpPr>
          <p:cNvPr id="86" name="Straight Connector 85"/>
          <p:cNvCxnSpPr>
            <a:stCxn id="72" idx="3"/>
            <a:endCxn id="78" idx="1"/>
          </p:cNvCxnSpPr>
          <p:nvPr/>
        </p:nvCxnSpPr>
        <p:spPr>
          <a:xfrm>
            <a:off x="1531559" y="4299743"/>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89" name="Straight Connector 88"/>
          <p:cNvCxnSpPr>
            <a:stCxn id="101" idx="3"/>
          </p:cNvCxnSpPr>
          <p:nvPr/>
        </p:nvCxnSpPr>
        <p:spPr>
          <a:xfrm>
            <a:off x="4161688" y="6018484"/>
            <a:ext cx="1349376" cy="3171"/>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90" name="Rectangle 89"/>
          <p:cNvSpPr/>
          <p:nvPr/>
        </p:nvSpPr>
        <p:spPr>
          <a:xfrm>
            <a:off x="957525" y="5624831"/>
            <a:ext cx="589661"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TextBox 90"/>
          <p:cNvSpPr txBox="1"/>
          <p:nvPr/>
        </p:nvSpPr>
        <p:spPr>
          <a:xfrm>
            <a:off x="1014225" y="5769017"/>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97" name="Rectangle 96"/>
          <p:cNvSpPr/>
          <p:nvPr/>
        </p:nvSpPr>
        <p:spPr>
          <a:xfrm>
            <a:off x="3197820" y="5500015"/>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Rectangle 97"/>
          <p:cNvSpPr/>
          <p:nvPr/>
        </p:nvSpPr>
        <p:spPr>
          <a:xfrm>
            <a:off x="265801" y="5504986"/>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TextBox 98"/>
          <p:cNvSpPr txBox="1"/>
          <p:nvPr/>
        </p:nvSpPr>
        <p:spPr>
          <a:xfrm>
            <a:off x="345170" y="5210142"/>
            <a:ext cx="1223412" cy="307777"/>
          </a:xfrm>
          <a:prstGeom prst="rect">
            <a:avLst/>
          </a:prstGeom>
          <a:noFill/>
        </p:spPr>
        <p:txBody>
          <a:bodyPr wrap="none" rtlCol="0">
            <a:spAutoFit/>
          </a:bodyPr>
          <a:lstStyle/>
          <a:p>
            <a:r>
              <a:rPr lang="en-US" sz="1400" dirty="0" smtClean="0"/>
              <a:t>Hypervisor H3</a:t>
            </a:r>
            <a:endParaRPr lang="en-US" sz="1400" dirty="0"/>
          </a:p>
        </p:txBody>
      </p:sp>
      <p:sp>
        <p:nvSpPr>
          <p:cNvPr id="101" name="Rectangle 100"/>
          <p:cNvSpPr/>
          <p:nvPr/>
        </p:nvSpPr>
        <p:spPr>
          <a:xfrm>
            <a:off x="3860504" y="5500016"/>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TextBox 101"/>
          <p:cNvSpPr txBox="1"/>
          <p:nvPr/>
        </p:nvSpPr>
        <p:spPr>
          <a:xfrm>
            <a:off x="3366540" y="5464614"/>
            <a:ext cx="471283" cy="276999"/>
          </a:xfrm>
          <a:prstGeom prst="rect">
            <a:avLst/>
          </a:prstGeom>
          <a:noFill/>
        </p:spPr>
        <p:txBody>
          <a:bodyPr wrap="square" rtlCol="0">
            <a:spAutoFit/>
          </a:bodyPr>
          <a:lstStyle/>
          <a:p>
            <a:r>
              <a:rPr lang="en-US" sz="1200" dirty="0" smtClean="0"/>
              <a:t>NVE</a:t>
            </a:r>
            <a:endParaRPr lang="en-US" sz="1200" dirty="0"/>
          </a:p>
        </p:txBody>
      </p:sp>
      <p:sp>
        <p:nvSpPr>
          <p:cNvPr id="103" name="Rectangle 102"/>
          <p:cNvSpPr/>
          <p:nvPr/>
        </p:nvSpPr>
        <p:spPr>
          <a:xfrm>
            <a:off x="3682682" y="5916831"/>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TextBox 103"/>
          <p:cNvSpPr txBox="1"/>
          <p:nvPr/>
        </p:nvSpPr>
        <p:spPr>
          <a:xfrm>
            <a:off x="3105732" y="5010998"/>
            <a:ext cx="1469736" cy="523220"/>
          </a:xfrm>
          <a:prstGeom prst="rect">
            <a:avLst/>
          </a:prstGeom>
          <a:noFill/>
        </p:spPr>
        <p:txBody>
          <a:bodyPr wrap="none" rtlCol="0">
            <a:spAutoFit/>
          </a:bodyPr>
          <a:lstStyle/>
          <a:p>
            <a:r>
              <a:rPr lang="en-US" sz="1400" dirty="0" smtClean="0"/>
              <a:t>Access Switch A3,</a:t>
            </a:r>
          </a:p>
          <a:p>
            <a:r>
              <a:rPr lang="en-US" sz="1400" dirty="0" smtClean="0"/>
              <a:t>NVE IP = IP-A3</a:t>
            </a:r>
            <a:endParaRPr lang="en-US" sz="1400" dirty="0"/>
          </a:p>
        </p:txBody>
      </p:sp>
      <p:cxnSp>
        <p:nvCxnSpPr>
          <p:cNvPr id="105" name="Straight Connector 104"/>
          <p:cNvCxnSpPr>
            <a:stCxn id="91" idx="3"/>
            <a:endCxn id="97" idx="1"/>
          </p:cNvCxnSpPr>
          <p:nvPr/>
        </p:nvCxnSpPr>
        <p:spPr>
          <a:xfrm>
            <a:off x="1594614" y="5984461"/>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112" name="TextBox 111"/>
          <p:cNvSpPr txBox="1"/>
          <p:nvPr/>
        </p:nvSpPr>
        <p:spPr>
          <a:xfrm>
            <a:off x="2640748" y="2550160"/>
            <a:ext cx="600420" cy="261610"/>
          </a:xfrm>
          <a:prstGeom prst="rect">
            <a:avLst/>
          </a:prstGeom>
          <a:noFill/>
        </p:spPr>
        <p:txBody>
          <a:bodyPr wrap="none" rtlCol="0">
            <a:spAutoFit/>
          </a:bodyPr>
          <a:lstStyle/>
          <a:p>
            <a:r>
              <a:rPr lang="en-US" sz="1100" dirty="0" smtClean="0"/>
              <a:t>Port 10</a:t>
            </a:r>
            <a:endParaRPr lang="en-US" sz="1100" dirty="0"/>
          </a:p>
        </p:txBody>
      </p:sp>
      <p:sp>
        <p:nvSpPr>
          <p:cNvPr id="113" name="TextBox 112"/>
          <p:cNvSpPr txBox="1"/>
          <p:nvPr/>
        </p:nvSpPr>
        <p:spPr>
          <a:xfrm>
            <a:off x="2600374" y="4358239"/>
            <a:ext cx="600420" cy="261610"/>
          </a:xfrm>
          <a:prstGeom prst="rect">
            <a:avLst/>
          </a:prstGeom>
          <a:noFill/>
        </p:spPr>
        <p:txBody>
          <a:bodyPr wrap="none" rtlCol="0">
            <a:spAutoFit/>
          </a:bodyPr>
          <a:lstStyle/>
          <a:p>
            <a:r>
              <a:rPr lang="en-US" sz="1100" dirty="0" smtClean="0"/>
              <a:t>Port 20</a:t>
            </a:r>
            <a:endParaRPr lang="en-US" sz="1100" dirty="0"/>
          </a:p>
        </p:txBody>
      </p:sp>
      <p:sp>
        <p:nvSpPr>
          <p:cNvPr id="114" name="TextBox 113"/>
          <p:cNvSpPr txBox="1"/>
          <p:nvPr/>
        </p:nvSpPr>
        <p:spPr>
          <a:xfrm>
            <a:off x="2662056" y="6041571"/>
            <a:ext cx="600420" cy="261610"/>
          </a:xfrm>
          <a:prstGeom prst="rect">
            <a:avLst/>
          </a:prstGeom>
          <a:noFill/>
        </p:spPr>
        <p:txBody>
          <a:bodyPr wrap="none" rtlCol="0">
            <a:spAutoFit/>
          </a:bodyPr>
          <a:lstStyle/>
          <a:p>
            <a:r>
              <a:rPr lang="en-US" sz="1100" dirty="0" smtClean="0"/>
              <a:t>Port 30</a:t>
            </a:r>
            <a:endParaRPr lang="en-US" sz="1100" dirty="0"/>
          </a:p>
        </p:txBody>
      </p:sp>
      <p:sp>
        <p:nvSpPr>
          <p:cNvPr id="115" name="TextBox 114"/>
          <p:cNvSpPr txBox="1"/>
          <p:nvPr/>
        </p:nvSpPr>
        <p:spPr>
          <a:xfrm>
            <a:off x="321103" y="2373694"/>
            <a:ext cx="723438" cy="261610"/>
          </a:xfrm>
          <a:prstGeom prst="rect">
            <a:avLst/>
          </a:prstGeom>
          <a:noFill/>
        </p:spPr>
        <p:txBody>
          <a:bodyPr wrap="none" rtlCol="0">
            <a:spAutoFit/>
          </a:bodyPr>
          <a:lstStyle/>
          <a:p>
            <a:r>
              <a:rPr lang="en-US" sz="1100" dirty="0" smtClean="0"/>
              <a:t>MAC=M1</a:t>
            </a:r>
            <a:endParaRPr lang="en-US" sz="1100" dirty="0"/>
          </a:p>
        </p:txBody>
      </p:sp>
      <p:sp>
        <p:nvSpPr>
          <p:cNvPr id="130" name="TextBox 129"/>
          <p:cNvSpPr txBox="1"/>
          <p:nvPr/>
        </p:nvSpPr>
        <p:spPr>
          <a:xfrm>
            <a:off x="7482794" y="1348097"/>
            <a:ext cx="1005604" cy="338554"/>
          </a:xfrm>
          <a:prstGeom prst="rect">
            <a:avLst/>
          </a:prstGeom>
          <a:noFill/>
        </p:spPr>
        <p:txBody>
          <a:bodyPr wrap="none" rtlCol="0">
            <a:spAutoFit/>
          </a:bodyPr>
          <a:lstStyle/>
          <a:p>
            <a:r>
              <a:rPr lang="en-US" sz="1600" dirty="0" smtClean="0"/>
              <a:t>NVE State</a:t>
            </a:r>
            <a:endParaRPr lang="en-US" sz="1600" dirty="0"/>
          </a:p>
        </p:txBody>
      </p:sp>
      <p:cxnSp>
        <p:nvCxnSpPr>
          <p:cNvPr id="131" name="Straight Connector 130"/>
          <p:cNvCxnSpPr/>
          <p:nvPr/>
        </p:nvCxnSpPr>
        <p:spPr>
          <a:xfrm>
            <a:off x="7330430" y="1668811"/>
            <a:ext cx="1276356" cy="9532"/>
          </a:xfrm>
          <a:prstGeom prst="line">
            <a:avLst/>
          </a:prstGeom>
          <a:ln w="9525">
            <a:solidFill>
              <a:srgbClr val="000000"/>
            </a:solidFill>
          </a:ln>
        </p:spPr>
        <p:style>
          <a:lnRef idx="2">
            <a:schemeClr val="accent1"/>
          </a:lnRef>
          <a:fillRef idx="0">
            <a:schemeClr val="accent1"/>
          </a:fillRef>
          <a:effectRef idx="1">
            <a:schemeClr val="accent1"/>
          </a:effectRef>
          <a:fontRef idx="minor">
            <a:schemeClr val="tx1"/>
          </a:fontRef>
        </p:style>
      </p:cxnSp>
      <p:sp>
        <p:nvSpPr>
          <p:cNvPr id="136" name="Title 1"/>
          <p:cNvSpPr txBox="1">
            <a:spLocks/>
          </p:cNvSpPr>
          <p:nvPr/>
        </p:nvSpPr>
        <p:spPr>
          <a:xfrm>
            <a:off x="450845" y="540450"/>
            <a:ext cx="8229600" cy="677941"/>
          </a:xfrm>
          <a:prstGeom prst="rect">
            <a:avLst/>
          </a:prstGeom>
        </p:spPr>
        <p:txBody>
          <a:bodyPr vert="horz" lIns="91440" tIns="45720" rIns="91440" bIns="45720" rtlCol="0" anchor="ctr">
            <a:noAutofit/>
          </a:bodyPr>
          <a:lstStyle/>
          <a:p>
            <a:pPr lvl="0">
              <a:spcBef>
                <a:spcPct val="0"/>
              </a:spcBef>
              <a:defRPr/>
            </a:pPr>
            <a:r>
              <a:rPr lang="en-US" sz="2000" dirty="0" smtClean="0"/>
              <a:t>H2’s </a:t>
            </a:r>
            <a:r>
              <a:rPr lang="en-US" sz="2000" dirty="0"/>
              <a:t>Virtual Switch signals to </a:t>
            </a:r>
            <a:r>
              <a:rPr lang="en-US" sz="2000" dirty="0" smtClean="0"/>
              <a:t>A2 </a:t>
            </a:r>
            <a:r>
              <a:rPr lang="en-US" sz="2000" dirty="0"/>
              <a:t>that MAC </a:t>
            </a:r>
            <a:r>
              <a:rPr lang="en-US" sz="2000" dirty="0" smtClean="0"/>
              <a:t>M3 </a:t>
            </a:r>
            <a:r>
              <a:rPr lang="en-US" sz="2000" dirty="0"/>
              <a:t>is connected to VN “Red”</a:t>
            </a:r>
          </a:p>
        </p:txBody>
      </p:sp>
      <p:sp>
        <p:nvSpPr>
          <p:cNvPr id="133" name="TextBox 132"/>
          <p:cNvSpPr txBox="1"/>
          <p:nvPr/>
        </p:nvSpPr>
        <p:spPr>
          <a:xfrm>
            <a:off x="6880404" y="1709609"/>
            <a:ext cx="2079941" cy="1015663"/>
          </a:xfrm>
          <a:prstGeom prst="rect">
            <a:avLst/>
          </a:prstGeom>
          <a:noFill/>
        </p:spPr>
        <p:txBody>
          <a:bodyPr wrap="none" rtlCol="0">
            <a:spAutoFit/>
          </a:bodyPr>
          <a:lstStyle/>
          <a:p>
            <a:r>
              <a:rPr lang="en-US" sz="1200" dirty="0" smtClean="0">
                <a:solidFill>
                  <a:srgbClr val="000000"/>
                </a:solidFill>
              </a:rPr>
              <a:t>VN “Red”: VN-ID = 10000</a:t>
            </a:r>
          </a:p>
          <a:p>
            <a:r>
              <a:rPr lang="en-US" sz="1200" dirty="0" err="1" smtClean="0">
                <a:solidFill>
                  <a:srgbClr val="000000"/>
                </a:solidFill>
              </a:rPr>
              <a:t>Mcast</a:t>
            </a:r>
            <a:r>
              <a:rPr lang="en-US" sz="1200" dirty="0" smtClean="0">
                <a:solidFill>
                  <a:srgbClr val="000000"/>
                </a:solidFill>
              </a:rPr>
              <a:t> Group = 224.1.2.3</a:t>
            </a:r>
          </a:p>
          <a:p>
            <a:r>
              <a:rPr lang="en-US" sz="1200" dirty="0" smtClean="0">
                <a:solidFill>
                  <a:srgbClr val="000000"/>
                </a:solidFill>
              </a:rPr>
              <a:t>Port 10, Tag=100</a:t>
            </a:r>
          </a:p>
          <a:p>
            <a:r>
              <a:rPr lang="en-US" sz="1200" dirty="0" smtClean="0">
                <a:solidFill>
                  <a:srgbClr val="000000"/>
                </a:solidFill>
              </a:rPr>
              <a:t>MAC = M1 in “Red” on Port 10</a:t>
            </a:r>
          </a:p>
          <a:p>
            <a:r>
              <a:rPr lang="en-US" sz="1200" dirty="0" smtClean="0">
                <a:solidFill>
                  <a:srgbClr val="000000"/>
                </a:solidFill>
              </a:rPr>
              <a:t>MAC = M2 in “Red” on Port 10</a:t>
            </a:r>
          </a:p>
        </p:txBody>
      </p:sp>
      <p:sp>
        <p:nvSpPr>
          <p:cNvPr id="55" name="Rectangle 54"/>
          <p:cNvSpPr/>
          <p:nvPr/>
        </p:nvSpPr>
        <p:spPr>
          <a:xfrm>
            <a:off x="962497" y="2663557"/>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5" name="Group 85"/>
          <p:cNvGrpSpPr/>
          <p:nvPr/>
        </p:nvGrpSpPr>
        <p:grpSpPr>
          <a:xfrm>
            <a:off x="293465" y="2595514"/>
            <a:ext cx="518091" cy="276999"/>
            <a:chOff x="623679" y="2279385"/>
            <a:chExt cx="518091" cy="276999"/>
          </a:xfrm>
        </p:grpSpPr>
        <p:sp>
          <p:nvSpPr>
            <p:cNvPr id="57" name="Rectangle 56"/>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 name="TextBox 57"/>
            <p:cNvSpPr txBox="1"/>
            <p:nvPr/>
          </p:nvSpPr>
          <p:spPr>
            <a:xfrm>
              <a:off x="623679" y="2279385"/>
              <a:ext cx="518091" cy="276999"/>
            </a:xfrm>
            <a:prstGeom prst="rect">
              <a:avLst/>
            </a:prstGeom>
            <a:noFill/>
          </p:spPr>
          <p:txBody>
            <a:bodyPr wrap="none" rtlCol="0">
              <a:spAutoFit/>
            </a:bodyPr>
            <a:lstStyle/>
            <a:p>
              <a:r>
                <a:rPr lang="en-US" sz="1200" dirty="0" smtClean="0"/>
                <a:t>VM 2</a:t>
              </a:r>
              <a:endParaRPr lang="en-US" sz="1200" dirty="0"/>
            </a:p>
          </p:txBody>
        </p:sp>
      </p:grpSp>
      <p:cxnSp>
        <p:nvCxnSpPr>
          <p:cNvPr id="59" name="Straight Connector 58"/>
          <p:cNvCxnSpPr>
            <a:endCxn id="55" idx="1"/>
          </p:cNvCxnSpPr>
          <p:nvPr/>
        </p:nvCxnSpPr>
        <p:spPr>
          <a:xfrm>
            <a:off x="740693" y="2741626"/>
            <a:ext cx="221804" cy="6983"/>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60" name="Straight Connector 59"/>
          <p:cNvCxnSpPr>
            <a:stCxn id="55" idx="3"/>
          </p:cNvCxnSpPr>
          <p:nvPr/>
        </p:nvCxnSpPr>
        <p:spPr>
          <a:xfrm flipV="1">
            <a:off x="1132592" y="2573530"/>
            <a:ext cx="466297" cy="175079"/>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sp>
        <p:nvSpPr>
          <p:cNvPr id="61" name="TextBox 60"/>
          <p:cNvSpPr txBox="1"/>
          <p:nvPr/>
        </p:nvSpPr>
        <p:spPr>
          <a:xfrm>
            <a:off x="314750" y="2820938"/>
            <a:ext cx="723438" cy="261610"/>
          </a:xfrm>
          <a:prstGeom prst="rect">
            <a:avLst/>
          </a:prstGeom>
          <a:noFill/>
        </p:spPr>
        <p:txBody>
          <a:bodyPr wrap="none" rtlCol="0">
            <a:spAutoFit/>
          </a:bodyPr>
          <a:lstStyle/>
          <a:p>
            <a:r>
              <a:rPr lang="en-US" sz="1100" dirty="0" smtClean="0"/>
              <a:t>MAC=M2</a:t>
            </a:r>
            <a:endParaRPr lang="en-US" sz="1100" dirty="0"/>
          </a:p>
        </p:txBody>
      </p:sp>
      <p:sp>
        <p:nvSpPr>
          <p:cNvPr id="62" name="Rectangle 61"/>
          <p:cNvSpPr/>
          <p:nvPr/>
        </p:nvSpPr>
        <p:spPr>
          <a:xfrm>
            <a:off x="3479937" y="2300671"/>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3" name="Straight Connector 62"/>
          <p:cNvCxnSpPr>
            <a:endCxn id="62" idx="1"/>
          </p:cNvCxnSpPr>
          <p:nvPr/>
        </p:nvCxnSpPr>
        <p:spPr>
          <a:xfrm rot="10800000" flipH="1">
            <a:off x="3197817" y="2385723"/>
            <a:ext cx="282120" cy="182836"/>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sp>
        <p:nvSpPr>
          <p:cNvPr id="64" name="Rectangle 63"/>
          <p:cNvSpPr/>
          <p:nvPr/>
        </p:nvSpPr>
        <p:spPr>
          <a:xfrm>
            <a:off x="905798" y="4013051"/>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 name="Group 85"/>
          <p:cNvGrpSpPr/>
          <p:nvPr/>
        </p:nvGrpSpPr>
        <p:grpSpPr>
          <a:xfrm>
            <a:off x="236766" y="3945008"/>
            <a:ext cx="518091" cy="276999"/>
            <a:chOff x="623679" y="2279385"/>
            <a:chExt cx="518091" cy="276999"/>
          </a:xfrm>
        </p:grpSpPr>
        <p:sp>
          <p:nvSpPr>
            <p:cNvPr id="66" name="Rectangle 65"/>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TextBox 66"/>
            <p:cNvSpPr txBox="1"/>
            <p:nvPr/>
          </p:nvSpPr>
          <p:spPr>
            <a:xfrm>
              <a:off x="623679" y="2279385"/>
              <a:ext cx="518091" cy="276999"/>
            </a:xfrm>
            <a:prstGeom prst="rect">
              <a:avLst/>
            </a:prstGeom>
            <a:noFill/>
          </p:spPr>
          <p:txBody>
            <a:bodyPr wrap="none" rtlCol="0">
              <a:spAutoFit/>
            </a:bodyPr>
            <a:lstStyle/>
            <a:p>
              <a:r>
                <a:rPr lang="en-US" sz="1200" dirty="0" smtClean="0"/>
                <a:t>VM 3</a:t>
              </a:r>
              <a:endParaRPr lang="en-US" sz="1200" dirty="0"/>
            </a:p>
          </p:txBody>
        </p:sp>
      </p:grpSp>
      <p:cxnSp>
        <p:nvCxnSpPr>
          <p:cNvPr id="68" name="Straight Connector 67"/>
          <p:cNvCxnSpPr>
            <a:endCxn id="64" idx="1"/>
          </p:cNvCxnSpPr>
          <p:nvPr/>
        </p:nvCxnSpPr>
        <p:spPr>
          <a:xfrm>
            <a:off x="683994" y="4091120"/>
            <a:ext cx="221804" cy="6983"/>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69" name="Rectangle 68"/>
          <p:cNvSpPr/>
          <p:nvPr/>
        </p:nvSpPr>
        <p:spPr>
          <a:xfrm>
            <a:off x="3416885" y="4063389"/>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3" name="Straight Connector 72"/>
          <p:cNvCxnSpPr>
            <a:endCxn id="69" idx="1"/>
          </p:cNvCxnSpPr>
          <p:nvPr/>
        </p:nvCxnSpPr>
        <p:spPr>
          <a:xfrm rot="10800000" flipH="1">
            <a:off x="3134765" y="4148441"/>
            <a:ext cx="282120" cy="182836"/>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cxnSp>
        <p:nvCxnSpPr>
          <p:cNvPr id="74" name="Straight Connector 73"/>
          <p:cNvCxnSpPr>
            <a:stCxn id="64" idx="3"/>
          </p:cNvCxnSpPr>
          <p:nvPr/>
        </p:nvCxnSpPr>
        <p:spPr>
          <a:xfrm>
            <a:off x="1075893" y="4098103"/>
            <a:ext cx="455666" cy="201640"/>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sp>
        <p:nvSpPr>
          <p:cNvPr id="75" name="TextBox 74"/>
          <p:cNvSpPr txBox="1"/>
          <p:nvPr/>
        </p:nvSpPr>
        <p:spPr>
          <a:xfrm>
            <a:off x="235371" y="4181773"/>
            <a:ext cx="723438" cy="261610"/>
          </a:xfrm>
          <a:prstGeom prst="rect">
            <a:avLst/>
          </a:prstGeom>
          <a:noFill/>
        </p:spPr>
        <p:txBody>
          <a:bodyPr wrap="none" rtlCol="0">
            <a:spAutoFit/>
          </a:bodyPr>
          <a:lstStyle/>
          <a:p>
            <a:r>
              <a:rPr lang="en-US" sz="1100" dirty="0" smtClean="0"/>
              <a:t>MAC=M3</a:t>
            </a:r>
            <a:endParaRPr lang="en-US" sz="1100" dirty="0"/>
          </a:p>
        </p:txBody>
      </p:sp>
      <p:sp>
        <p:nvSpPr>
          <p:cNvPr id="96" name="TextBox 95"/>
          <p:cNvSpPr txBox="1"/>
          <p:nvPr/>
        </p:nvSpPr>
        <p:spPr>
          <a:xfrm>
            <a:off x="6880404" y="3478649"/>
            <a:ext cx="2079941" cy="1015663"/>
          </a:xfrm>
          <a:prstGeom prst="rect">
            <a:avLst/>
          </a:prstGeom>
          <a:noFill/>
        </p:spPr>
        <p:txBody>
          <a:bodyPr wrap="none" rtlCol="0">
            <a:spAutoFit/>
          </a:bodyPr>
          <a:lstStyle/>
          <a:p>
            <a:r>
              <a:rPr lang="en-US" sz="1200" dirty="0" smtClean="0">
                <a:solidFill>
                  <a:srgbClr val="000000"/>
                </a:solidFill>
              </a:rPr>
              <a:t>VN “Red”: VN-ID = 10000</a:t>
            </a:r>
          </a:p>
          <a:p>
            <a:r>
              <a:rPr lang="en-US" sz="1200" dirty="0" err="1" smtClean="0">
                <a:solidFill>
                  <a:srgbClr val="000000"/>
                </a:solidFill>
              </a:rPr>
              <a:t>Mcast</a:t>
            </a:r>
            <a:r>
              <a:rPr lang="en-US" sz="1200" dirty="0" smtClean="0">
                <a:solidFill>
                  <a:srgbClr val="000000"/>
                </a:solidFill>
              </a:rPr>
              <a:t> Group = 224.1.2.3</a:t>
            </a:r>
          </a:p>
          <a:p>
            <a:r>
              <a:rPr lang="en-US" sz="1200" dirty="0" smtClean="0">
                <a:solidFill>
                  <a:srgbClr val="000000"/>
                </a:solidFill>
              </a:rPr>
              <a:t>Port 20, Tag=200</a:t>
            </a:r>
          </a:p>
          <a:p>
            <a:r>
              <a:rPr lang="en-US" sz="1200" dirty="0" smtClean="0">
                <a:solidFill>
                  <a:srgbClr val="0000FF"/>
                </a:solidFill>
              </a:rPr>
              <a:t>MAC = M3 in “Red” on Port 20</a:t>
            </a:r>
          </a:p>
          <a:p>
            <a:endParaRPr lang="en-US" sz="1200" dirty="0">
              <a:solidFill>
                <a:srgbClr val="000000"/>
              </a:solidFill>
            </a:endParaRPr>
          </a:p>
        </p:txBody>
      </p:sp>
      <p:sp>
        <p:nvSpPr>
          <p:cNvPr id="93" name="TextBox 92"/>
          <p:cNvSpPr txBox="1"/>
          <p:nvPr/>
        </p:nvSpPr>
        <p:spPr>
          <a:xfrm>
            <a:off x="1625177" y="3791200"/>
            <a:ext cx="1326004" cy="461665"/>
          </a:xfrm>
          <a:prstGeom prst="rect">
            <a:avLst/>
          </a:prstGeom>
          <a:noFill/>
        </p:spPr>
        <p:txBody>
          <a:bodyPr wrap="none" rtlCol="0">
            <a:spAutoFit/>
          </a:bodyPr>
          <a:lstStyle/>
          <a:p>
            <a:r>
              <a:rPr lang="en-US" sz="1200" dirty="0" smtClean="0">
                <a:solidFill>
                  <a:srgbClr val="0000FF"/>
                </a:solidFill>
              </a:rPr>
              <a:t>Attach: MAC = M3</a:t>
            </a:r>
          </a:p>
          <a:p>
            <a:r>
              <a:rPr lang="en-US" sz="1200" dirty="0" smtClean="0">
                <a:solidFill>
                  <a:srgbClr val="0000FF"/>
                </a:solidFill>
              </a:rPr>
              <a:t>in VN “Red”</a:t>
            </a:r>
            <a:endParaRPr lang="en-US" sz="1200" dirty="0">
              <a:solidFill>
                <a:srgbClr val="0000FF"/>
              </a:solidFill>
            </a:endParaRPr>
          </a:p>
        </p:txBody>
      </p:sp>
      <p:cxnSp>
        <p:nvCxnSpPr>
          <p:cNvPr id="107" name="Straight Arrow Connector 106"/>
          <p:cNvCxnSpPr/>
          <p:nvPr/>
        </p:nvCxnSpPr>
        <p:spPr>
          <a:xfrm>
            <a:off x="1916399" y="4218528"/>
            <a:ext cx="646359" cy="1588"/>
          </a:xfrm>
          <a:prstGeom prst="straightConnector1">
            <a:avLst/>
          </a:prstGeom>
          <a:ln>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sp>
        <p:nvSpPr>
          <p:cNvPr id="108" name="TextBox 107"/>
          <p:cNvSpPr txBox="1"/>
          <p:nvPr/>
        </p:nvSpPr>
        <p:spPr>
          <a:xfrm>
            <a:off x="4158915" y="3637417"/>
            <a:ext cx="1531489" cy="646331"/>
          </a:xfrm>
          <a:prstGeom prst="rect">
            <a:avLst/>
          </a:prstGeom>
          <a:noFill/>
        </p:spPr>
        <p:txBody>
          <a:bodyPr wrap="none" rtlCol="0">
            <a:spAutoFit/>
          </a:bodyPr>
          <a:lstStyle/>
          <a:p>
            <a:r>
              <a:rPr lang="en-US" sz="1200" dirty="0" smtClean="0">
                <a:solidFill>
                  <a:srgbClr val="0000FF"/>
                </a:solidFill>
              </a:rPr>
              <a:t>Register MAC = M3 in</a:t>
            </a:r>
          </a:p>
          <a:p>
            <a:r>
              <a:rPr lang="en-US" sz="1200" dirty="0" smtClean="0">
                <a:solidFill>
                  <a:srgbClr val="0000FF"/>
                </a:solidFill>
              </a:rPr>
              <a:t>VN “Red”  reachable</a:t>
            </a:r>
          </a:p>
          <a:p>
            <a:r>
              <a:rPr lang="en-US" sz="1200" dirty="0" smtClean="0">
                <a:solidFill>
                  <a:srgbClr val="0000FF"/>
                </a:solidFill>
              </a:rPr>
              <a:t>at IP-A2</a:t>
            </a:r>
          </a:p>
        </p:txBody>
      </p:sp>
      <p:cxnSp>
        <p:nvCxnSpPr>
          <p:cNvPr id="109" name="Straight Arrow Connector 108"/>
          <p:cNvCxnSpPr/>
          <p:nvPr/>
        </p:nvCxnSpPr>
        <p:spPr>
          <a:xfrm flipV="1">
            <a:off x="4427457" y="4229868"/>
            <a:ext cx="1446475" cy="4977"/>
          </a:xfrm>
          <a:prstGeom prst="straightConnector1">
            <a:avLst/>
          </a:prstGeom>
          <a:ln>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92774" y="-31542"/>
            <a:ext cx="8754200" cy="677941"/>
          </a:xfrm>
        </p:spPr>
        <p:txBody>
          <a:bodyPr>
            <a:noAutofit/>
          </a:bodyPr>
          <a:lstStyle/>
          <a:p>
            <a:r>
              <a:rPr lang="en-US" sz="2800" dirty="0" smtClean="0"/>
              <a:t>VM 3 </a:t>
            </a:r>
            <a:r>
              <a:rPr lang="en-US" sz="2800" dirty="0" err="1" smtClean="0"/>
              <a:t>ARPs</a:t>
            </a:r>
            <a:r>
              <a:rPr lang="en-US" sz="2800" dirty="0" smtClean="0"/>
              <a:t> for VM1</a:t>
            </a:r>
            <a:endParaRPr lang="en-US" sz="2800" dirty="0"/>
          </a:p>
        </p:txBody>
      </p:sp>
      <p:sp>
        <p:nvSpPr>
          <p:cNvPr id="4" name="Cloud 3"/>
          <p:cNvSpPr/>
          <p:nvPr/>
        </p:nvSpPr>
        <p:spPr>
          <a:xfrm>
            <a:off x="5261604" y="1576291"/>
            <a:ext cx="1621556" cy="5032228"/>
          </a:xfrm>
          <a:prstGeom prst="cloud">
            <a:avLst/>
          </a:prstGeom>
          <a:no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smtClean="0"/>
          </a:p>
        </p:txBody>
      </p:sp>
      <p:cxnSp>
        <p:nvCxnSpPr>
          <p:cNvPr id="8" name="Straight Connector 7"/>
          <p:cNvCxnSpPr>
            <a:stCxn id="39" idx="3"/>
          </p:cNvCxnSpPr>
          <p:nvPr/>
        </p:nvCxnSpPr>
        <p:spPr>
          <a:xfrm flipV="1">
            <a:off x="4161685" y="2562879"/>
            <a:ext cx="1338039" cy="8169"/>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957522" y="2177395"/>
            <a:ext cx="589661" cy="839099"/>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p:cNvSpPr txBox="1"/>
          <p:nvPr/>
        </p:nvSpPr>
        <p:spPr>
          <a:xfrm>
            <a:off x="1014222" y="2321581"/>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24" name="Rectangle 23"/>
          <p:cNvSpPr/>
          <p:nvPr/>
        </p:nvSpPr>
        <p:spPr>
          <a:xfrm>
            <a:off x="968850" y="2216313"/>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 name="Group 85"/>
          <p:cNvGrpSpPr/>
          <p:nvPr/>
        </p:nvGrpSpPr>
        <p:grpSpPr>
          <a:xfrm>
            <a:off x="299818" y="2148270"/>
            <a:ext cx="518091" cy="276999"/>
            <a:chOff x="623679" y="2279385"/>
            <a:chExt cx="518091" cy="276999"/>
          </a:xfrm>
        </p:grpSpPr>
        <p:sp>
          <p:nvSpPr>
            <p:cNvPr id="27" name="Rectangle 26"/>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Box 27"/>
            <p:cNvSpPr txBox="1"/>
            <p:nvPr/>
          </p:nvSpPr>
          <p:spPr>
            <a:xfrm>
              <a:off x="623679" y="2279385"/>
              <a:ext cx="518091" cy="276999"/>
            </a:xfrm>
            <a:prstGeom prst="rect">
              <a:avLst/>
            </a:prstGeom>
            <a:noFill/>
          </p:spPr>
          <p:txBody>
            <a:bodyPr wrap="none" rtlCol="0">
              <a:spAutoFit/>
            </a:bodyPr>
            <a:lstStyle/>
            <a:p>
              <a:r>
                <a:rPr lang="en-US" sz="1200" dirty="0" smtClean="0"/>
                <a:t>VM 1</a:t>
              </a:r>
              <a:endParaRPr lang="en-US" sz="1200" dirty="0"/>
            </a:p>
          </p:txBody>
        </p:sp>
      </p:grpSp>
      <p:cxnSp>
        <p:nvCxnSpPr>
          <p:cNvPr id="29" name="Straight Connector 28"/>
          <p:cNvCxnSpPr>
            <a:endCxn id="24" idx="1"/>
          </p:cNvCxnSpPr>
          <p:nvPr/>
        </p:nvCxnSpPr>
        <p:spPr>
          <a:xfrm>
            <a:off x="747046" y="2294382"/>
            <a:ext cx="221804" cy="6983"/>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30" name="Rectangle 29"/>
          <p:cNvSpPr/>
          <p:nvPr/>
        </p:nvSpPr>
        <p:spPr>
          <a:xfrm>
            <a:off x="3197817" y="2052579"/>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ectangle 34"/>
          <p:cNvSpPr/>
          <p:nvPr/>
        </p:nvSpPr>
        <p:spPr>
          <a:xfrm>
            <a:off x="265798" y="2057550"/>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TextBox 35"/>
          <p:cNvSpPr txBox="1"/>
          <p:nvPr/>
        </p:nvSpPr>
        <p:spPr>
          <a:xfrm>
            <a:off x="345167" y="1762706"/>
            <a:ext cx="1218928" cy="307777"/>
          </a:xfrm>
          <a:prstGeom prst="rect">
            <a:avLst/>
          </a:prstGeom>
          <a:noFill/>
        </p:spPr>
        <p:txBody>
          <a:bodyPr wrap="none" rtlCol="0">
            <a:spAutoFit/>
          </a:bodyPr>
          <a:lstStyle/>
          <a:p>
            <a:r>
              <a:rPr lang="en-US" sz="1400" dirty="0" smtClean="0"/>
              <a:t>Hypervisor H1</a:t>
            </a:r>
            <a:endParaRPr lang="en-US" sz="1400" dirty="0"/>
          </a:p>
        </p:txBody>
      </p:sp>
      <p:sp>
        <p:nvSpPr>
          <p:cNvPr id="39" name="Rectangle 38"/>
          <p:cNvSpPr/>
          <p:nvPr/>
        </p:nvSpPr>
        <p:spPr>
          <a:xfrm>
            <a:off x="3860501" y="2052580"/>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Box 41"/>
          <p:cNvSpPr txBox="1"/>
          <p:nvPr/>
        </p:nvSpPr>
        <p:spPr>
          <a:xfrm>
            <a:off x="3366537" y="2017178"/>
            <a:ext cx="471283" cy="276999"/>
          </a:xfrm>
          <a:prstGeom prst="rect">
            <a:avLst/>
          </a:prstGeom>
          <a:noFill/>
        </p:spPr>
        <p:txBody>
          <a:bodyPr wrap="square" rtlCol="0">
            <a:spAutoFit/>
          </a:bodyPr>
          <a:lstStyle/>
          <a:p>
            <a:r>
              <a:rPr lang="en-US" sz="1200" dirty="0" smtClean="0"/>
              <a:t>NVE</a:t>
            </a:r>
            <a:endParaRPr lang="en-US" sz="1200" dirty="0"/>
          </a:p>
        </p:txBody>
      </p:sp>
      <p:sp>
        <p:nvSpPr>
          <p:cNvPr id="43" name="Rectangle 42"/>
          <p:cNvSpPr/>
          <p:nvPr/>
        </p:nvSpPr>
        <p:spPr>
          <a:xfrm>
            <a:off x="3682679" y="2469395"/>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TextBox 43"/>
          <p:cNvSpPr txBox="1"/>
          <p:nvPr/>
        </p:nvSpPr>
        <p:spPr>
          <a:xfrm>
            <a:off x="3105729" y="1552222"/>
            <a:ext cx="1469736" cy="523220"/>
          </a:xfrm>
          <a:prstGeom prst="rect">
            <a:avLst/>
          </a:prstGeom>
          <a:noFill/>
        </p:spPr>
        <p:txBody>
          <a:bodyPr wrap="none" rtlCol="0">
            <a:spAutoFit/>
          </a:bodyPr>
          <a:lstStyle/>
          <a:p>
            <a:r>
              <a:rPr lang="en-US" sz="1400" dirty="0" smtClean="0"/>
              <a:t>Access Switch A1,</a:t>
            </a:r>
          </a:p>
          <a:p>
            <a:r>
              <a:rPr lang="en-US" sz="1400" dirty="0" smtClean="0"/>
              <a:t>NVE IP = IP-A1</a:t>
            </a:r>
            <a:endParaRPr lang="en-US" sz="1400" dirty="0"/>
          </a:p>
        </p:txBody>
      </p:sp>
      <p:cxnSp>
        <p:nvCxnSpPr>
          <p:cNvPr id="45" name="Straight Connector 44"/>
          <p:cNvCxnSpPr>
            <a:stCxn id="23" idx="3"/>
            <a:endCxn id="30" idx="1"/>
          </p:cNvCxnSpPr>
          <p:nvPr/>
        </p:nvCxnSpPr>
        <p:spPr>
          <a:xfrm>
            <a:off x="1594611" y="2537025"/>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8" name="Straight Connector 47"/>
          <p:cNvCxnSpPr>
            <a:stCxn id="24" idx="3"/>
            <a:endCxn id="23" idx="3"/>
          </p:cNvCxnSpPr>
          <p:nvPr/>
        </p:nvCxnSpPr>
        <p:spPr>
          <a:xfrm>
            <a:off x="1138945" y="2301365"/>
            <a:ext cx="455666" cy="235660"/>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cxnSp>
        <p:nvCxnSpPr>
          <p:cNvPr id="70" name="Straight Connector 69"/>
          <p:cNvCxnSpPr>
            <a:stCxn id="82" idx="3"/>
          </p:cNvCxnSpPr>
          <p:nvPr/>
        </p:nvCxnSpPr>
        <p:spPr>
          <a:xfrm>
            <a:off x="4098633" y="4333766"/>
            <a:ext cx="1162959" cy="9535"/>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71" name="Rectangle 70"/>
          <p:cNvSpPr/>
          <p:nvPr/>
        </p:nvSpPr>
        <p:spPr>
          <a:xfrm>
            <a:off x="894470" y="3940113"/>
            <a:ext cx="589661"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TextBox 71"/>
          <p:cNvSpPr txBox="1"/>
          <p:nvPr/>
        </p:nvSpPr>
        <p:spPr>
          <a:xfrm>
            <a:off x="951170" y="4084299"/>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78" name="Rectangle 77"/>
          <p:cNvSpPr/>
          <p:nvPr/>
        </p:nvSpPr>
        <p:spPr>
          <a:xfrm>
            <a:off x="3134765" y="3815297"/>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 name="Rectangle 78"/>
          <p:cNvSpPr/>
          <p:nvPr/>
        </p:nvSpPr>
        <p:spPr>
          <a:xfrm>
            <a:off x="202746" y="3820268"/>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TextBox 79"/>
          <p:cNvSpPr txBox="1"/>
          <p:nvPr/>
        </p:nvSpPr>
        <p:spPr>
          <a:xfrm>
            <a:off x="282115" y="3525424"/>
            <a:ext cx="1223412" cy="307777"/>
          </a:xfrm>
          <a:prstGeom prst="rect">
            <a:avLst/>
          </a:prstGeom>
          <a:noFill/>
        </p:spPr>
        <p:txBody>
          <a:bodyPr wrap="none" rtlCol="0">
            <a:spAutoFit/>
          </a:bodyPr>
          <a:lstStyle/>
          <a:p>
            <a:r>
              <a:rPr lang="en-US" sz="1400" dirty="0" smtClean="0"/>
              <a:t>Hypervisor H2</a:t>
            </a:r>
            <a:endParaRPr lang="en-US" sz="1400" dirty="0"/>
          </a:p>
        </p:txBody>
      </p:sp>
      <p:sp>
        <p:nvSpPr>
          <p:cNvPr id="82" name="Rectangle 81"/>
          <p:cNvSpPr/>
          <p:nvPr/>
        </p:nvSpPr>
        <p:spPr>
          <a:xfrm>
            <a:off x="3797449" y="3815298"/>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TextBox 82"/>
          <p:cNvSpPr txBox="1"/>
          <p:nvPr/>
        </p:nvSpPr>
        <p:spPr>
          <a:xfrm>
            <a:off x="3303485" y="3779896"/>
            <a:ext cx="471283" cy="276999"/>
          </a:xfrm>
          <a:prstGeom prst="rect">
            <a:avLst/>
          </a:prstGeom>
          <a:noFill/>
        </p:spPr>
        <p:txBody>
          <a:bodyPr wrap="square" rtlCol="0">
            <a:spAutoFit/>
          </a:bodyPr>
          <a:lstStyle/>
          <a:p>
            <a:r>
              <a:rPr lang="en-US" sz="1200" dirty="0" smtClean="0"/>
              <a:t>NVE</a:t>
            </a:r>
            <a:endParaRPr lang="en-US" sz="1200" dirty="0"/>
          </a:p>
        </p:txBody>
      </p:sp>
      <p:sp>
        <p:nvSpPr>
          <p:cNvPr id="84" name="Rectangle 83"/>
          <p:cNvSpPr/>
          <p:nvPr/>
        </p:nvSpPr>
        <p:spPr>
          <a:xfrm>
            <a:off x="3619627" y="4232113"/>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TextBox 84"/>
          <p:cNvSpPr txBox="1"/>
          <p:nvPr/>
        </p:nvSpPr>
        <p:spPr>
          <a:xfrm>
            <a:off x="3042677" y="3314940"/>
            <a:ext cx="1469736" cy="523220"/>
          </a:xfrm>
          <a:prstGeom prst="rect">
            <a:avLst/>
          </a:prstGeom>
          <a:noFill/>
        </p:spPr>
        <p:txBody>
          <a:bodyPr wrap="none" rtlCol="0">
            <a:spAutoFit/>
          </a:bodyPr>
          <a:lstStyle/>
          <a:p>
            <a:r>
              <a:rPr lang="en-US" sz="1400" dirty="0" smtClean="0"/>
              <a:t>Access Switch A2,</a:t>
            </a:r>
          </a:p>
          <a:p>
            <a:r>
              <a:rPr lang="en-US" sz="1400" dirty="0" smtClean="0"/>
              <a:t>NVE IP = IP-A2</a:t>
            </a:r>
            <a:endParaRPr lang="en-US" sz="1400" dirty="0"/>
          </a:p>
        </p:txBody>
      </p:sp>
      <p:cxnSp>
        <p:nvCxnSpPr>
          <p:cNvPr id="86" name="Straight Connector 85"/>
          <p:cNvCxnSpPr>
            <a:stCxn id="72" idx="3"/>
            <a:endCxn id="78" idx="1"/>
          </p:cNvCxnSpPr>
          <p:nvPr/>
        </p:nvCxnSpPr>
        <p:spPr>
          <a:xfrm>
            <a:off x="1531559" y="4299743"/>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89" name="Straight Connector 88"/>
          <p:cNvCxnSpPr>
            <a:stCxn id="101" idx="3"/>
          </p:cNvCxnSpPr>
          <p:nvPr/>
        </p:nvCxnSpPr>
        <p:spPr>
          <a:xfrm>
            <a:off x="4161688" y="6018484"/>
            <a:ext cx="1349376" cy="3171"/>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90" name="Rectangle 89"/>
          <p:cNvSpPr/>
          <p:nvPr/>
        </p:nvSpPr>
        <p:spPr>
          <a:xfrm>
            <a:off x="957525" y="5624831"/>
            <a:ext cx="589661"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TextBox 90"/>
          <p:cNvSpPr txBox="1"/>
          <p:nvPr/>
        </p:nvSpPr>
        <p:spPr>
          <a:xfrm>
            <a:off x="1014225" y="5769017"/>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97" name="Rectangle 96"/>
          <p:cNvSpPr/>
          <p:nvPr/>
        </p:nvSpPr>
        <p:spPr>
          <a:xfrm>
            <a:off x="3197820" y="5500015"/>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Rectangle 97"/>
          <p:cNvSpPr/>
          <p:nvPr/>
        </p:nvSpPr>
        <p:spPr>
          <a:xfrm>
            <a:off x="265801" y="5504986"/>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TextBox 98"/>
          <p:cNvSpPr txBox="1"/>
          <p:nvPr/>
        </p:nvSpPr>
        <p:spPr>
          <a:xfrm>
            <a:off x="345170" y="5210142"/>
            <a:ext cx="1223412" cy="307777"/>
          </a:xfrm>
          <a:prstGeom prst="rect">
            <a:avLst/>
          </a:prstGeom>
          <a:noFill/>
        </p:spPr>
        <p:txBody>
          <a:bodyPr wrap="none" rtlCol="0">
            <a:spAutoFit/>
          </a:bodyPr>
          <a:lstStyle/>
          <a:p>
            <a:r>
              <a:rPr lang="en-US" sz="1400" dirty="0" smtClean="0"/>
              <a:t>Hypervisor H3</a:t>
            </a:r>
            <a:endParaRPr lang="en-US" sz="1400" dirty="0"/>
          </a:p>
        </p:txBody>
      </p:sp>
      <p:sp>
        <p:nvSpPr>
          <p:cNvPr id="101" name="Rectangle 100"/>
          <p:cNvSpPr/>
          <p:nvPr/>
        </p:nvSpPr>
        <p:spPr>
          <a:xfrm>
            <a:off x="3860504" y="5500016"/>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TextBox 101"/>
          <p:cNvSpPr txBox="1"/>
          <p:nvPr/>
        </p:nvSpPr>
        <p:spPr>
          <a:xfrm>
            <a:off x="3366540" y="5464614"/>
            <a:ext cx="471283" cy="276999"/>
          </a:xfrm>
          <a:prstGeom prst="rect">
            <a:avLst/>
          </a:prstGeom>
          <a:noFill/>
        </p:spPr>
        <p:txBody>
          <a:bodyPr wrap="square" rtlCol="0">
            <a:spAutoFit/>
          </a:bodyPr>
          <a:lstStyle/>
          <a:p>
            <a:r>
              <a:rPr lang="en-US" sz="1200" dirty="0" smtClean="0"/>
              <a:t>NVE</a:t>
            </a:r>
            <a:endParaRPr lang="en-US" sz="1200" dirty="0"/>
          </a:p>
        </p:txBody>
      </p:sp>
      <p:sp>
        <p:nvSpPr>
          <p:cNvPr id="103" name="Rectangle 102"/>
          <p:cNvSpPr/>
          <p:nvPr/>
        </p:nvSpPr>
        <p:spPr>
          <a:xfrm>
            <a:off x="3682682" y="5916831"/>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TextBox 103"/>
          <p:cNvSpPr txBox="1"/>
          <p:nvPr/>
        </p:nvSpPr>
        <p:spPr>
          <a:xfrm>
            <a:off x="3105732" y="5010998"/>
            <a:ext cx="1469736" cy="523220"/>
          </a:xfrm>
          <a:prstGeom prst="rect">
            <a:avLst/>
          </a:prstGeom>
          <a:noFill/>
        </p:spPr>
        <p:txBody>
          <a:bodyPr wrap="none" rtlCol="0">
            <a:spAutoFit/>
          </a:bodyPr>
          <a:lstStyle/>
          <a:p>
            <a:r>
              <a:rPr lang="en-US" sz="1400" dirty="0" smtClean="0"/>
              <a:t>Access Switch A3,</a:t>
            </a:r>
          </a:p>
          <a:p>
            <a:r>
              <a:rPr lang="en-US" sz="1400" dirty="0" smtClean="0"/>
              <a:t>NVE IP = IP-A3</a:t>
            </a:r>
            <a:endParaRPr lang="en-US" sz="1400" dirty="0"/>
          </a:p>
        </p:txBody>
      </p:sp>
      <p:cxnSp>
        <p:nvCxnSpPr>
          <p:cNvPr id="105" name="Straight Connector 104"/>
          <p:cNvCxnSpPr>
            <a:stCxn id="91" idx="3"/>
            <a:endCxn id="97" idx="1"/>
          </p:cNvCxnSpPr>
          <p:nvPr/>
        </p:nvCxnSpPr>
        <p:spPr>
          <a:xfrm>
            <a:off x="1594614" y="5984461"/>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112" name="TextBox 111"/>
          <p:cNvSpPr txBox="1"/>
          <p:nvPr/>
        </p:nvSpPr>
        <p:spPr>
          <a:xfrm>
            <a:off x="2640748" y="2550160"/>
            <a:ext cx="600420" cy="261610"/>
          </a:xfrm>
          <a:prstGeom prst="rect">
            <a:avLst/>
          </a:prstGeom>
          <a:noFill/>
        </p:spPr>
        <p:txBody>
          <a:bodyPr wrap="none" rtlCol="0">
            <a:spAutoFit/>
          </a:bodyPr>
          <a:lstStyle/>
          <a:p>
            <a:r>
              <a:rPr lang="en-US" sz="1100" dirty="0" smtClean="0"/>
              <a:t>Port 10</a:t>
            </a:r>
            <a:endParaRPr lang="en-US" sz="1100" dirty="0"/>
          </a:p>
        </p:txBody>
      </p:sp>
      <p:sp>
        <p:nvSpPr>
          <p:cNvPr id="113" name="TextBox 112"/>
          <p:cNvSpPr txBox="1"/>
          <p:nvPr/>
        </p:nvSpPr>
        <p:spPr>
          <a:xfrm>
            <a:off x="2600374" y="4358239"/>
            <a:ext cx="600420" cy="261610"/>
          </a:xfrm>
          <a:prstGeom prst="rect">
            <a:avLst/>
          </a:prstGeom>
          <a:noFill/>
        </p:spPr>
        <p:txBody>
          <a:bodyPr wrap="none" rtlCol="0">
            <a:spAutoFit/>
          </a:bodyPr>
          <a:lstStyle/>
          <a:p>
            <a:r>
              <a:rPr lang="en-US" sz="1100" dirty="0" smtClean="0"/>
              <a:t>Port 20</a:t>
            </a:r>
            <a:endParaRPr lang="en-US" sz="1100" dirty="0"/>
          </a:p>
        </p:txBody>
      </p:sp>
      <p:sp>
        <p:nvSpPr>
          <p:cNvPr id="114" name="TextBox 113"/>
          <p:cNvSpPr txBox="1"/>
          <p:nvPr/>
        </p:nvSpPr>
        <p:spPr>
          <a:xfrm>
            <a:off x="2662056" y="6041571"/>
            <a:ext cx="600420" cy="261610"/>
          </a:xfrm>
          <a:prstGeom prst="rect">
            <a:avLst/>
          </a:prstGeom>
          <a:noFill/>
        </p:spPr>
        <p:txBody>
          <a:bodyPr wrap="none" rtlCol="0">
            <a:spAutoFit/>
          </a:bodyPr>
          <a:lstStyle/>
          <a:p>
            <a:r>
              <a:rPr lang="en-US" sz="1100" dirty="0" smtClean="0"/>
              <a:t>Port 30</a:t>
            </a:r>
            <a:endParaRPr lang="en-US" sz="1100" dirty="0"/>
          </a:p>
        </p:txBody>
      </p:sp>
      <p:sp>
        <p:nvSpPr>
          <p:cNvPr id="130" name="TextBox 129"/>
          <p:cNvSpPr txBox="1"/>
          <p:nvPr/>
        </p:nvSpPr>
        <p:spPr>
          <a:xfrm>
            <a:off x="7482794" y="1348097"/>
            <a:ext cx="1005604" cy="338554"/>
          </a:xfrm>
          <a:prstGeom prst="rect">
            <a:avLst/>
          </a:prstGeom>
          <a:noFill/>
        </p:spPr>
        <p:txBody>
          <a:bodyPr wrap="none" rtlCol="0">
            <a:spAutoFit/>
          </a:bodyPr>
          <a:lstStyle/>
          <a:p>
            <a:r>
              <a:rPr lang="en-US" sz="1600" dirty="0" smtClean="0"/>
              <a:t>NVE State</a:t>
            </a:r>
            <a:endParaRPr lang="en-US" sz="1600" dirty="0"/>
          </a:p>
        </p:txBody>
      </p:sp>
      <p:cxnSp>
        <p:nvCxnSpPr>
          <p:cNvPr id="131" name="Straight Connector 130"/>
          <p:cNvCxnSpPr/>
          <p:nvPr/>
        </p:nvCxnSpPr>
        <p:spPr>
          <a:xfrm>
            <a:off x="7330430" y="1668811"/>
            <a:ext cx="1276356" cy="9532"/>
          </a:xfrm>
          <a:prstGeom prst="line">
            <a:avLst/>
          </a:prstGeom>
          <a:ln w="9525">
            <a:solidFill>
              <a:srgbClr val="000000"/>
            </a:solidFill>
          </a:ln>
        </p:spPr>
        <p:style>
          <a:lnRef idx="2">
            <a:schemeClr val="accent1"/>
          </a:lnRef>
          <a:fillRef idx="0">
            <a:schemeClr val="accent1"/>
          </a:fillRef>
          <a:effectRef idx="1">
            <a:schemeClr val="accent1"/>
          </a:effectRef>
          <a:fontRef idx="minor">
            <a:schemeClr val="tx1"/>
          </a:fontRef>
        </p:style>
      </p:cxnSp>
      <p:sp>
        <p:nvSpPr>
          <p:cNvPr id="136" name="Title 1"/>
          <p:cNvSpPr txBox="1">
            <a:spLocks/>
          </p:cNvSpPr>
          <p:nvPr/>
        </p:nvSpPr>
        <p:spPr>
          <a:xfrm>
            <a:off x="306170" y="540450"/>
            <a:ext cx="8374275" cy="677941"/>
          </a:xfrm>
          <a:prstGeom prst="rect">
            <a:avLst/>
          </a:prstGeom>
        </p:spPr>
        <p:txBody>
          <a:bodyPr vert="horz" lIns="91440" tIns="45720" rIns="91440" bIns="45720" rtlCol="0" anchor="ctr">
            <a:noAutofit/>
          </a:bodyPr>
          <a:lstStyle/>
          <a:p>
            <a:pPr lvl="0">
              <a:spcBef>
                <a:spcPct val="0"/>
              </a:spcBef>
              <a:defRPr/>
            </a:pPr>
            <a:r>
              <a:rPr lang="en-US" sz="2000" dirty="0" smtClean="0"/>
              <a:t>NVE A2 uses multicast to send the ARP </a:t>
            </a:r>
            <a:r>
              <a:rPr lang="en-US" sz="2000" dirty="0" err="1" smtClean="0"/>
              <a:t>Bcast</a:t>
            </a:r>
            <a:r>
              <a:rPr lang="en-US" sz="2000" dirty="0" smtClean="0"/>
              <a:t> to all </a:t>
            </a:r>
            <a:r>
              <a:rPr lang="en-US" sz="2000" dirty="0" err="1" smtClean="0"/>
              <a:t>NVEs</a:t>
            </a:r>
            <a:r>
              <a:rPr lang="en-US" sz="2000" dirty="0" smtClean="0"/>
              <a:t> interested in VN “Red”</a:t>
            </a:r>
          </a:p>
          <a:p>
            <a:pPr lvl="0">
              <a:spcBef>
                <a:spcPct val="0"/>
              </a:spcBef>
              <a:defRPr/>
            </a:pPr>
            <a:r>
              <a:rPr lang="en-US" sz="2000" dirty="0" smtClean="0"/>
              <a:t>NVE A1 Queries to find inner to outer mapping for MAC M3</a:t>
            </a:r>
            <a:endParaRPr lang="en-US" sz="2000" dirty="0"/>
          </a:p>
        </p:txBody>
      </p:sp>
      <p:sp>
        <p:nvSpPr>
          <p:cNvPr id="133" name="TextBox 132"/>
          <p:cNvSpPr txBox="1"/>
          <p:nvPr/>
        </p:nvSpPr>
        <p:spPr>
          <a:xfrm>
            <a:off x="6880404" y="1709609"/>
            <a:ext cx="2079941" cy="1015663"/>
          </a:xfrm>
          <a:prstGeom prst="rect">
            <a:avLst/>
          </a:prstGeom>
          <a:noFill/>
        </p:spPr>
        <p:txBody>
          <a:bodyPr wrap="none" rtlCol="0">
            <a:spAutoFit/>
          </a:bodyPr>
          <a:lstStyle/>
          <a:p>
            <a:r>
              <a:rPr lang="en-US" sz="1200" dirty="0" smtClean="0">
                <a:solidFill>
                  <a:srgbClr val="000000"/>
                </a:solidFill>
              </a:rPr>
              <a:t>VN “Red”: VN-ID = 10000</a:t>
            </a:r>
          </a:p>
          <a:p>
            <a:r>
              <a:rPr lang="en-US" sz="1200" dirty="0" err="1" smtClean="0">
                <a:solidFill>
                  <a:srgbClr val="000000"/>
                </a:solidFill>
              </a:rPr>
              <a:t>Mcast</a:t>
            </a:r>
            <a:r>
              <a:rPr lang="en-US" sz="1200" dirty="0" smtClean="0">
                <a:solidFill>
                  <a:srgbClr val="000000"/>
                </a:solidFill>
              </a:rPr>
              <a:t> Group = 224.1.2.3</a:t>
            </a:r>
          </a:p>
          <a:p>
            <a:r>
              <a:rPr lang="en-US" sz="1200" dirty="0" smtClean="0">
                <a:solidFill>
                  <a:srgbClr val="000000"/>
                </a:solidFill>
              </a:rPr>
              <a:t>Port 10, Tag=100</a:t>
            </a:r>
          </a:p>
          <a:p>
            <a:r>
              <a:rPr lang="en-US" sz="1200" dirty="0" smtClean="0">
                <a:solidFill>
                  <a:srgbClr val="000000"/>
                </a:solidFill>
              </a:rPr>
              <a:t>MAC = M1 in “Red” on Port 10</a:t>
            </a:r>
          </a:p>
          <a:p>
            <a:r>
              <a:rPr lang="en-US" sz="1200" dirty="0" smtClean="0">
                <a:solidFill>
                  <a:srgbClr val="000000"/>
                </a:solidFill>
              </a:rPr>
              <a:t>MAC = M2 in “Red” on Port 10</a:t>
            </a:r>
          </a:p>
        </p:txBody>
      </p:sp>
      <p:sp>
        <p:nvSpPr>
          <p:cNvPr id="55" name="Rectangle 54"/>
          <p:cNvSpPr/>
          <p:nvPr/>
        </p:nvSpPr>
        <p:spPr>
          <a:xfrm>
            <a:off x="962497" y="2663557"/>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5" name="Group 85"/>
          <p:cNvGrpSpPr/>
          <p:nvPr/>
        </p:nvGrpSpPr>
        <p:grpSpPr>
          <a:xfrm>
            <a:off x="293465" y="2595514"/>
            <a:ext cx="518091" cy="276999"/>
            <a:chOff x="623679" y="2279385"/>
            <a:chExt cx="518091" cy="276999"/>
          </a:xfrm>
        </p:grpSpPr>
        <p:sp>
          <p:nvSpPr>
            <p:cNvPr id="57" name="Rectangle 56"/>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 name="TextBox 57"/>
            <p:cNvSpPr txBox="1"/>
            <p:nvPr/>
          </p:nvSpPr>
          <p:spPr>
            <a:xfrm>
              <a:off x="623679" y="2279385"/>
              <a:ext cx="518091" cy="276999"/>
            </a:xfrm>
            <a:prstGeom prst="rect">
              <a:avLst/>
            </a:prstGeom>
            <a:noFill/>
          </p:spPr>
          <p:txBody>
            <a:bodyPr wrap="none" rtlCol="0">
              <a:spAutoFit/>
            </a:bodyPr>
            <a:lstStyle/>
            <a:p>
              <a:r>
                <a:rPr lang="en-US" sz="1200" dirty="0" smtClean="0"/>
                <a:t>VM 2</a:t>
              </a:r>
              <a:endParaRPr lang="en-US" sz="1200" dirty="0"/>
            </a:p>
          </p:txBody>
        </p:sp>
      </p:grpSp>
      <p:cxnSp>
        <p:nvCxnSpPr>
          <p:cNvPr id="59" name="Straight Connector 58"/>
          <p:cNvCxnSpPr>
            <a:endCxn id="55" idx="1"/>
          </p:cNvCxnSpPr>
          <p:nvPr/>
        </p:nvCxnSpPr>
        <p:spPr>
          <a:xfrm>
            <a:off x="740693" y="2741626"/>
            <a:ext cx="221804" cy="6983"/>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60" name="Straight Connector 59"/>
          <p:cNvCxnSpPr>
            <a:stCxn id="55" idx="3"/>
          </p:cNvCxnSpPr>
          <p:nvPr/>
        </p:nvCxnSpPr>
        <p:spPr>
          <a:xfrm flipV="1">
            <a:off x="1132592" y="2573530"/>
            <a:ext cx="466297" cy="175079"/>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sp>
        <p:nvSpPr>
          <p:cNvPr id="62" name="Rectangle 61"/>
          <p:cNvSpPr/>
          <p:nvPr/>
        </p:nvSpPr>
        <p:spPr>
          <a:xfrm>
            <a:off x="3479937" y="2300671"/>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3" name="Straight Connector 62"/>
          <p:cNvCxnSpPr>
            <a:endCxn id="62" idx="1"/>
          </p:cNvCxnSpPr>
          <p:nvPr/>
        </p:nvCxnSpPr>
        <p:spPr>
          <a:xfrm rot="10800000" flipH="1">
            <a:off x="3197817" y="2385723"/>
            <a:ext cx="282120" cy="182836"/>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sp>
        <p:nvSpPr>
          <p:cNvPr id="64" name="Rectangle 63"/>
          <p:cNvSpPr/>
          <p:nvPr/>
        </p:nvSpPr>
        <p:spPr>
          <a:xfrm>
            <a:off x="905798" y="4013051"/>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 name="Group 85"/>
          <p:cNvGrpSpPr/>
          <p:nvPr/>
        </p:nvGrpSpPr>
        <p:grpSpPr>
          <a:xfrm>
            <a:off x="236766" y="3945008"/>
            <a:ext cx="518091" cy="276999"/>
            <a:chOff x="623679" y="2279385"/>
            <a:chExt cx="518091" cy="276999"/>
          </a:xfrm>
        </p:grpSpPr>
        <p:sp>
          <p:nvSpPr>
            <p:cNvPr id="66" name="Rectangle 65"/>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TextBox 66"/>
            <p:cNvSpPr txBox="1"/>
            <p:nvPr/>
          </p:nvSpPr>
          <p:spPr>
            <a:xfrm>
              <a:off x="623679" y="2279385"/>
              <a:ext cx="518091" cy="276999"/>
            </a:xfrm>
            <a:prstGeom prst="rect">
              <a:avLst/>
            </a:prstGeom>
            <a:noFill/>
          </p:spPr>
          <p:txBody>
            <a:bodyPr wrap="none" rtlCol="0">
              <a:spAutoFit/>
            </a:bodyPr>
            <a:lstStyle/>
            <a:p>
              <a:r>
                <a:rPr lang="en-US" sz="1200" dirty="0" smtClean="0"/>
                <a:t>VM 3</a:t>
              </a:r>
              <a:endParaRPr lang="en-US" sz="1200" dirty="0"/>
            </a:p>
          </p:txBody>
        </p:sp>
      </p:grpSp>
      <p:cxnSp>
        <p:nvCxnSpPr>
          <p:cNvPr id="68" name="Straight Connector 67"/>
          <p:cNvCxnSpPr>
            <a:endCxn id="64" idx="1"/>
          </p:cNvCxnSpPr>
          <p:nvPr/>
        </p:nvCxnSpPr>
        <p:spPr>
          <a:xfrm>
            <a:off x="683994" y="4091120"/>
            <a:ext cx="221804" cy="6983"/>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69" name="Rectangle 68"/>
          <p:cNvSpPr/>
          <p:nvPr/>
        </p:nvSpPr>
        <p:spPr>
          <a:xfrm>
            <a:off x="3416885" y="4063389"/>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3" name="Straight Connector 72"/>
          <p:cNvCxnSpPr>
            <a:endCxn id="69" idx="1"/>
          </p:cNvCxnSpPr>
          <p:nvPr/>
        </p:nvCxnSpPr>
        <p:spPr>
          <a:xfrm rot="10800000" flipH="1">
            <a:off x="3134765" y="4148441"/>
            <a:ext cx="282120" cy="182836"/>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cxnSp>
        <p:nvCxnSpPr>
          <p:cNvPr id="74" name="Straight Connector 73"/>
          <p:cNvCxnSpPr>
            <a:stCxn id="64" idx="3"/>
          </p:cNvCxnSpPr>
          <p:nvPr/>
        </p:nvCxnSpPr>
        <p:spPr>
          <a:xfrm>
            <a:off x="1075893" y="4098103"/>
            <a:ext cx="455666" cy="201640"/>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sp>
        <p:nvSpPr>
          <p:cNvPr id="96" name="TextBox 95"/>
          <p:cNvSpPr txBox="1"/>
          <p:nvPr/>
        </p:nvSpPr>
        <p:spPr>
          <a:xfrm>
            <a:off x="6880404" y="3478649"/>
            <a:ext cx="2079941" cy="1015663"/>
          </a:xfrm>
          <a:prstGeom prst="rect">
            <a:avLst/>
          </a:prstGeom>
          <a:noFill/>
        </p:spPr>
        <p:txBody>
          <a:bodyPr wrap="none" rtlCol="0">
            <a:spAutoFit/>
          </a:bodyPr>
          <a:lstStyle/>
          <a:p>
            <a:r>
              <a:rPr lang="en-US" sz="1200" dirty="0" smtClean="0">
                <a:solidFill>
                  <a:srgbClr val="000000"/>
                </a:solidFill>
              </a:rPr>
              <a:t>VN “Red”: VN-ID = 10000</a:t>
            </a:r>
          </a:p>
          <a:p>
            <a:r>
              <a:rPr lang="en-US" sz="1200" dirty="0" err="1" smtClean="0">
                <a:solidFill>
                  <a:srgbClr val="000000"/>
                </a:solidFill>
              </a:rPr>
              <a:t>Mcast</a:t>
            </a:r>
            <a:r>
              <a:rPr lang="en-US" sz="1200" dirty="0" smtClean="0">
                <a:solidFill>
                  <a:srgbClr val="000000"/>
                </a:solidFill>
              </a:rPr>
              <a:t> Group = 224.1.2.3</a:t>
            </a:r>
          </a:p>
          <a:p>
            <a:r>
              <a:rPr lang="en-US" sz="1200" dirty="0" smtClean="0">
                <a:solidFill>
                  <a:srgbClr val="000000"/>
                </a:solidFill>
              </a:rPr>
              <a:t>Port 20, Tag=200</a:t>
            </a:r>
          </a:p>
          <a:p>
            <a:r>
              <a:rPr lang="en-US" sz="1200" dirty="0" smtClean="0">
                <a:solidFill>
                  <a:srgbClr val="000000"/>
                </a:solidFill>
              </a:rPr>
              <a:t>MAC = M3 in “Red” on Port 20</a:t>
            </a:r>
          </a:p>
          <a:p>
            <a:endParaRPr lang="en-US" sz="1200" dirty="0">
              <a:solidFill>
                <a:srgbClr val="000000"/>
              </a:solidFill>
            </a:endParaRPr>
          </a:p>
        </p:txBody>
      </p:sp>
      <p:sp>
        <p:nvSpPr>
          <p:cNvPr id="93" name="TextBox 92"/>
          <p:cNvSpPr txBox="1"/>
          <p:nvPr/>
        </p:nvSpPr>
        <p:spPr>
          <a:xfrm>
            <a:off x="1625177" y="3791200"/>
            <a:ext cx="1209887" cy="461665"/>
          </a:xfrm>
          <a:prstGeom prst="rect">
            <a:avLst/>
          </a:prstGeom>
          <a:noFill/>
        </p:spPr>
        <p:txBody>
          <a:bodyPr wrap="none" rtlCol="0">
            <a:spAutoFit/>
          </a:bodyPr>
          <a:lstStyle/>
          <a:p>
            <a:r>
              <a:rPr lang="en-US" sz="1200" dirty="0" smtClean="0">
                <a:solidFill>
                  <a:srgbClr val="0000FF"/>
                </a:solidFill>
              </a:rPr>
              <a:t>ARP tagged with </a:t>
            </a:r>
          </a:p>
          <a:p>
            <a:r>
              <a:rPr lang="en-US" sz="1200" dirty="0" smtClean="0">
                <a:solidFill>
                  <a:srgbClr val="0000FF"/>
                </a:solidFill>
              </a:rPr>
              <a:t>VLAN</a:t>
            </a:r>
            <a:r>
              <a:rPr lang="en-US" sz="1200" dirty="0">
                <a:solidFill>
                  <a:srgbClr val="0000FF"/>
                </a:solidFill>
              </a:rPr>
              <a:t> </a:t>
            </a:r>
            <a:r>
              <a:rPr lang="en-US" sz="1200" dirty="0" smtClean="0">
                <a:solidFill>
                  <a:srgbClr val="0000FF"/>
                </a:solidFill>
              </a:rPr>
              <a:t>200</a:t>
            </a:r>
            <a:endParaRPr lang="en-US" sz="1200" dirty="0">
              <a:solidFill>
                <a:srgbClr val="0000FF"/>
              </a:solidFill>
            </a:endParaRPr>
          </a:p>
        </p:txBody>
      </p:sp>
      <p:cxnSp>
        <p:nvCxnSpPr>
          <p:cNvPr id="107" name="Straight Arrow Connector 106"/>
          <p:cNvCxnSpPr/>
          <p:nvPr/>
        </p:nvCxnSpPr>
        <p:spPr>
          <a:xfrm>
            <a:off x="1916399" y="4218528"/>
            <a:ext cx="646359" cy="1588"/>
          </a:xfrm>
          <a:prstGeom prst="straightConnector1">
            <a:avLst/>
          </a:prstGeom>
          <a:ln>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sp>
        <p:nvSpPr>
          <p:cNvPr id="108" name="TextBox 107"/>
          <p:cNvSpPr txBox="1"/>
          <p:nvPr/>
        </p:nvSpPr>
        <p:spPr>
          <a:xfrm>
            <a:off x="4158915" y="3592057"/>
            <a:ext cx="1613618" cy="646331"/>
          </a:xfrm>
          <a:prstGeom prst="rect">
            <a:avLst/>
          </a:prstGeom>
          <a:noFill/>
        </p:spPr>
        <p:txBody>
          <a:bodyPr wrap="none" rtlCol="0">
            <a:spAutoFit/>
          </a:bodyPr>
          <a:lstStyle/>
          <a:p>
            <a:r>
              <a:rPr lang="en-US" sz="1200" dirty="0" smtClean="0">
                <a:solidFill>
                  <a:srgbClr val="0000FF"/>
                </a:solidFill>
              </a:rPr>
              <a:t>ARP Encapsulated with</a:t>
            </a:r>
          </a:p>
          <a:p>
            <a:r>
              <a:rPr lang="en-US" sz="1200" dirty="0" smtClean="0">
                <a:solidFill>
                  <a:srgbClr val="0000FF"/>
                </a:solidFill>
              </a:rPr>
              <a:t>VN-ID 10000, sent to</a:t>
            </a:r>
          </a:p>
          <a:p>
            <a:r>
              <a:rPr lang="en-US" sz="1200" dirty="0" smtClean="0">
                <a:solidFill>
                  <a:srgbClr val="0000FF"/>
                </a:solidFill>
              </a:rPr>
              <a:t>Group 224.1.2.3</a:t>
            </a:r>
          </a:p>
        </p:txBody>
      </p:sp>
      <p:cxnSp>
        <p:nvCxnSpPr>
          <p:cNvPr id="109" name="Straight Arrow Connector 108"/>
          <p:cNvCxnSpPr/>
          <p:nvPr/>
        </p:nvCxnSpPr>
        <p:spPr>
          <a:xfrm flipV="1">
            <a:off x="4427457" y="4229868"/>
            <a:ext cx="1446475" cy="4977"/>
          </a:xfrm>
          <a:prstGeom prst="straightConnector1">
            <a:avLst/>
          </a:prstGeom>
          <a:ln>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sp>
        <p:nvSpPr>
          <p:cNvPr id="76" name="TextBox 75"/>
          <p:cNvSpPr txBox="1"/>
          <p:nvPr/>
        </p:nvSpPr>
        <p:spPr>
          <a:xfrm>
            <a:off x="136080" y="3739483"/>
            <a:ext cx="436763" cy="276999"/>
          </a:xfrm>
          <a:prstGeom prst="rect">
            <a:avLst/>
          </a:prstGeom>
          <a:noFill/>
        </p:spPr>
        <p:txBody>
          <a:bodyPr wrap="none" rtlCol="0">
            <a:spAutoFit/>
          </a:bodyPr>
          <a:lstStyle/>
          <a:p>
            <a:r>
              <a:rPr lang="en-US" sz="1200" dirty="0" smtClean="0">
                <a:solidFill>
                  <a:srgbClr val="0000FF"/>
                </a:solidFill>
              </a:rPr>
              <a:t>ARP </a:t>
            </a:r>
          </a:p>
        </p:txBody>
      </p:sp>
      <p:cxnSp>
        <p:nvCxnSpPr>
          <p:cNvPr id="77" name="Straight Arrow Connector 76"/>
          <p:cNvCxnSpPr/>
          <p:nvPr/>
        </p:nvCxnSpPr>
        <p:spPr>
          <a:xfrm>
            <a:off x="532960" y="3901037"/>
            <a:ext cx="333778" cy="6539"/>
          </a:xfrm>
          <a:prstGeom prst="straightConnector1">
            <a:avLst/>
          </a:prstGeom>
          <a:ln>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sp>
        <p:nvSpPr>
          <p:cNvPr id="92" name="TextBox 91"/>
          <p:cNvSpPr txBox="1"/>
          <p:nvPr/>
        </p:nvSpPr>
        <p:spPr>
          <a:xfrm>
            <a:off x="4209258" y="1793947"/>
            <a:ext cx="1613618" cy="646331"/>
          </a:xfrm>
          <a:prstGeom prst="rect">
            <a:avLst/>
          </a:prstGeom>
          <a:noFill/>
        </p:spPr>
        <p:txBody>
          <a:bodyPr wrap="none" rtlCol="0">
            <a:spAutoFit/>
          </a:bodyPr>
          <a:lstStyle/>
          <a:p>
            <a:r>
              <a:rPr lang="en-US" sz="1200" dirty="0" smtClean="0">
                <a:solidFill>
                  <a:srgbClr val="0000FF"/>
                </a:solidFill>
              </a:rPr>
              <a:t>ARP Encapsulated with</a:t>
            </a:r>
          </a:p>
          <a:p>
            <a:r>
              <a:rPr lang="en-US" sz="1200" dirty="0" smtClean="0">
                <a:solidFill>
                  <a:srgbClr val="0000FF"/>
                </a:solidFill>
              </a:rPr>
              <a:t>VN-ID 10000, sent to</a:t>
            </a:r>
          </a:p>
          <a:p>
            <a:r>
              <a:rPr lang="en-US" sz="1200" dirty="0" smtClean="0">
                <a:solidFill>
                  <a:srgbClr val="0000FF"/>
                </a:solidFill>
              </a:rPr>
              <a:t>Group 224.1.2.3</a:t>
            </a:r>
          </a:p>
        </p:txBody>
      </p:sp>
      <p:cxnSp>
        <p:nvCxnSpPr>
          <p:cNvPr id="94" name="Straight Arrow Connector 93"/>
          <p:cNvCxnSpPr/>
          <p:nvPr/>
        </p:nvCxnSpPr>
        <p:spPr>
          <a:xfrm flipV="1">
            <a:off x="4273679" y="2465817"/>
            <a:ext cx="1446475" cy="4977"/>
          </a:xfrm>
          <a:prstGeom prst="straightConnector1">
            <a:avLst/>
          </a:prstGeom>
          <a:ln>
            <a:solidFill>
              <a:srgbClr val="0000FF"/>
            </a:solidFill>
            <a:headEnd type="arrow"/>
            <a:tailEnd type="none"/>
          </a:ln>
          <a:effectLst/>
        </p:spPr>
        <p:style>
          <a:lnRef idx="2">
            <a:schemeClr val="accent1"/>
          </a:lnRef>
          <a:fillRef idx="0">
            <a:schemeClr val="accent1"/>
          </a:fillRef>
          <a:effectRef idx="1">
            <a:schemeClr val="accent1"/>
          </a:effectRef>
          <a:fontRef idx="minor">
            <a:schemeClr val="tx1"/>
          </a:fontRef>
        </p:style>
      </p:cxnSp>
      <p:sp>
        <p:nvSpPr>
          <p:cNvPr id="95" name="TextBox 94"/>
          <p:cNvSpPr txBox="1"/>
          <p:nvPr/>
        </p:nvSpPr>
        <p:spPr>
          <a:xfrm>
            <a:off x="1664177" y="2004460"/>
            <a:ext cx="1209887" cy="461665"/>
          </a:xfrm>
          <a:prstGeom prst="rect">
            <a:avLst/>
          </a:prstGeom>
          <a:noFill/>
        </p:spPr>
        <p:txBody>
          <a:bodyPr wrap="none" rtlCol="0">
            <a:spAutoFit/>
          </a:bodyPr>
          <a:lstStyle/>
          <a:p>
            <a:r>
              <a:rPr lang="en-US" sz="1200" dirty="0" smtClean="0">
                <a:solidFill>
                  <a:srgbClr val="0000FF"/>
                </a:solidFill>
              </a:rPr>
              <a:t>ARP tagged with </a:t>
            </a:r>
          </a:p>
          <a:p>
            <a:r>
              <a:rPr lang="en-US" sz="1200" dirty="0" smtClean="0">
                <a:solidFill>
                  <a:srgbClr val="0000FF"/>
                </a:solidFill>
              </a:rPr>
              <a:t>VLAN </a:t>
            </a:r>
            <a:r>
              <a:rPr lang="en-US" sz="1200" dirty="0">
                <a:solidFill>
                  <a:srgbClr val="0000FF"/>
                </a:solidFill>
              </a:rPr>
              <a:t>1</a:t>
            </a:r>
            <a:r>
              <a:rPr lang="en-US" sz="1200" dirty="0" smtClean="0">
                <a:solidFill>
                  <a:srgbClr val="0000FF"/>
                </a:solidFill>
              </a:rPr>
              <a:t>00</a:t>
            </a:r>
            <a:endParaRPr lang="en-US" sz="1200" dirty="0">
              <a:solidFill>
                <a:srgbClr val="0000FF"/>
              </a:solidFill>
            </a:endParaRPr>
          </a:p>
        </p:txBody>
      </p:sp>
      <p:cxnSp>
        <p:nvCxnSpPr>
          <p:cNvPr id="100" name="Straight Arrow Connector 99"/>
          <p:cNvCxnSpPr/>
          <p:nvPr/>
        </p:nvCxnSpPr>
        <p:spPr>
          <a:xfrm>
            <a:off x="1694579" y="2465808"/>
            <a:ext cx="646359" cy="1588"/>
          </a:xfrm>
          <a:prstGeom prst="straightConnector1">
            <a:avLst/>
          </a:prstGeom>
          <a:ln>
            <a:solidFill>
              <a:srgbClr val="0000FF"/>
            </a:solidFill>
            <a:headEnd type="arrow"/>
            <a:tailEnd type="none"/>
          </a:ln>
          <a:effectLst/>
        </p:spPr>
        <p:style>
          <a:lnRef idx="2">
            <a:schemeClr val="accent1"/>
          </a:lnRef>
          <a:fillRef idx="0">
            <a:schemeClr val="accent1"/>
          </a:fillRef>
          <a:effectRef idx="1">
            <a:schemeClr val="accent1"/>
          </a:effectRef>
          <a:fontRef idx="minor">
            <a:schemeClr val="tx1"/>
          </a:fontRef>
        </p:style>
      </p:cxnSp>
      <p:sp>
        <p:nvSpPr>
          <p:cNvPr id="106" name="TextBox 105"/>
          <p:cNvSpPr txBox="1"/>
          <p:nvPr/>
        </p:nvSpPr>
        <p:spPr>
          <a:xfrm>
            <a:off x="798780" y="1975423"/>
            <a:ext cx="436763" cy="276999"/>
          </a:xfrm>
          <a:prstGeom prst="rect">
            <a:avLst/>
          </a:prstGeom>
          <a:noFill/>
        </p:spPr>
        <p:txBody>
          <a:bodyPr wrap="none" rtlCol="0">
            <a:spAutoFit/>
          </a:bodyPr>
          <a:lstStyle/>
          <a:p>
            <a:r>
              <a:rPr lang="en-US" sz="1200" dirty="0" smtClean="0">
                <a:solidFill>
                  <a:srgbClr val="0000FF"/>
                </a:solidFill>
              </a:rPr>
              <a:t>ARP </a:t>
            </a:r>
          </a:p>
        </p:txBody>
      </p:sp>
      <p:cxnSp>
        <p:nvCxnSpPr>
          <p:cNvPr id="110" name="Straight Arrow Connector 109"/>
          <p:cNvCxnSpPr/>
          <p:nvPr/>
        </p:nvCxnSpPr>
        <p:spPr>
          <a:xfrm>
            <a:off x="503920" y="2125637"/>
            <a:ext cx="333778" cy="6539"/>
          </a:xfrm>
          <a:prstGeom prst="straightConnector1">
            <a:avLst/>
          </a:prstGeom>
          <a:ln>
            <a:solidFill>
              <a:srgbClr val="0000FF"/>
            </a:solidFill>
            <a:headEnd type="arrow"/>
            <a:tailEnd type="none"/>
          </a:ln>
          <a:effectLst/>
        </p:spPr>
        <p:style>
          <a:lnRef idx="2">
            <a:schemeClr val="accent1"/>
          </a:lnRef>
          <a:fillRef idx="0">
            <a:schemeClr val="accent1"/>
          </a:fillRef>
          <a:effectRef idx="1">
            <a:schemeClr val="accent1"/>
          </a:effectRef>
          <a:fontRef idx="minor">
            <a:schemeClr val="tx1"/>
          </a:fontRef>
        </p:style>
      </p:cxnSp>
      <p:sp>
        <p:nvSpPr>
          <p:cNvPr id="111" name="TextBox 110"/>
          <p:cNvSpPr txBox="1"/>
          <p:nvPr/>
        </p:nvSpPr>
        <p:spPr>
          <a:xfrm>
            <a:off x="764760" y="2406343"/>
            <a:ext cx="436763" cy="276999"/>
          </a:xfrm>
          <a:prstGeom prst="rect">
            <a:avLst/>
          </a:prstGeom>
          <a:noFill/>
        </p:spPr>
        <p:txBody>
          <a:bodyPr wrap="none" rtlCol="0">
            <a:spAutoFit/>
          </a:bodyPr>
          <a:lstStyle/>
          <a:p>
            <a:r>
              <a:rPr lang="en-US" sz="1200" dirty="0" smtClean="0">
                <a:solidFill>
                  <a:srgbClr val="0000FF"/>
                </a:solidFill>
              </a:rPr>
              <a:t>ARP </a:t>
            </a:r>
          </a:p>
        </p:txBody>
      </p:sp>
      <p:cxnSp>
        <p:nvCxnSpPr>
          <p:cNvPr id="116" name="Straight Arrow Connector 115"/>
          <p:cNvCxnSpPr/>
          <p:nvPr/>
        </p:nvCxnSpPr>
        <p:spPr>
          <a:xfrm>
            <a:off x="469900" y="2556557"/>
            <a:ext cx="333778" cy="6539"/>
          </a:xfrm>
          <a:prstGeom prst="straightConnector1">
            <a:avLst/>
          </a:prstGeom>
          <a:ln>
            <a:solidFill>
              <a:srgbClr val="0000FF"/>
            </a:solidFill>
            <a:headEnd type="arrow"/>
            <a:tailEnd type="none"/>
          </a:ln>
          <a:effectLst/>
        </p:spPr>
        <p:style>
          <a:lnRef idx="2">
            <a:schemeClr val="accent1"/>
          </a:lnRef>
          <a:fillRef idx="0">
            <a:schemeClr val="accent1"/>
          </a:fillRef>
          <a:effectRef idx="1">
            <a:schemeClr val="accent1"/>
          </a:effectRef>
          <a:fontRef idx="minor">
            <a:schemeClr val="tx1"/>
          </a:fontRef>
        </p:style>
      </p:cxnSp>
      <p:cxnSp>
        <p:nvCxnSpPr>
          <p:cNvPr id="117" name="Straight Arrow Connector 116"/>
          <p:cNvCxnSpPr/>
          <p:nvPr/>
        </p:nvCxnSpPr>
        <p:spPr>
          <a:xfrm flipV="1">
            <a:off x="5033442" y="3304945"/>
            <a:ext cx="1446475" cy="4977"/>
          </a:xfrm>
          <a:prstGeom prst="straightConnector1">
            <a:avLst/>
          </a:prstGeom>
          <a:ln>
            <a:solidFill>
              <a:srgbClr val="0000FF"/>
            </a:solidFill>
            <a:prstDash val="sysDot"/>
            <a:tailEnd type="arrow"/>
          </a:ln>
          <a:effectLst/>
          <a:scene3d>
            <a:camera prst="orthographicFront">
              <a:rot lat="0" lon="0" rev="5400000"/>
            </a:camera>
            <a:lightRig rig="threePt" dir="t"/>
          </a:scene3d>
        </p:spPr>
        <p:style>
          <a:lnRef idx="2">
            <a:schemeClr val="accent1"/>
          </a:lnRef>
          <a:fillRef idx="0">
            <a:schemeClr val="accent1"/>
          </a:fillRef>
          <a:effectRef idx="1">
            <a:schemeClr val="accent1"/>
          </a:effectRef>
          <a:fontRef idx="minor">
            <a:schemeClr val="tx1"/>
          </a:fontRef>
        </p:style>
      </p:cxnSp>
      <p:sp>
        <p:nvSpPr>
          <p:cNvPr id="118" name="TextBox 117"/>
          <p:cNvSpPr txBox="1"/>
          <p:nvPr/>
        </p:nvSpPr>
        <p:spPr>
          <a:xfrm>
            <a:off x="5780472" y="2900303"/>
            <a:ext cx="868898" cy="830997"/>
          </a:xfrm>
          <a:prstGeom prst="rect">
            <a:avLst/>
          </a:prstGeom>
          <a:noFill/>
        </p:spPr>
        <p:txBody>
          <a:bodyPr wrap="none" rtlCol="0">
            <a:spAutoFit/>
          </a:bodyPr>
          <a:lstStyle/>
          <a:p>
            <a:r>
              <a:rPr lang="en-US" sz="1200" dirty="0" smtClean="0">
                <a:solidFill>
                  <a:srgbClr val="0000FF"/>
                </a:solidFill>
              </a:rPr>
              <a:t>Multicast</a:t>
            </a:r>
          </a:p>
          <a:p>
            <a:r>
              <a:rPr lang="en-US" sz="1200" dirty="0" smtClean="0">
                <a:solidFill>
                  <a:srgbClr val="0000FF"/>
                </a:solidFill>
              </a:rPr>
              <a:t>by</a:t>
            </a:r>
          </a:p>
          <a:p>
            <a:r>
              <a:rPr lang="en-US" sz="1200" dirty="0" smtClean="0">
                <a:solidFill>
                  <a:srgbClr val="0000FF"/>
                </a:solidFill>
              </a:rPr>
              <a:t>Underlying</a:t>
            </a:r>
          </a:p>
          <a:p>
            <a:r>
              <a:rPr lang="en-US" sz="1200" dirty="0" smtClean="0">
                <a:solidFill>
                  <a:srgbClr val="0000FF"/>
                </a:solidFill>
              </a:rPr>
              <a:t>Network</a:t>
            </a: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92774" y="-31542"/>
            <a:ext cx="8754200" cy="677941"/>
          </a:xfrm>
        </p:spPr>
        <p:txBody>
          <a:bodyPr>
            <a:noAutofit/>
          </a:bodyPr>
          <a:lstStyle/>
          <a:p>
            <a:r>
              <a:rPr lang="en-US" sz="2800" dirty="0" smtClean="0"/>
              <a:t>VM 1 Sends ARP Response to VM3</a:t>
            </a:r>
            <a:endParaRPr lang="en-US" sz="2800" dirty="0"/>
          </a:p>
        </p:txBody>
      </p:sp>
      <p:sp>
        <p:nvSpPr>
          <p:cNvPr id="4" name="Cloud 3"/>
          <p:cNvSpPr/>
          <p:nvPr/>
        </p:nvSpPr>
        <p:spPr>
          <a:xfrm>
            <a:off x="5261604" y="1576291"/>
            <a:ext cx="1621556" cy="5032228"/>
          </a:xfrm>
          <a:prstGeom prst="cloud">
            <a:avLst/>
          </a:prstGeom>
          <a:no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smtClean="0"/>
          </a:p>
        </p:txBody>
      </p:sp>
      <p:cxnSp>
        <p:nvCxnSpPr>
          <p:cNvPr id="8" name="Straight Connector 7"/>
          <p:cNvCxnSpPr>
            <a:stCxn id="39" idx="3"/>
          </p:cNvCxnSpPr>
          <p:nvPr/>
        </p:nvCxnSpPr>
        <p:spPr>
          <a:xfrm flipV="1">
            <a:off x="4161685" y="2562879"/>
            <a:ext cx="1338039" cy="8169"/>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957522" y="2177395"/>
            <a:ext cx="589661" cy="839099"/>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p:cNvSpPr txBox="1"/>
          <p:nvPr/>
        </p:nvSpPr>
        <p:spPr>
          <a:xfrm>
            <a:off x="1014222" y="2321581"/>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24" name="Rectangle 23"/>
          <p:cNvSpPr/>
          <p:nvPr/>
        </p:nvSpPr>
        <p:spPr>
          <a:xfrm>
            <a:off x="968850" y="2216313"/>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 name="Group 85"/>
          <p:cNvGrpSpPr/>
          <p:nvPr/>
        </p:nvGrpSpPr>
        <p:grpSpPr>
          <a:xfrm>
            <a:off x="299818" y="2148270"/>
            <a:ext cx="518091" cy="276999"/>
            <a:chOff x="623679" y="2279385"/>
            <a:chExt cx="518091" cy="276999"/>
          </a:xfrm>
        </p:grpSpPr>
        <p:sp>
          <p:nvSpPr>
            <p:cNvPr id="27" name="Rectangle 26"/>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Box 27"/>
            <p:cNvSpPr txBox="1"/>
            <p:nvPr/>
          </p:nvSpPr>
          <p:spPr>
            <a:xfrm>
              <a:off x="623679" y="2279385"/>
              <a:ext cx="518091" cy="276999"/>
            </a:xfrm>
            <a:prstGeom prst="rect">
              <a:avLst/>
            </a:prstGeom>
            <a:noFill/>
          </p:spPr>
          <p:txBody>
            <a:bodyPr wrap="none" rtlCol="0">
              <a:spAutoFit/>
            </a:bodyPr>
            <a:lstStyle/>
            <a:p>
              <a:r>
                <a:rPr lang="en-US" sz="1200" dirty="0" smtClean="0"/>
                <a:t>VM 1</a:t>
              </a:r>
              <a:endParaRPr lang="en-US" sz="1200" dirty="0"/>
            </a:p>
          </p:txBody>
        </p:sp>
      </p:grpSp>
      <p:cxnSp>
        <p:nvCxnSpPr>
          <p:cNvPr id="29" name="Straight Connector 28"/>
          <p:cNvCxnSpPr>
            <a:endCxn id="24" idx="1"/>
          </p:cNvCxnSpPr>
          <p:nvPr/>
        </p:nvCxnSpPr>
        <p:spPr>
          <a:xfrm>
            <a:off x="747046" y="2294382"/>
            <a:ext cx="221804" cy="6983"/>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30" name="Rectangle 29"/>
          <p:cNvSpPr/>
          <p:nvPr/>
        </p:nvSpPr>
        <p:spPr>
          <a:xfrm>
            <a:off x="3197817" y="2052579"/>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ectangle 34"/>
          <p:cNvSpPr/>
          <p:nvPr/>
        </p:nvSpPr>
        <p:spPr>
          <a:xfrm>
            <a:off x="265798" y="2057550"/>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TextBox 35"/>
          <p:cNvSpPr txBox="1"/>
          <p:nvPr/>
        </p:nvSpPr>
        <p:spPr>
          <a:xfrm>
            <a:off x="345167" y="1762706"/>
            <a:ext cx="1218928" cy="307777"/>
          </a:xfrm>
          <a:prstGeom prst="rect">
            <a:avLst/>
          </a:prstGeom>
          <a:noFill/>
        </p:spPr>
        <p:txBody>
          <a:bodyPr wrap="none" rtlCol="0">
            <a:spAutoFit/>
          </a:bodyPr>
          <a:lstStyle/>
          <a:p>
            <a:r>
              <a:rPr lang="en-US" sz="1400" dirty="0" smtClean="0"/>
              <a:t>Hypervisor H1</a:t>
            </a:r>
            <a:endParaRPr lang="en-US" sz="1400" dirty="0"/>
          </a:p>
        </p:txBody>
      </p:sp>
      <p:sp>
        <p:nvSpPr>
          <p:cNvPr id="39" name="Rectangle 38"/>
          <p:cNvSpPr/>
          <p:nvPr/>
        </p:nvSpPr>
        <p:spPr>
          <a:xfrm>
            <a:off x="3860501" y="2052580"/>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Box 41"/>
          <p:cNvSpPr txBox="1"/>
          <p:nvPr/>
        </p:nvSpPr>
        <p:spPr>
          <a:xfrm>
            <a:off x="3366537" y="2017178"/>
            <a:ext cx="471283" cy="276999"/>
          </a:xfrm>
          <a:prstGeom prst="rect">
            <a:avLst/>
          </a:prstGeom>
          <a:noFill/>
        </p:spPr>
        <p:txBody>
          <a:bodyPr wrap="square" rtlCol="0">
            <a:spAutoFit/>
          </a:bodyPr>
          <a:lstStyle/>
          <a:p>
            <a:r>
              <a:rPr lang="en-US" sz="1200" dirty="0" smtClean="0"/>
              <a:t>NVE</a:t>
            </a:r>
            <a:endParaRPr lang="en-US" sz="1200" dirty="0"/>
          </a:p>
        </p:txBody>
      </p:sp>
      <p:sp>
        <p:nvSpPr>
          <p:cNvPr id="43" name="Rectangle 42"/>
          <p:cNvSpPr/>
          <p:nvPr/>
        </p:nvSpPr>
        <p:spPr>
          <a:xfrm>
            <a:off x="3682679" y="2469395"/>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TextBox 43"/>
          <p:cNvSpPr txBox="1"/>
          <p:nvPr/>
        </p:nvSpPr>
        <p:spPr>
          <a:xfrm>
            <a:off x="3105729" y="1552222"/>
            <a:ext cx="1469736" cy="523220"/>
          </a:xfrm>
          <a:prstGeom prst="rect">
            <a:avLst/>
          </a:prstGeom>
          <a:noFill/>
        </p:spPr>
        <p:txBody>
          <a:bodyPr wrap="none" rtlCol="0">
            <a:spAutoFit/>
          </a:bodyPr>
          <a:lstStyle/>
          <a:p>
            <a:r>
              <a:rPr lang="en-US" sz="1400" dirty="0" smtClean="0"/>
              <a:t>Access Switch A1,</a:t>
            </a:r>
          </a:p>
          <a:p>
            <a:r>
              <a:rPr lang="en-US" sz="1400" dirty="0" smtClean="0"/>
              <a:t>NVE IP = IP-A1</a:t>
            </a:r>
            <a:endParaRPr lang="en-US" sz="1400" dirty="0"/>
          </a:p>
        </p:txBody>
      </p:sp>
      <p:cxnSp>
        <p:nvCxnSpPr>
          <p:cNvPr id="45" name="Straight Connector 44"/>
          <p:cNvCxnSpPr>
            <a:stCxn id="23" idx="3"/>
            <a:endCxn id="30" idx="1"/>
          </p:cNvCxnSpPr>
          <p:nvPr/>
        </p:nvCxnSpPr>
        <p:spPr>
          <a:xfrm>
            <a:off x="1594611" y="2537025"/>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8" name="Straight Connector 47"/>
          <p:cNvCxnSpPr>
            <a:stCxn id="24" idx="3"/>
            <a:endCxn id="23" idx="3"/>
          </p:cNvCxnSpPr>
          <p:nvPr/>
        </p:nvCxnSpPr>
        <p:spPr>
          <a:xfrm>
            <a:off x="1138945" y="2301365"/>
            <a:ext cx="455666" cy="235660"/>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cxnSp>
        <p:nvCxnSpPr>
          <p:cNvPr id="70" name="Straight Connector 69"/>
          <p:cNvCxnSpPr>
            <a:stCxn id="82" idx="3"/>
          </p:cNvCxnSpPr>
          <p:nvPr/>
        </p:nvCxnSpPr>
        <p:spPr>
          <a:xfrm>
            <a:off x="4098633" y="4333766"/>
            <a:ext cx="1162959" cy="9535"/>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71" name="Rectangle 70"/>
          <p:cNvSpPr/>
          <p:nvPr/>
        </p:nvSpPr>
        <p:spPr>
          <a:xfrm>
            <a:off x="894470" y="3940113"/>
            <a:ext cx="589661"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TextBox 71"/>
          <p:cNvSpPr txBox="1"/>
          <p:nvPr/>
        </p:nvSpPr>
        <p:spPr>
          <a:xfrm>
            <a:off x="951170" y="4084299"/>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78" name="Rectangle 77"/>
          <p:cNvSpPr/>
          <p:nvPr/>
        </p:nvSpPr>
        <p:spPr>
          <a:xfrm>
            <a:off x="3134765" y="3815297"/>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 name="Rectangle 78"/>
          <p:cNvSpPr/>
          <p:nvPr/>
        </p:nvSpPr>
        <p:spPr>
          <a:xfrm>
            <a:off x="202746" y="3820268"/>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TextBox 79"/>
          <p:cNvSpPr txBox="1"/>
          <p:nvPr/>
        </p:nvSpPr>
        <p:spPr>
          <a:xfrm>
            <a:off x="282115" y="3525424"/>
            <a:ext cx="1223412" cy="307777"/>
          </a:xfrm>
          <a:prstGeom prst="rect">
            <a:avLst/>
          </a:prstGeom>
          <a:noFill/>
        </p:spPr>
        <p:txBody>
          <a:bodyPr wrap="none" rtlCol="0">
            <a:spAutoFit/>
          </a:bodyPr>
          <a:lstStyle/>
          <a:p>
            <a:r>
              <a:rPr lang="en-US" sz="1400" dirty="0" smtClean="0"/>
              <a:t>Hypervisor H2</a:t>
            </a:r>
            <a:endParaRPr lang="en-US" sz="1400" dirty="0"/>
          </a:p>
        </p:txBody>
      </p:sp>
      <p:sp>
        <p:nvSpPr>
          <p:cNvPr id="82" name="Rectangle 81"/>
          <p:cNvSpPr/>
          <p:nvPr/>
        </p:nvSpPr>
        <p:spPr>
          <a:xfrm>
            <a:off x="3797449" y="3815298"/>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TextBox 82"/>
          <p:cNvSpPr txBox="1"/>
          <p:nvPr/>
        </p:nvSpPr>
        <p:spPr>
          <a:xfrm>
            <a:off x="3303485" y="3779896"/>
            <a:ext cx="471283" cy="276999"/>
          </a:xfrm>
          <a:prstGeom prst="rect">
            <a:avLst/>
          </a:prstGeom>
          <a:noFill/>
        </p:spPr>
        <p:txBody>
          <a:bodyPr wrap="square" rtlCol="0">
            <a:spAutoFit/>
          </a:bodyPr>
          <a:lstStyle/>
          <a:p>
            <a:r>
              <a:rPr lang="en-US" sz="1200" dirty="0" smtClean="0"/>
              <a:t>NVE</a:t>
            </a:r>
            <a:endParaRPr lang="en-US" sz="1200" dirty="0"/>
          </a:p>
        </p:txBody>
      </p:sp>
      <p:sp>
        <p:nvSpPr>
          <p:cNvPr id="84" name="Rectangle 83"/>
          <p:cNvSpPr/>
          <p:nvPr/>
        </p:nvSpPr>
        <p:spPr>
          <a:xfrm>
            <a:off x="3619627" y="4232113"/>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TextBox 84"/>
          <p:cNvSpPr txBox="1"/>
          <p:nvPr/>
        </p:nvSpPr>
        <p:spPr>
          <a:xfrm>
            <a:off x="3042677" y="3314940"/>
            <a:ext cx="1469736" cy="523220"/>
          </a:xfrm>
          <a:prstGeom prst="rect">
            <a:avLst/>
          </a:prstGeom>
          <a:noFill/>
        </p:spPr>
        <p:txBody>
          <a:bodyPr wrap="none" rtlCol="0">
            <a:spAutoFit/>
          </a:bodyPr>
          <a:lstStyle/>
          <a:p>
            <a:r>
              <a:rPr lang="en-US" sz="1400" dirty="0" smtClean="0"/>
              <a:t>Access Switch A2,</a:t>
            </a:r>
          </a:p>
          <a:p>
            <a:r>
              <a:rPr lang="en-US" sz="1400" dirty="0" smtClean="0"/>
              <a:t>NVE IP = IP-A2</a:t>
            </a:r>
            <a:endParaRPr lang="en-US" sz="1400" dirty="0"/>
          </a:p>
        </p:txBody>
      </p:sp>
      <p:cxnSp>
        <p:nvCxnSpPr>
          <p:cNvPr id="86" name="Straight Connector 85"/>
          <p:cNvCxnSpPr>
            <a:stCxn id="72" idx="3"/>
            <a:endCxn id="78" idx="1"/>
          </p:cNvCxnSpPr>
          <p:nvPr/>
        </p:nvCxnSpPr>
        <p:spPr>
          <a:xfrm>
            <a:off x="1531559" y="4299743"/>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89" name="Straight Connector 88"/>
          <p:cNvCxnSpPr>
            <a:stCxn id="101" idx="3"/>
          </p:cNvCxnSpPr>
          <p:nvPr/>
        </p:nvCxnSpPr>
        <p:spPr>
          <a:xfrm>
            <a:off x="4161688" y="6018484"/>
            <a:ext cx="1349376" cy="3171"/>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90" name="Rectangle 89"/>
          <p:cNvSpPr/>
          <p:nvPr/>
        </p:nvSpPr>
        <p:spPr>
          <a:xfrm>
            <a:off x="957525" y="5624831"/>
            <a:ext cx="589661"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TextBox 90"/>
          <p:cNvSpPr txBox="1"/>
          <p:nvPr/>
        </p:nvSpPr>
        <p:spPr>
          <a:xfrm>
            <a:off x="1014225" y="5769017"/>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97" name="Rectangle 96"/>
          <p:cNvSpPr/>
          <p:nvPr/>
        </p:nvSpPr>
        <p:spPr>
          <a:xfrm>
            <a:off x="3197820" y="5500015"/>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Rectangle 97"/>
          <p:cNvSpPr/>
          <p:nvPr/>
        </p:nvSpPr>
        <p:spPr>
          <a:xfrm>
            <a:off x="265801" y="5504986"/>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TextBox 98"/>
          <p:cNvSpPr txBox="1"/>
          <p:nvPr/>
        </p:nvSpPr>
        <p:spPr>
          <a:xfrm>
            <a:off x="345170" y="5210142"/>
            <a:ext cx="1223412" cy="307777"/>
          </a:xfrm>
          <a:prstGeom prst="rect">
            <a:avLst/>
          </a:prstGeom>
          <a:noFill/>
        </p:spPr>
        <p:txBody>
          <a:bodyPr wrap="none" rtlCol="0">
            <a:spAutoFit/>
          </a:bodyPr>
          <a:lstStyle/>
          <a:p>
            <a:r>
              <a:rPr lang="en-US" sz="1400" dirty="0" smtClean="0"/>
              <a:t>Hypervisor H3</a:t>
            </a:r>
            <a:endParaRPr lang="en-US" sz="1400" dirty="0"/>
          </a:p>
        </p:txBody>
      </p:sp>
      <p:sp>
        <p:nvSpPr>
          <p:cNvPr id="101" name="Rectangle 100"/>
          <p:cNvSpPr/>
          <p:nvPr/>
        </p:nvSpPr>
        <p:spPr>
          <a:xfrm>
            <a:off x="3860504" y="5500016"/>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TextBox 101"/>
          <p:cNvSpPr txBox="1"/>
          <p:nvPr/>
        </p:nvSpPr>
        <p:spPr>
          <a:xfrm>
            <a:off x="3366540" y="5464614"/>
            <a:ext cx="471283" cy="276999"/>
          </a:xfrm>
          <a:prstGeom prst="rect">
            <a:avLst/>
          </a:prstGeom>
          <a:noFill/>
        </p:spPr>
        <p:txBody>
          <a:bodyPr wrap="square" rtlCol="0">
            <a:spAutoFit/>
          </a:bodyPr>
          <a:lstStyle/>
          <a:p>
            <a:r>
              <a:rPr lang="en-US" sz="1200" dirty="0" smtClean="0"/>
              <a:t>NVE</a:t>
            </a:r>
            <a:endParaRPr lang="en-US" sz="1200" dirty="0"/>
          </a:p>
        </p:txBody>
      </p:sp>
      <p:sp>
        <p:nvSpPr>
          <p:cNvPr id="103" name="Rectangle 102"/>
          <p:cNvSpPr/>
          <p:nvPr/>
        </p:nvSpPr>
        <p:spPr>
          <a:xfrm>
            <a:off x="3682682" y="5916831"/>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TextBox 103"/>
          <p:cNvSpPr txBox="1"/>
          <p:nvPr/>
        </p:nvSpPr>
        <p:spPr>
          <a:xfrm>
            <a:off x="3105732" y="5010998"/>
            <a:ext cx="1469736" cy="523220"/>
          </a:xfrm>
          <a:prstGeom prst="rect">
            <a:avLst/>
          </a:prstGeom>
          <a:noFill/>
        </p:spPr>
        <p:txBody>
          <a:bodyPr wrap="none" rtlCol="0">
            <a:spAutoFit/>
          </a:bodyPr>
          <a:lstStyle/>
          <a:p>
            <a:r>
              <a:rPr lang="en-US" sz="1400" dirty="0" smtClean="0"/>
              <a:t>Access Switch A3,</a:t>
            </a:r>
          </a:p>
          <a:p>
            <a:r>
              <a:rPr lang="en-US" sz="1400" dirty="0" smtClean="0"/>
              <a:t>NVE IP = IP-A3</a:t>
            </a:r>
            <a:endParaRPr lang="en-US" sz="1400" dirty="0"/>
          </a:p>
        </p:txBody>
      </p:sp>
      <p:cxnSp>
        <p:nvCxnSpPr>
          <p:cNvPr id="105" name="Straight Connector 104"/>
          <p:cNvCxnSpPr>
            <a:stCxn id="91" idx="3"/>
            <a:endCxn id="97" idx="1"/>
          </p:cNvCxnSpPr>
          <p:nvPr/>
        </p:nvCxnSpPr>
        <p:spPr>
          <a:xfrm>
            <a:off x="1594614" y="5984461"/>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112" name="TextBox 111"/>
          <p:cNvSpPr txBox="1"/>
          <p:nvPr/>
        </p:nvSpPr>
        <p:spPr>
          <a:xfrm>
            <a:off x="2640748" y="2550160"/>
            <a:ext cx="600420" cy="261610"/>
          </a:xfrm>
          <a:prstGeom prst="rect">
            <a:avLst/>
          </a:prstGeom>
          <a:noFill/>
        </p:spPr>
        <p:txBody>
          <a:bodyPr wrap="none" rtlCol="0">
            <a:spAutoFit/>
          </a:bodyPr>
          <a:lstStyle/>
          <a:p>
            <a:r>
              <a:rPr lang="en-US" sz="1100" dirty="0" smtClean="0"/>
              <a:t>Port 10</a:t>
            </a:r>
            <a:endParaRPr lang="en-US" sz="1100" dirty="0"/>
          </a:p>
        </p:txBody>
      </p:sp>
      <p:sp>
        <p:nvSpPr>
          <p:cNvPr id="113" name="TextBox 112"/>
          <p:cNvSpPr txBox="1"/>
          <p:nvPr/>
        </p:nvSpPr>
        <p:spPr>
          <a:xfrm>
            <a:off x="2600374" y="4358239"/>
            <a:ext cx="600420" cy="261610"/>
          </a:xfrm>
          <a:prstGeom prst="rect">
            <a:avLst/>
          </a:prstGeom>
          <a:noFill/>
        </p:spPr>
        <p:txBody>
          <a:bodyPr wrap="none" rtlCol="0">
            <a:spAutoFit/>
          </a:bodyPr>
          <a:lstStyle/>
          <a:p>
            <a:r>
              <a:rPr lang="en-US" sz="1100" dirty="0" smtClean="0"/>
              <a:t>Port 20</a:t>
            </a:r>
            <a:endParaRPr lang="en-US" sz="1100" dirty="0"/>
          </a:p>
        </p:txBody>
      </p:sp>
      <p:sp>
        <p:nvSpPr>
          <p:cNvPr id="114" name="TextBox 113"/>
          <p:cNvSpPr txBox="1"/>
          <p:nvPr/>
        </p:nvSpPr>
        <p:spPr>
          <a:xfrm>
            <a:off x="2662056" y="6041571"/>
            <a:ext cx="600420" cy="261610"/>
          </a:xfrm>
          <a:prstGeom prst="rect">
            <a:avLst/>
          </a:prstGeom>
          <a:noFill/>
        </p:spPr>
        <p:txBody>
          <a:bodyPr wrap="none" rtlCol="0">
            <a:spAutoFit/>
          </a:bodyPr>
          <a:lstStyle/>
          <a:p>
            <a:r>
              <a:rPr lang="en-US" sz="1100" dirty="0" smtClean="0"/>
              <a:t>Port 30</a:t>
            </a:r>
            <a:endParaRPr lang="en-US" sz="1100" dirty="0"/>
          </a:p>
        </p:txBody>
      </p:sp>
      <p:sp>
        <p:nvSpPr>
          <p:cNvPr id="130" name="TextBox 129"/>
          <p:cNvSpPr txBox="1"/>
          <p:nvPr/>
        </p:nvSpPr>
        <p:spPr>
          <a:xfrm>
            <a:off x="7482794" y="1348097"/>
            <a:ext cx="1005604" cy="338554"/>
          </a:xfrm>
          <a:prstGeom prst="rect">
            <a:avLst/>
          </a:prstGeom>
          <a:noFill/>
        </p:spPr>
        <p:txBody>
          <a:bodyPr wrap="none" rtlCol="0">
            <a:spAutoFit/>
          </a:bodyPr>
          <a:lstStyle/>
          <a:p>
            <a:r>
              <a:rPr lang="en-US" sz="1600" dirty="0" smtClean="0"/>
              <a:t>NVE State</a:t>
            </a:r>
            <a:endParaRPr lang="en-US" sz="1600" dirty="0"/>
          </a:p>
        </p:txBody>
      </p:sp>
      <p:cxnSp>
        <p:nvCxnSpPr>
          <p:cNvPr id="131" name="Straight Connector 130"/>
          <p:cNvCxnSpPr/>
          <p:nvPr/>
        </p:nvCxnSpPr>
        <p:spPr>
          <a:xfrm>
            <a:off x="7330430" y="1668811"/>
            <a:ext cx="1276356" cy="9532"/>
          </a:xfrm>
          <a:prstGeom prst="line">
            <a:avLst/>
          </a:prstGeom>
          <a:ln w="9525">
            <a:solidFill>
              <a:srgbClr val="000000"/>
            </a:solidFill>
          </a:ln>
        </p:spPr>
        <p:style>
          <a:lnRef idx="2">
            <a:schemeClr val="accent1"/>
          </a:lnRef>
          <a:fillRef idx="0">
            <a:schemeClr val="accent1"/>
          </a:fillRef>
          <a:effectRef idx="1">
            <a:schemeClr val="accent1"/>
          </a:effectRef>
          <a:fontRef idx="minor">
            <a:schemeClr val="tx1"/>
          </a:fontRef>
        </p:style>
      </p:cxnSp>
      <p:sp>
        <p:nvSpPr>
          <p:cNvPr id="136" name="Title 1"/>
          <p:cNvSpPr txBox="1">
            <a:spLocks/>
          </p:cNvSpPr>
          <p:nvPr/>
        </p:nvSpPr>
        <p:spPr>
          <a:xfrm>
            <a:off x="306170" y="540450"/>
            <a:ext cx="8374275" cy="677941"/>
          </a:xfrm>
          <a:prstGeom prst="rect">
            <a:avLst/>
          </a:prstGeom>
        </p:spPr>
        <p:txBody>
          <a:bodyPr vert="horz" lIns="91440" tIns="45720" rIns="91440" bIns="45720" rtlCol="0" anchor="ctr">
            <a:noAutofit/>
          </a:bodyPr>
          <a:lstStyle/>
          <a:p>
            <a:pPr lvl="0">
              <a:spcBef>
                <a:spcPct val="0"/>
              </a:spcBef>
              <a:defRPr/>
            </a:pPr>
            <a:r>
              <a:rPr lang="en-US" sz="2000" dirty="0" smtClean="0"/>
              <a:t>NVE A1 Queries central entity to find inner to outer mapping for MAC M3</a:t>
            </a:r>
          </a:p>
          <a:p>
            <a:pPr lvl="0">
              <a:spcBef>
                <a:spcPct val="0"/>
              </a:spcBef>
              <a:defRPr/>
            </a:pPr>
            <a:r>
              <a:rPr lang="en-US" sz="2000" dirty="0" smtClean="0"/>
              <a:t>NVE A1 </a:t>
            </a:r>
            <a:r>
              <a:rPr lang="en-US" sz="2000" dirty="0" err="1" smtClean="0"/>
              <a:t>Unicasts</a:t>
            </a:r>
            <a:r>
              <a:rPr lang="en-US" sz="2000" dirty="0" smtClean="0"/>
              <a:t> ARP Response to A2</a:t>
            </a:r>
            <a:endParaRPr lang="en-US" sz="2000" dirty="0"/>
          </a:p>
        </p:txBody>
      </p:sp>
      <p:sp>
        <p:nvSpPr>
          <p:cNvPr id="133" name="TextBox 132"/>
          <p:cNvSpPr txBox="1"/>
          <p:nvPr/>
        </p:nvSpPr>
        <p:spPr>
          <a:xfrm>
            <a:off x="6880404" y="1709609"/>
            <a:ext cx="2250812" cy="1200329"/>
          </a:xfrm>
          <a:prstGeom prst="rect">
            <a:avLst/>
          </a:prstGeom>
          <a:noFill/>
        </p:spPr>
        <p:txBody>
          <a:bodyPr wrap="none" rtlCol="0">
            <a:spAutoFit/>
          </a:bodyPr>
          <a:lstStyle/>
          <a:p>
            <a:r>
              <a:rPr lang="en-US" sz="1200" dirty="0" smtClean="0">
                <a:solidFill>
                  <a:srgbClr val="000000"/>
                </a:solidFill>
              </a:rPr>
              <a:t>VN “Red”: VN-ID = 10000</a:t>
            </a:r>
          </a:p>
          <a:p>
            <a:r>
              <a:rPr lang="en-US" sz="1200" dirty="0" err="1" smtClean="0">
                <a:solidFill>
                  <a:srgbClr val="000000"/>
                </a:solidFill>
              </a:rPr>
              <a:t>Mcast</a:t>
            </a:r>
            <a:r>
              <a:rPr lang="en-US" sz="1200" dirty="0" smtClean="0">
                <a:solidFill>
                  <a:srgbClr val="000000"/>
                </a:solidFill>
              </a:rPr>
              <a:t> Group = 224.1.2.3</a:t>
            </a:r>
          </a:p>
          <a:p>
            <a:r>
              <a:rPr lang="en-US" sz="1200" dirty="0" smtClean="0">
                <a:solidFill>
                  <a:srgbClr val="000000"/>
                </a:solidFill>
              </a:rPr>
              <a:t>Port 10, Tag=100</a:t>
            </a:r>
          </a:p>
          <a:p>
            <a:r>
              <a:rPr lang="en-US" sz="1200" dirty="0" smtClean="0">
                <a:solidFill>
                  <a:srgbClr val="000000"/>
                </a:solidFill>
              </a:rPr>
              <a:t>MAC = M1 in “Red” on Port 10</a:t>
            </a:r>
          </a:p>
          <a:p>
            <a:r>
              <a:rPr lang="en-US" sz="1200" dirty="0" smtClean="0">
                <a:solidFill>
                  <a:srgbClr val="000000"/>
                </a:solidFill>
              </a:rPr>
              <a:t>MAC = M2 in “Red” on Port 10</a:t>
            </a:r>
          </a:p>
          <a:p>
            <a:r>
              <a:rPr lang="en-US" sz="1200" dirty="0" smtClean="0">
                <a:solidFill>
                  <a:srgbClr val="0000FF"/>
                </a:solidFill>
              </a:rPr>
              <a:t>MAC = M3 in “Red” on NVE IP-A2</a:t>
            </a:r>
            <a:endParaRPr lang="en-US" sz="1200" dirty="0" smtClean="0">
              <a:solidFill>
                <a:srgbClr val="0000FF"/>
              </a:solidFill>
            </a:endParaRPr>
          </a:p>
        </p:txBody>
      </p:sp>
      <p:sp>
        <p:nvSpPr>
          <p:cNvPr id="55" name="Rectangle 54"/>
          <p:cNvSpPr/>
          <p:nvPr/>
        </p:nvSpPr>
        <p:spPr>
          <a:xfrm>
            <a:off x="962497" y="2663557"/>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5" name="Group 85"/>
          <p:cNvGrpSpPr/>
          <p:nvPr/>
        </p:nvGrpSpPr>
        <p:grpSpPr>
          <a:xfrm>
            <a:off x="293465" y="2595514"/>
            <a:ext cx="518091" cy="276999"/>
            <a:chOff x="623679" y="2279385"/>
            <a:chExt cx="518091" cy="276999"/>
          </a:xfrm>
        </p:grpSpPr>
        <p:sp>
          <p:nvSpPr>
            <p:cNvPr id="57" name="Rectangle 56"/>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 name="TextBox 57"/>
            <p:cNvSpPr txBox="1"/>
            <p:nvPr/>
          </p:nvSpPr>
          <p:spPr>
            <a:xfrm>
              <a:off x="623679" y="2279385"/>
              <a:ext cx="518091" cy="276999"/>
            </a:xfrm>
            <a:prstGeom prst="rect">
              <a:avLst/>
            </a:prstGeom>
            <a:noFill/>
          </p:spPr>
          <p:txBody>
            <a:bodyPr wrap="none" rtlCol="0">
              <a:spAutoFit/>
            </a:bodyPr>
            <a:lstStyle/>
            <a:p>
              <a:r>
                <a:rPr lang="en-US" sz="1200" dirty="0" smtClean="0"/>
                <a:t>VM 2</a:t>
              </a:r>
              <a:endParaRPr lang="en-US" sz="1200" dirty="0"/>
            </a:p>
          </p:txBody>
        </p:sp>
      </p:grpSp>
      <p:cxnSp>
        <p:nvCxnSpPr>
          <p:cNvPr id="59" name="Straight Connector 58"/>
          <p:cNvCxnSpPr>
            <a:endCxn id="55" idx="1"/>
          </p:cNvCxnSpPr>
          <p:nvPr/>
        </p:nvCxnSpPr>
        <p:spPr>
          <a:xfrm>
            <a:off x="740693" y="2741626"/>
            <a:ext cx="221804" cy="6983"/>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60" name="Straight Connector 59"/>
          <p:cNvCxnSpPr>
            <a:stCxn id="55" idx="3"/>
          </p:cNvCxnSpPr>
          <p:nvPr/>
        </p:nvCxnSpPr>
        <p:spPr>
          <a:xfrm flipV="1">
            <a:off x="1132592" y="2573530"/>
            <a:ext cx="466297" cy="175079"/>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sp>
        <p:nvSpPr>
          <p:cNvPr id="62" name="Rectangle 61"/>
          <p:cNvSpPr/>
          <p:nvPr/>
        </p:nvSpPr>
        <p:spPr>
          <a:xfrm>
            <a:off x="3479937" y="2300671"/>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3" name="Straight Connector 62"/>
          <p:cNvCxnSpPr>
            <a:endCxn id="62" idx="1"/>
          </p:cNvCxnSpPr>
          <p:nvPr/>
        </p:nvCxnSpPr>
        <p:spPr>
          <a:xfrm rot="10800000" flipH="1">
            <a:off x="3197817" y="2385723"/>
            <a:ext cx="282120" cy="182836"/>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sp>
        <p:nvSpPr>
          <p:cNvPr id="64" name="Rectangle 63"/>
          <p:cNvSpPr/>
          <p:nvPr/>
        </p:nvSpPr>
        <p:spPr>
          <a:xfrm>
            <a:off x="905798" y="4013051"/>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 name="Group 85"/>
          <p:cNvGrpSpPr/>
          <p:nvPr/>
        </p:nvGrpSpPr>
        <p:grpSpPr>
          <a:xfrm>
            <a:off x="236766" y="3945008"/>
            <a:ext cx="518091" cy="276999"/>
            <a:chOff x="623679" y="2279385"/>
            <a:chExt cx="518091" cy="276999"/>
          </a:xfrm>
        </p:grpSpPr>
        <p:sp>
          <p:nvSpPr>
            <p:cNvPr id="66" name="Rectangle 65"/>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TextBox 66"/>
            <p:cNvSpPr txBox="1"/>
            <p:nvPr/>
          </p:nvSpPr>
          <p:spPr>
            <a:xfrm>
              <a:off x="623679" y="2279385"/>
              <a:ext cx="518091" cy="276999"/>
            </a:xfrm>
            <a:prstGeom prst="rect">
              <a:avLst/>
            </a:prstGeom>
            <a:noFill/>
          </p:spPr>
          <p:txBody>
            <a:bodyPr wrap="none" rtlCol="0">
              <a:spAutoFit/>
            </a:bodyPr>
            <a:lstStyle/>
            <a:p>
              <a:r>
                <a:rPr lang="en-US" sz="1200" dirty="0" smtClean="0"/>
                <a:t>VM 3</a:t>
              </a:r>
              <a:endParaRPr lang="en-US" sz="1200" dirty="0"/>
            </a:p>
          </p:txBody>
        </p:sp>
      </p:grpSp>
      <p:cxnSp>
        <p:nvCxnSpPr>
          <p:cNvPr id="68" name="Straight Connector 67"/>
          <p:cNvCxnSpPr>
            <a:endCxn id="64" idx="1"/>
          </p:cNvCxnSpPr>
          <p:nvPr/>
        </p:nvCxnSpPr>
        <p:spPr>
          <a:xfrm>
            <a:off x="683994" y="4091120"/>
            <a:ext cx="221804" cy="6983"/>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69" name="Rectangle 68"/>
          <p:cNvSpPr/>
          <p:nvPr/>
        </p:nvSpPr>
        <p:spPr>
          <a:xfrm>
            <a:off x="3416885" y="4063389"/>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3" name="Straight Connector 72"/>
          <p:cNvCxnSpPr>
            <a:endCxn id="69" idx="1"/>
          </p:cNvCxnSpPr>
          <p:nvPr/>
        </p:nvCxnSpPr>
        <p:spPr>
          <a:xfrm rot="10800000" flipH="1">
            <a:off x="3134765" y="4148441"/>
            <a:ext cx="282120" cy="182836"/>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cxnSp>
        <p:nvCxnSpPr>
          <p:cNvPr id="74" name="Straight Connector 73"/>
          <p:cNvCxnSpPr>
            <a:stCxn id="64" idx="3"/>
          </p:cNvCxnSpPr>
          <p:nvPr/>
        </p:nvCxnSpPr>
        <p:spPr>
          <a:xfrm>
            <a:off x="1075893" y="4098103"/>
            <a:ext cx="455666" cy="201640"/>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sp>
        <p:nvSpPr>
          <p:cNvPr id="96" name="TextBox 95"/>
          <p:cNvSpPr txBox="1"/>
          <p:nvPr/>
        </p:nvSpPr>
        <p:spPr>
          <a:xfrm>
            <a:off x="6880404" y="3478649"/>
            <a:ext cx="2079941" cy="1015663"/>
          </a:xfrm>
          <a:prstGeom prst="rect">
            <a:avLst/>
          </a:prstGeom>
          <a:noFill/>
        </p:spPr>
        <p:txBody>
          <a:bodyPr wrap="none" rtlCol="0">
            <a:spAutoFit/>
          </a:bodyPr>
          <a:lstStyle/>
          <a:p>
            <a:r>
              <a:rPr lang="en-US" sz="1200" dirty="0" smtClean="0">
                <a:solidFill>
                  <a:srgbClr val="000000"/>
                </a:solidFill>
              </a:rPr>
              <a:t>VN “Red”: VN-ID = 10000</a:t>
            </a:r>
          </a:p>
          <a:p>
            <a:r>
              <a:rPr lang="en-US" sz="1200" dirty="0" err="1" smtClean="0">
                <a:solidFill>
                  <a:srgbClr val="000000"/>
                </a:solidFill>
              </a:rPr>
              <a:t>Mcast</a:t>
            </a:r>
            <a:r>
              <a:rPr lang="en-US" sz="1200" dirty="0" smtClean="0">
                <a:solidFill>
                  <a:srgbClr val="000000"/>
                </a:solidFill>
              </a:rPr>
              <a:t> Group = 224.1.2.3</a:t>
            </a:r>
          </a:p>
          <a:p>
            <a:r>
              <a:rPr lang="en-US" sz="1200" dirty="0" smtClean="0">
                <a:solidFill>
                  <a:srgbClr val="000000"/>
                </a:solidFill>
              </a:rPr>
              <a:t>Port 20, Tag=200</a:t>
            </a:r>
          </a:p>
          <a:p>
            <a:r>
              <a:rPr lang="en-US" sz="1200" dirty="0" smtClean="0">
                <a:solidFill>
                  <a:srgbClr val="000000"/>
                </a:solidFill>
              </a:rPr>
              <a:t>MAC = M3 in “Red” on Port 20</a:t>
            </a:r>
          </a:p>
          <a:p>
            <a:endParaRPr lang="en-US" sz="1200" dirty="0">
              <a:solidFill>
                <a:srgbClr val="000000"/>
              </a:solidFill>
            </a:endParaRPr>
          </a:p>
        </p:txBody>
      </p:sp>
      <p:sp>
        <p:nvSpPr>
          <p:cNvPr id="93" name="TextBox 92"/>
          <p:cNvSpPr txBox="1"/>
          <p:nvPr/>
        </p:nvSpPr>
        <p:spPr>
          <a:xfrm>
            <a:off x="1625177" y="3791200"/>
            <a:ext cx="1543136" cy="461665"/>
          </a:xfrm>
          <a:prstGeom prst="rect">
            <a:avLst/>
          </a:prstGeom>
          <a:noFill/>
        </p:spPr>
        <p:txBody>
          <a:bodyPr wrap="none" rtlCol="0">
            <a:spAutoFit/>
          </a:bodyPr>
          <a:lstStyle/>
          <a:p>
            <a:r>
              <a:rPr lang="en-US" sz="1200" dirty="0" smtClean="0">
                <a:solidFill>
                  <a:srgbClr val="0000FF"/>
                </a:solidFill>
              </a:rPr>
              <a:t>ARP </a:t>
            </a:r>
            <a:r>
              <a:rPr lang="en-US" sz="1200" dirty="0" err="1" smtClean="0">
                <a:solidFill>
                  <a:srgbClr val="0000FF"/>
                </a:solidFill>
              </a:rPr>
              <a:t>Resp</a:t>
            </a:r>
            <a:r>
              <a:rPr lang="en-US" sz="1200" dirty="0" smtClean="0">
                <a:solidFill>
                  <a:srgbClr val="0000FF"/>
                </a:solidFill>
              </a:rPr>
              <a:t> tagged with </a:t>
            </a:r>
          </a:p>
          <a:p>
            <a:r>
              <a:rPr lang="en-US" sz="1200" dirty="0" smtClean="0">
                <a:solidFill>
                  <a:srgbClr val="0000FF"/>
                </a:solidFill>
              </a:rPr>
              <a:t>VLAN</a:t>
            </a:r>
            <a:r>
              <a:rPr lang="en-US" sz="1200" dirty="0">
                <a:solidFill>
                  <a:srgbClr val="0000FF"/>
                </a:solidFill>
              </a:rPr>
              <a:t> </a:t>
            </a:r>
            <a:r>
              <a:rPr lang="en-US" sz="1200" dirty="0" smtClean="0">
                <a:solidFill>
                  <a:srgbClr val="0000FF"/>
                </a:solidFill>
              </a:rPr>
              <a:t>200</a:t>
            </a:r>
            <a:endParaRPr lang="en-US" sz="1200" dirty="0">
              <a:solidFill>
                <a:srgbClr val="0000FF"/>
              </a:solidFill>
            </a:endParaRPr>
          </a:p>
        </p:txBody>
      </p:sp>
      <p:cxnSp>
        <p:nvCxnSpPr>
          <p:cNvPr id="107" name="Straight Arrow Connector 106"/>
          <p:cNvCxnSpPr/>
          <p:nvPr/>
        </p:nvCxnSpPr>
        <p:spPr>
          <a:xfrm>
            <a:off x="1950418" y="2438113"/>
            <a:ext cx="646359" cy="1588"/>
          </a:xfrm>
          <a:prstGeom prst="straightConnector1">
            <a:avLst/>
          </a:prstGeom>
          <a:ln>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sp>
        <p:nvSpPr>
          <p:cNvPr id="108" name="TextBox 107"/>
          <p:cNvSpPr txBox="1"/>
          <p:nvPr/>
        </p:nvSpPr>
        <p:spPr>
          <a:xfrm>
            <a:off x="4158915" y="3728137"/>
            <a:ext cx="1946867" cy="461665"/>
          </a:xfrm>
          <a:prstGeom prst="rect">
            <a:avLst/>
          </a:prstGeom>
          <a:noFill/>
        </p:spPr>
        <p:txBody>
          <a:bodyPr wrap="none" rtlCol="0">
            <a:spAutoFit/>
          </a:bodyPr>
          <a:lstStyle/>
          <a:p>
            <a:r>
              <a:rPr lang="en-US" sz="1200" dirty="0" smtClean="0">
                <a:solidFill>
                  <a:srgbClr val="0000FF"/>
                </a:solidFill>
              </a:rPr>
              <a:t>ARP </a:t>
            </a:r>
            <a:r>
              <a:rPr lang="en-US" sz="1200" dirty="0" err="1" smtClean="0">
                <a:solidFill>
                  <a:srgbClr val="0000FF"/>
                </a:solidFill>
              </a:rPr>
              <a:t>Resp</a:t>
            </a:r>
            <a:r>
              <a:rPr lang="en-US" sz="1200" dirty="0" smtClean="0">
                <a:solidFill>
                  <a:srgbClr val="0000FF"/>
                </a:solidFill>
              </a:rPr>
              <a:t> Encapsulated with</a:t>
            </a:r>
          </a:p>
          <a:p>
            <a:r>
              <a:rPr lang="en-US" sz="1200" dirty="0" smtClean="0">
                <a:solidFill>
                  <a:srgbClr val="0000FF"/>
                </a:solidFill>
              </a:rPr>
              <a:t>VN-ID 10000, sent to IP-A2</a:t>
            </a:r>
          </a:p>
        </p:txBody>
      </p:sp>
      <p:cxnSp>
        <p:nvCxnSpPr>
          <p:cNvPr id="109" name="Straight Arrow Connector 108"/>
          <p:cNvCxnSpPr/>
          <p:nvPr/>
        </p:nvCxnSpPr>
        <p:spPr>
          <a:xfrm flipV="1">
            <a:off x="4427457" y="3368028"/>
            <a:ext cx="1446475" cy="4977"/>
          </a:xfrm>
          <a:prstGeom prst="straightConnector1">
            <a:avLst/>
          </a:prstGeom>
          <a:ln>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sp>
        <p:nvSpPr>
          <p:cNvPr id="76" name="TextBox 75"/>
          <p:cNvSpPr txBox="1"/>
          <p:nvPr/>
        </p:nvSpPr>
        <p:spPr>
          <a:xfrm>
            <a:off x="192780" y="1970443"/>
            <a:ext cx="770012" cy="276999"/>
          </a:xfrm>
          <a:prstGeom prst="rect">
            <a:avLst/>
          </a:prstGeom>
          <a:noFill/>
        </p:spPr>
        <p:txBody>
          <a:bodyPr wrap="none" rtlCol="0">
            <a:spAutoFit/>
          </a:bodyPr>
          <a:lstStyle/>
          <a:p>
            <a:r>
              <a:rPr lang="en-US" sz="1200" dirty="0" smtClean="0">
                <a:solidFill>
                  <a:srgbClr val="0000FF"/>
                </a:solidFill>
              </a:rPr>
              <a:t>ARP </a:t>
            </a:r>
            <a:r>
              <a:rPr lang="en-US" sz="1200" dirty="0" err="1" smtClean="0">
                <a:solidFill>
                  <a:srgbClr val="0000FF"/>
                </a:solidFill>
              </a:rPr>
              <a:t>Resp</a:t>
            </a:r>
            <a:r>
              <a:rPr lang="en-US" sz="1200" dirty="0" smtClean="0">
                <a:solidFill>
                  <a:srgbClr val="0000FF"/>
                </a:solidFill>
              </a:rPr>
              <a:t> </a:t>
            </a:r>
          </a:p>
        </p:txBody>
      </p:sp>
      <p:cxnSp>
        <p:nvCxnSpPr>
          <p:cNvPr id="77" name="Straight Arrow Connector 76"/>
          <p:cNvCxnSpPr/>
          <p:nvPr/>
        </p:nvCxnSpPr>
        <p:spPr>
          <a:xfrm>
            <a:off x="861820" y="2131997"/>
            <a:ext cx="333778" cy="6539"/>
          </a:xfrm>
          <a:prstGeom prst="straightConnector1">
            <a:avLst/>
          </a:prstGeom>
          <a:ln>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sp>
        <p:nvSpPr>
          <p:cNvPr id="92" name="TextBox 91"/>
          <p:cNvSpPr txBox="1"/>
          <p:nvPr/>
        </p:nvSpPr>
        <p:spPr>
          <a:xfrm>
            <a:off x="4209258" y="2916607"/>
            <a:ext cx="1946867" cy="461665"/>
          </a:xfrm>
          <a:prstGeom prst="rect">
            <a:avLst/>
          </a:prstGeom>
          <a:noFill/>
        </p:spPr>
        <p:txBody>
          <a:bodyPr wrap="none" rtlCol="0">
            <a:spAutoFit/>
          </a:bodyPr>
          <a:lstStyle/>
          <a:p>
            <a:r>
              <a:rPr lang="en-US" sz="1200" dirty="0" smtClean="0">
                <a:solidFill>
                  <a:srgbClr val="0000FF"/>
                </a:solidFill>
              </a:rPr>
              <a:t>ARP </a:t>
            </a:r>
            <a:r>
              <a:rPr lang="en-US" sz="1200" dirty="0" err="1" smtClean="0">
                <a:solidFill>
                  <a:srgbClr val="0000FF"/>
                </a:solidFill>
              </a:rPr>
              <a:t>Resp</a:t>
            </a:r>
            <a:r>
              <a:rPr lang="en-US" sz="1200" dirty="0" smtClean="0">
                <a:solidFill>
                  <a:srgbClr val="0000FF"/>
                </a:solidFill>
              </a:rPr>
              <a:t> Encapsulated with</a:t>
            </a:r>
          </a:p>
          <a:p>
            <a:r>
              <a:rPr lang="en-US" sz="1200" dirty="0" smtClean="0">
                <a:solidFill>
                  <a:srgbClr val="0000FF"/>
                </a:solidFill>
              </a:rPr>
              <a:t>VN-ID 10000, sent to IP-A2</a:t>
            </a:r>
          </a:p>
        </p:txBody>
      </p:sp>
      <p:cxnSp>
        <p:nvCxnSpPr>
          <p:cNvPr id="94" name="Straight Arrow Connector 93"/>
          <p:cNvCxnSpPr/>
          <p:nvPr/>
        </p:nvCxnSpPr>
        <p:spPr>
          <a:xfrm flipV="1">
            <a:off x="4579859" y="4189497"/>
            <a:ext cx="1446475" cy="4977"/>
          </a:xfrm>
          <a:prstGeom prst="straightConnector1">
            <a:avLst/>
          </a:prstGeom>
          <a:ln>
            <a:solidFill>
              <a:srgbClr val="0000FF"/>
            </a:solidFill>
            <a:headEnd type="arrow"/>
            <a:tailEnd type="none"/>
          </a:ln>
          <a:effectLst/>
        </p:spPr>
        <p:style>
          <a:lnRef idx="2">
            <a:schemeClr val="accent1"/>
          </a:lnRef>
          <a:fillRef idx="0">
            <a:schemeClr val="accent1"/>
          </a:fillRef>
          <a:effectRef idx="1">
            <a:schemeClr val="accent1"/>
          </a:effectRef>
          <a:fontRef idx="minor">
            <a:schemeClr val="tx1"/>
          </a:fontRef>
        </p:style>
      </p:cxnSp>
      <p:sp>
        <p:nvSpPr>
          <p:cNvPr id="95" name="TextBox 94"/>
          <p:cNvSpPr txBox="1"/>
          <p:nvPr/>
        </p:nvSpPr>
        <p:spPr>
          <a:xfrm>
            <a:off x="1664177" y="2004460"/>
            <a:ext cx="1543136" cy="461665"/>
          </a:xfrm>
          <a:prstGeom prst="rect">
            <a:avLst/>
          </a:prstGeom>
          <a:noFill/>
        </p:spPr>
        <p:txBody>
          <a:bodyPr wrap="none" rtlCol="0">
            <a:spAutoFit/>
          </a:bodyPr>
          <a:lstStyle/>
          <a:p>
            <a:r>
              <a:rPr lang="en-US" sz="1200" dirty="0" smtClean="0">
                <a:solidFill>
                  <a:srgbClr val="0000FF"/>
                </a:solidFill>
              </a:rPr>
              <a:t>ARP </a:t>
            </a:r>
            <a:r>
              <a:rPr lang="en-US" sz="1200" dirty="0" err="1" smtClean="0">
                <a:solidFill>
                  <a:srgbClr val="0000FF"/>
                </a:solidFill>
              </a:rPr>
              <a:t>Resp</a:t>
            </a:r>
            <a:r>
              <a:rPr lang="en-US" sz="1200" dirty="0" smtClean="0">
                <a:solidFill>
                  <a:srgbClr val="0000FF"/>
                </a:solidFill>
              </a:rPr>
              <a:t> tagged with </a:t>
            </a:r>
          </a:p>
          <a:p>
            <a:r>
              <a:rPr lang="en-US" sz="1200" dirty="0" smtClean="0">
                <a:solidFill>
                  <a:srgbClr val="0000FF"/>
                </a:solidFill>
              </a:rPr>
              <a:t>VLAN </a:t>
            </a:r>
            <a:r>
              <a:rPr lang="en-US" sz="1200" dirty="0">
                <a:solidFill>
                  <a:srgbClr val="0000FF"/>
                </a:solidFill>
              </a:rPr>
              <a:t>1</a:t>
            </a:r>
            <a:r>
              <a:rPr lang="en-US" sz="1200" dirty="0" smtClean="0">
                <a:solidFill>
                  <a:srgbClr val="0000FF"/>
                </a:solidFill>
              </a:rPr>
              <a:t>00</a:t>
            </a:r>
            <a:endParaRPr lang="en-US" sz="1200" dirty="0">
              <a:solidFill>
                <a:srgbClr val="0000FF"/>
              </a:solidFill>
            </a:endParaRPr>
          </a:p>
        </p:txBody>
      </p:sp>
      <p:cxnSp>
        <p:nvCxnSpPr>
          <p:cNvPr id="100" name="Straight Arrow Connector 99"/>
          <p:cNvCxnSpPr/>
          <p:nvPr/>
        </p:nvCxnSpPr>
        <p:spPr>
          <a:xfrm>
            <a:off x="1887353" y="4223536"/>
            <a:ext cx="646359" cy="1588"/>
          </a:xfrm>
          <a:prstGeom prst="straightConnector1">
            <a:avLst/>
          </a:prstGeom>
          <a:ln>
            <a:solidFill>
              <a:srgbClr val="0000FF"/>
            </a:solidFill>
            <a:headEnd type="arrow"/>
            <a:tailEnd type="none"/>
          </a:ln>
          <a:effectLst/>
        </p:spPr>
        <p:style>
          <a:lnRef idx="2">
            <a:schemeClr val="accent1"/>
          </a:lnRef>
          <a:fillRef idx="0">
            <a:schemeClr val="accent1"/>
          </a:fillRef>
          <a:effectRef idx="1">
            <a:schemeClr val="accent1"/>
          </a:effectRef>
          <a:fontRef idx="minor">
            <a:schemeClr val="tx1"/>
          </a:fontRef>
        </p:style>
      </p:cxnSp>
      <p:sp>
        <p:nvSpPr>
          <p:cNvPr id="106" name="TextBox 105"/>
          <p:cNvSpPr txBox="1"/>
          <p:nvPr/>
        </p:nvSpPr>
        <p:spPr>
          <a:xfrm>
            <a:off x="628680" y="3733123"/>
            <a:ext cx="770012" cy="276999"/>
          </a:xfrm>
          <a:prstGeom prst="rect">
            <a:avLst/>
          </a:prstGeom>
          <a:noFill/>
        </p:spPr>
        <p:txBody>
          <a:bodyPr wrap="none" rtlCol="0">
            <a:spAutoFit/>
          </a:bodyPr>
          <a:lstStyle/>
          <a:p>
            <a:r>
              <a:rPr lang="en-US" sz="1200" dirty="0" smtClean="0">
                <a:solidFill>
                  <a:srgbClr val="0000FF"/>
                </a:solidFill>
              </a:rPr>
              <a:t>ARP </a:t>
            </a:r>
            <a:r>
              <a:rPr lang="en-US" sz="1200" dirty="0" err="1" smtClean="0">
                <a:solidFill>
                  <a:srgbClr val="0000FF"/>
                </a:solidFill>
              </a:rPr>
              <a:t>Resp</a:t>
            </a:r>
            <a:r>
              <a:rPr lang="en-US" sz="1200" dirty="0" smtClean="0">
                <a:solidFill>
                  <a:srgbClr val="0000FF"/>
                </a:solidFill>
              </a:rPr>
              <a:t> </a:t>
            </a:r>
          </a:p>
        </p:txBody>
      </p:sp>
      <p:cxnSp>
        <p:nvCxnSpPr>
          <p:cNvPr id="110" name="Straight Arrow Connector 109"/>
          <p:cNvCxnSpPr/>
          <p:nvPr/>
        </p:nvCxnSpPr>
        <p:spPr>
          <a:xfrm>
            <a:off x="333820" y="3883337"/>
            <a:ext cx="333778" cy="6539"/>
          </a:xfrm>
          <a:prstGeom prst="straightConnector1">
            <a:avLst/>
          </a:prstGeom>
          <a:ln>
            <a:solidFill>
              <a:srgbClr val="0000FF"/>
            </a:solidFill>
            <a:headEnd type="arrow"/>
            <a:tailEnd type="none"/>
          </a:ln>
          <a:effectLst/>
        </p:spPr>
        <p:style>
          <a:lnRef idx="2">
            <a:schemeClr val="accent1"/>
          </a:lnRef>
          <a:fillRef idx="0">
            <a:schemeClr val="accent1"/>
          </a:fillRef>
          <a:effectRef idx="1">
            <a:schemeClr val="accent1"/>
          </a:effectRef>
          <a:fontRef idx="minor">
            <a:schemeClr val="tx1"/>
          </a:fontRef>
        </p:style>
      </p:cxnSp>
      <p:sp>
        <p:nvSpPr>
          <p:cNvPr id="118" name="TextBox 117"/>
          <p:cNvSpPr txBox="1"/>
          <p:nvPr/>
        </p:nvSpPr>
        <p:spPr>
          <a:xfrm>
            <a:off x="6018612" y="3274523"/>
            <a:ext cx="868898" cy="830997"/>
          </a:xfrm>
          <a:prstGeom prst="rect">
            <a:avLst/>
          </a:prstGeom>
          <a:noFill/>
        </p:spPr>
        <p:txBody>
          <a:bodyPr wrap="none" rtlCol="0">
            <a:spAutoFit/>
          </a:bodyPr>
          <a:lstStyle/>
          <a:p>
            <a:r>
              <a:rPr lang="en-US" sz="1200" dirty="0" err="1" smtClean="0">
                <a:solidFill>
                  <a:srgbClr val="0000FF"/>
                </a:solidFill>
              </a:rPr>
              <a:t>Unicast</a:t>
            </a:r>
            <a:endParaRPr lang="en-US" sz="1200" dirty="0" smtClean="0">
              <a:solidFill>
                <a:srgbClr val="0000FF"/>
              </a:solidFill>
            </a:endParaRPr>
          </a:p>
          <a:p>
            <a:r>
              <a:rPr lang="en-US" sz="1200" dirty="0" smtClean="0">
                <a:solidFill>
                  <a:srgbClr val="0000FF"/>
                </a:solidFill>
              </a:rPr>
              <a:t>by</a:t>
            </a:r>
          </a:p>
          <a:p>
            <a:r>
              <a:rPr lang="en-US" sz="1200" dirty="0" smtClean="0">
                <a:solidFill>
                  <a:srgbClr val="0000FF"/>
                </a:solidFill>
              </a:rPr>
              <a:t>Underlying</a:t>
            </a:r>
          </a:p>
          <a:p>
            <a:r>
              <a:rPr lang="en-US" sz="1200" dirty="0" smtClean="0">
                <a:solidFill>
                  <a:srgbClr val="0000FF"/>
                </a:solidFill>
              </a:rPr>
              <a:t>Network</a:t>
            </a:r>
          </a:p>
        </p:txBody>
      </p:sp>
      <p:cxnSp>
        <p:nvCxnSpPr>
          <p:cNvPr id="87" name="Straight Arrow Connector 86"/>
          <p:cNvCxnSpPr/>
          <p:nvPr/>
        </p:nvCxnSpPr>
        <p:spPr>
          <a:xfrm rot="5400000" flipH="1" flipV="1">
            <a:off x="5675473" y="3746558"/>
            <a:ext cx="690363" cy="1382"/>
          </a:xfrm>
          <a:prstGeom prst="straightConnector1">
            <a:avLst/>
          </a:prstGeom>
          <a:ln>
            <a:solidFill>
              <a:srgbClr val="0000FF"/>
            </a:solidFill>
            <a:prstDash val="sysDash"/>
            <a:headEnd type="arrow"/>
            <a:tailEnd type="none"/>
          </a:ln>
          <a:effectLst/>
        </p:spPr>
        <p:style>
          <a:lnRef idx="2">
            <a:schemeClr val="accent1"/>
          </a:lnRef>
          <a:fillRef idx="0">
            <a:schemeClr val="accent1"/>
          </a:fillRef>
          <a:effectRef idx="1">
            <a:schemeClr val="accent1"/>
          </a:effectRef>
          <a:fontRef idx="minor">
            <a:schemeClr val="tx1"/>
          </a:fontRef>
        </p:style>
      </p:cxnSp>
      <p:cxnSp>
        <p:nvCxnSpPr>
          <p:cNvPr id="115" name="Straight Arrow Connector 114"/>
          <p:cNvCxnSpPr/>
          <p:nvPr/>
        </p:nvCxnSpPr>
        <p:spPr>
          <a:xfrm flipV="1">
            <a:off x="4579857" y="2454468"/>
            <a:ext cx="1446475" cy="4977"/>
          </a:xfrm>
          <a:prstGeom prst="straightConnector1">
            <a:avLst/>
          </a:prstGeom>
          <a:ln>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sp>
        <p:nvSpPr>
          <p:cNvPr id="119" name="TextBox 118"/>
          <p:cNvSpPr txBox="1"/>
          <p:nvPr/>
        </p:nvSpPr>
        <p:spPr>
          <a:xfrm>
            <a:off x="4361658" y="2003047"/>
            <a:ext cx="1892014" cy="461665"/>
          </a:xfrm>
          <a:prstGeom prst="rect">
            <a:avLst/>
          </a:prstGeom>
          <a:noFill/>
        </p:spPr>
        <p:txBody>
          <a:bodyPr wrap="none" rtlCol="0">
            <a:spAutoFit/>
          </a:bodyPr>
          <a:lstStyle/>
          <a:p>
            <a:r>
              <a:rPr lang="en-US" sz="1200" dirty="0" smtClean="0">
                <a:solidFill>
                  <a:srgbClr val="0000FF"/>
                </a:solidFill>
              </a:rPr>
              <a:t>Query for outer address for</a:t>
            </a:r>
          </a:p>
          <a:p>
            <a:r>
              <a:rPr lang="en-US" sz="1200" dirty="0" smtClean="0">
                <a:solidFill>
                  <a:srgbClr val="0000FF"/>
                </a:solidFill>
              </a:rPr>
              <a:t>MAC M3 in “Red”</a:t>
            </a:r>
          </a:p>
        </p:txBody>
      </p:sp>
      <p:sp>
        <p:nvSpPr>
          <p:cNvPr id="120" name="TextBox 119"/>
          <p:cNvSpPr txBox="1"/>
          <p:nvPr/>
        </p:nvSpPr>
        <p:spPr>
          <a:xfrm>
            <a:off x="4424715" y="2531077"/>
            <a:ext cx="1455972" cy="276999"/>
          </a:xfrm>
          <a:prstGeom prst="rect">
            <a:avLst/>
          </a:prstGeom>
          <a:noFill/>
        </p:spPr>
        <p:txBody>
          <a:bodyPr wrap="none" rtlCol="0">
            <a:spAutoFit/>
          </a:bodyPr>
          <a:lstStyle/>
          <a:p>
            <a:r>
              <a:rPr lang="en-US" sz="1200" dirty="0" smtClean="0">
                <a:solidFill>
                  <a:srgbClr val="0000FF"/>
                </a:solidFill>
              </a:rPr>
              <a:t>Response: </a:t>
            </a:r>
            <a:r>
              <a:rPr lang="en-US" sz="1200" dirty="0">
                <a:solidFill>
                  <a:srgbClr val="0000FF"/>
                </a:solidFill>
              </a:rPr>
              <a:t>U</a:t>
            </a:r>
            <a:r>
              <a:rPr lang="en-US" sz="1200" dirty="0" smtClean="0">
                <a:solidFill>
                  <a:srgbClr val="0000FF"/>
                </a:solidFill>
              </a:rPr>
              <a:t>se IP-A2</a:t>
            </a:r>
          </a:p>
        </p:txBody>
      </p:sp>
      <p:cxnSp>
        <p:nvCxnSpPr>
          <p:cNvPr id="121" name="Straight Arrow Connector 120"/>
          <p:cNvCxnSpPr/>
          <p:nvPr/>
        </p:nvCxnSpPr>
        <p:spPr>
          <a:xfrm flipV="1">
            <a:off x="4584839" y="2810997"/>
            <a:ext cx="1446475" cy="4977"/>
          </a:xfrm>
          <a:prstGeom prst="straightConnector1">
            <a:avLst/>
          </a:prstGeom>
          <a:ln>
            <a:solidFill>
              <a:srgbClr val="0000FF"/>
            </a:solidFill>
            <a:headEnd type="arrow"/>
            <a:tailEnd type="none"/>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48044"/>
          </a:xfrm>
        </p:spPr>
        <p:txBody>
          <a:bodyPr/>
          <a:lstStyle/>
          <a:p>
            <a:r>
              <a:rPr lang="en-US" dirty="0" smtClean="0"/>
              <a:t>Summary of CP Characteristics</a:t>
            </a:r>
            <a:endParaRPr lang="en-US" dirty="0"/>
          </a:p>
        </p:txBody>
      </p:sp>
      <p:sp>
        <p:nvSpPr>
          <p:cNvPr id="3" name="Content Placeholder 2"/>
          <p:cNvSpPr>
            <a:spLocks noGrp="1"/>
          </p:cNvSpPr>
          <p:nvPr>
            <p:ph idx="1"/>
          </p:nvPr>
        </p:nvSpPr>
        <p:spPr>
          <a:xfrm>
            <a:off x="457200" y="1432452"/>
            <a:ext cx="8229600" cy="4852387"/>
          </a:xfrm>
        </p:spPr>
        <p:txBody>
          <a:bodyPr>
            <a:normAutofit fontScale="92500" lnSpcReduction="10000"/>
          </a:bodyPr>
          <a:lstStyle/>
          <a:p>
            <a:r>
              <a:rPr lang="en-US" dirty="0" smtClean="0"/>
              <a:t>Lightweight for NVE</a:t>
            </a:r>
          </a:p>
          <a:p>
            <a:pPr lvl="1"/>
            <a:r>
              <a:rPr lang="en-US" dirty="0" smtClean="0"/>
              <a:t>This means:</a:t>
            </a:r>
          </a:p>
          <a:p>
            <a:pPr lvl="2"/>
            <a:r>
              <a:rPr lang="en-US" dirty="0" smtClean="0"/>
              <a:t>Low amount of state (only what is needed at the time)</a:t>
            </a:r>
          </a:p>
          <a:p>
            <a:pPr lvl="2"/>
            <a:r>
              <a:rPr lang="en-US" dirty="0" smtClean="0"/>
              <a:t>Low on complexity (keep it simply)</a:t>
            </a:r>
          </a:p>
          <a:p>
            <a:pPr lvl="2"/>
            <a:r>
              <a:rPr lang="en-US" dirty="0" smtClean="0"/>
              <a:t>Low on overhead (don’t drain resources from NVE)</a:t>
            </a:r>
          </a:p>
          <a:p>
            <a:pPr lvl="2"/>
            <a:r>
              <a:rPr lang="en-US" dirty="0" smtClean="0"/>
              <a:t>Highly Scalable (don’t collapse when scaled)</a:t>
            </a:r>
          </a:p>
          <a:p>
            <a:r>
              <a:rPr lang="en-US" dirty="0" smtClean="0"/>
              <a:t>Extensible</a:t>
            </a:r>
          </a:p>
          <a:p>
            <a:pPr lvl="2"/>
            <a:r>
              <a:rPr lang="en-US" dirty="0" smtClean="0"/>
              <a:t>Support multiple address families (e.g. IPv4 and IPv6)</a:t>
            </a:r>
          </a:p>
          <a:p>
            <a:pPr lvl="2"/>
            <a:r>
              <a:rPr lang="en-US" dirty="0" smtClean="0"/>
              <a:t>Allow addition of new address families</a:t>
            </a:r>
          </a:p>
          <a:p>
            <a:r>
              <a:rPr lang="en-US" dirty="0" smtClean="0"/>
              <a:t>Quickly reactive to change</a:t>
            </a:r>
          </a:p>
          <a:p>
            <a:pPr lvl="2"/>
            <a:r>
              <a:rPr lang="en-US" dirty="0" smtClean="0"/>
              <a:t>Support Live Migration of </a:t>
            </a:r>
            <a:r>
              <a:rPr lang="en-US" dirty="0" err="1" smtClean="0"/>
              <a:t>VMs</a:t>
            </a:r>
            <a:endParaRPr lang="en-US" dirty="0" smtClean="0"/>
          </a:p>
          <a:p>
            <a:pPr lvl="1"/>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Two Categories of Control Plane protocols are needed to support a dynamic virtualized data center to dynamically build the state needed by an NVE to perform its </a:t>
            </a:r>
            <a:r>
              <a:rPr lang="en-US" dirty="0" err="1" smtClean="0"/>
              <a:t>map+encap</a:t>
            </a:r>
            <a:r>
              <a:rPr lang="en-US" dirty="0" smtClean="0"/>
              <a:t> and </a:t>
            </a:r>
            <a:r>
              <a:rPr lang="en-US" dirty="0" err="1" smtClean="0"/>
              <a:t>decap+deliver</a:t>
            </a:r>
            <a:r>
              <a:rPr lang="en-US" dirty="0" smtClean="0"/>
              <a:t> function.</a:t>
            </a:r>
          </a:p>
          <a:p>
            <a:r>
              <a:rPr lang="en-US" dirty="0" smtClean="0"/>
              <a:t>There are several models of operation possible which the WG will need to decide on.</a:t>
            </a:r>
          </a:p>
          <a:p>
            <a:r>
              <a:rPr lang="en-US" dirty="0" smtClean="0"/>
              <a:t>To help in deciding, the draft contains important evaluation criteria to use for comparing proposed solutions.</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normAutofit/>
          </a:bodyPr>
          <a:lstStyle/>
          <a:p>
            <a:pPr indent="0">
              <a:buNone/>
            </a:pPr>
            <a:r>
              <a:rPr lang="en-US" dirty="0" smtClean="0"/>
              <a:t>Outline the high level requirements for control protocols needed for overlay virtual networks in highly virtualized data centers.</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3918"/>
            <a:ext cx="8229600" cy="621240"/>
          </a:xfrm>
        </p:spPr>
        <p:txBody>
          <a:bodyPr>
            <a:normAutofit fontScale="90000"/>
          </a:bodyPr>
          <a:lstStyle/>
          <a:p>
            <a:r>
              <a:rPr lang="en-US" dirty="0" smtClean="0"/>
              <a:t>Basic Reference Diagram</a:t>
            </a:r>
            <a:endParaRPr lang="en-US" dirty="0"/>
          </a:p>
        </p:txBody>
      </p:sp>
      <p:sp>
        <p:nvSpPr>
          <p:cNvPr id="4" name="Cloud 3"/>
          <p:cNvSpPr/>
          <p:nvPr/>
        </p:nvSpPr>
        <p:spPr>
          <a:xfrm>
            <a:off x="2002586" y="1734678"/>
            <a:ext cx="4252314" cy="2857736"/>
          </a:xfrm>
          <a:prstGeom prst="cloud">
            <a:avLst/>
          </a:prstGeom>
          <a:no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smtClean="0"/>
          </a:p>
        </p:txBody>
      </p:sp>
      <p:sp>
        <p:nvSpPr>
          <p:cNvPr id="5" name="TextBox 4"/>
          <p:cNvSpPr txBox="1"/>
          <p:nvPr/>
        </p:nvSpPr>
        <p:spPr>
          <a:xfrm>
            <a:off x="2365554" y="1365346"/>
            <a:ext cx="2826615" cy="400110"/>
          </a:xfrm>
          <a:prstGeom prst="rect">
            <a:avLst/>
          </a:prstGeom>
          <a:noFill/>
        </p:spPr>
        <p:txBody>
          <a:bodyPr wrap="none" rtlCol="0">
            <a:spAutoFit/>
          </a:bodyPr>
          <a:lstStyle/>
          <a:p>
            <a:r>
              <a:rPr lang="en-US" sz="2000" dirty="0" smtClean="0"/>
              <a:t>Underlying Network (UN)</a:t>
            </a:r>
            <a:endParaRPr lang="en-US" sz="2000" dirty="0"/>
          </a:p>
        </p:txBody>
      </p:sp>
      <p:sp>
        <p:nvSpPr>
          <p:cNvPr id="7" name="Rectangle 6"/>
          <p:cNvSpPr/>
          <p:nvPr/>
        </p:nvSpPr>
        <p:spPr>
          <a:xfrm>
            <a:off x="1342828" y="2006838"/>
            <a:ext cx="589661"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1399528" y="1731444"/>
            <a:ext cx="490088" cy="307777"/>
          </a:xfrm>
          <a:prstGeom prst="rect">
            <a:avLst/>
          </a:prstGeom>
          <a:noFill/>
        </p:spPr>
        <p:txBody>
          <a:bodyPr wrap="none" rtlCol="0">
            <a:spAutoFit/>
          </a:bodyPr>
          <a:lstStyle/>
          <a:p>
            <a:r>
              <a:rPr lang="en-US" sz="1400" dirty="0" smtClean="0"/>
              <a:t>NVE</a:t>
            </a:r>
            <a:endParaRPr lang="en-US" sz="1400" dirty="0"/>
          </a:p>
        </p:txBody>
      </p:sp>
      <p:sp>
        <p:nvSpPr>
          <p:cNvPr id="9" name="Rectangle 8"/>
          <p:cNvSpPr/>
          <p:nvPr/>
        </p:nvSpPr>
        <p:spPr>
          <a:xfrm>
            <a:off x="1299955" y="3887120"/>
            <a:ext cx="589661"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a:off x="1356655" y="3611726"/>
            <a:ext cx="490088" cy="307777"/>
          </a:xfrm>
          <a:prstGeom prst="rect">
            <a:avLst/>
          </a:prstGeom>
          <a:noFill/>
        </p:spPr>
        <p:txBody>
          <a:bodyPr wrap="none" rtlCol="0">
            <a:spAutoFit/>
          </a:bodyPr>
          <a:lstStyle/>
          <a:p>
            <a:r>
              <a:rPr lang="en-US" sz="1400" dirty="0" smtClean="0"/>
              <a:t>NVE</a:t>
            </a:r>
            <a:endParaRPr lang="en-US" sz="1400" dirty="0"/>
          </a:p>
        </p:txBody>
      </p:sp>
      <p:sp>
        <p:nvSpPr>
          <p:cNvPr id="11" name="Rectangle 10"/>
          <p:cNvSpPr/>
          <p:nvPr/>
        </p:nvSpPr>
        <p:spPr>
          <a:xfrm>
            <a:off x="6547714" y="2114573"/>
            <a:ext cx="589661"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6604414" y="1839179"/>
            <a:ext cx="490088" cy="307777"/>
          </a:xfrm>
          <a:prstGeom prst="rect">
            <a:avLst/>
          </a:prstGeom>
          <a:noFill/>
        </p:spPr>
        <p:txBody>
          <a:bodyPr wrap="none" rtlCol="0">
            <a:spAutoFit/>
          </a:bodyPr>
          <a:lstStyle/>
          <a:p>
            <a:r>
              <a:rPr lang="en-US" sz="1400" dirty="0" smtClean="0"/>
              <a:t>NVE</a:t>
            </a:r>
            <a:endParaRPr lang="en-US" sz="1400" dirty="0"/>
          </a:p>
        </p:txBody>
      </p:sp>
      <p:sp>
        <p:nvSpPr>
          <p:cNvPr id="13" name="Rectangle 12"/>
          <p:cNvSpPr/>
          <p:nvPr/>
        </p:nvSpPr>
        <p:spPr>
          <a:xfrm>
            <a:off x="6014753" y="3991622"/>
            <a:ext cx="589661"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6173513" y="3716228"/>
            <a:ext cx="490088" cy="307777"/>
          </a:xfrm>
          <a:prstGeom prst="rect">
            <a:avLst/>
          </a:prstGeom>
          <a:noFill/>
        </p:spPr>
        <p:txBody>
          <a:bodyPr wrap="none" rtlCol="0">
            <a:spAutoFit/>
          </a:bodyPr>
          <a:lstStyle/>
          <a:p>
            <a:r>
              <a:rPr lang="en-US" sz="1400" dirty="0" smtClean="0"/>
              <a:t>NVE</a:t>
            </a:r>
            <a:endParaRPr lang="en-US" sz="1400" dirty="0"/>
          </a:p>
        </p:txBody>
      </p:sp>
      <p:cxnSp>
        <p:nvCxnSpPr>
          <p:cNvPr id="18" name="Straight Connector 17"/>
          <p:cNvCxnSpPr>
            <a:stCxn id="7" idx="3"/>
          </p:cNvCxnSpPr>
          <p:nvPr/>
        </p:nvCxnSpPr>
        <p:spPr>
          <a:xfrm>
            <a:off x="1932489" y="2386734"/>
            <a:ext cx="453574" cy="101290"/>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a:stCxn id="9" idx="3"/>
          </p:cNvCxnSpPr>
          <p:nvPr/>
        </p:nvCxnSpPr>
        <p:spPr>
          <a:xfrm flipV="1">
            <a:off x="1889616" y="3991622"/>
            <a:ext cx="371711" cy="27539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a:endCxn id="11" idx="1"/>
          </p:cNvCxnSpPr>
          <p:nvPr/>
        </p:nvCxnSpPr>
        <p:spPr>
          <a:xfrm flipV="1">
            <a:off x="6141509" y="2494469"/>
            <a:ext cx="406205" cy="84271"/>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1" name="Straight Connector 30"/>
          <p:cNvCxnSpPr>
            <a:endCxn id="13" idx="1"/>
          </p:cNvCxnSpPr>
          <p:nvPr/>
        </p:nvCxnSpPr>
        <p:spPr>
          <a:xfrm>
            <a:off x="5549822" y="4024005"/>
            <a:ext cx="464931" cy="347513"/>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34" name="Rectangle 33"/>
          <p:cNvSpPr/>
          <p:nvPr/>
        </p:nvSpPr>
        <p:spPr>
          <a:xfrm>
            <a:off x="1354156" y="2079776"/>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ectangle 34"/>
          <p:cNvSpPr/>
          <p:nvPr/>
        </p:nvSpPr>
        <p:spPr>
          <a:xfrm>
            <a:off x="6427959" y="4046612"/>
            <a:ext cx="170095" cy="170103"/>
          </a:xfrm>
          <a:prstGeom prst="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Rectangle 35"/>
          <p:cNvSpPr/>
          <p:nvPr/>
        </p:nvSpPr>
        <p:spPr>
          <a:xfrm>
            <a:off x="6960922" y="2209495"/>
            <a:ext cx="170095" cy="170103"/>
          </a:xfrm>
          <a:prstGeom prst="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Rectangle 36"/>
          <p:cNvSpPr/>
          <p:nvPr/>
        </p:nvSpPr>
        <p:spPr>
          <a:xfrm>
            <a:off x="1778707" y="2288877"/>
            <a:ext cx="170095" cy="170103"/>
          </a:xfrm>
          <a:prstGeom prst="rect">
            <a:avLst/>
          </a:prstGeom>
          <a:solidFill>
            <a:srgbClr val="0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Rectangle 39"/>
          <p:cNvSpPr/>
          <p:nvPr/>
        </p:nvSpPr>
        <p:spPr>
          <a:xfrm>
            <a:off x="1715654" y="4164991"/>
            <a:ext cx="170095" cy="170103"/>
          </a:xfrm>
          <a:prstGeom prst="rect">
            <a:avLst/>
          </a:prstGeom>
          <a:solidFill>
            <a:srgbClr val="0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Rectangle 40"/>
          <p:cNvSpPr/>
          <p:nvPr/>
        </p:nvSpPr>
        <p:spPr>
          <a:xfrm>
            <a:off x="6546339" y="2395916"/>
            <a:ext cx="170095" cy="170103"/>
          </a:xfrm>
          <a:prstGeom prst="rect">
            <a:avLst/>
          </a:prstGeom>
          <a:solidFill>
            <a:srgbClr val="0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Rectangle 41"/>
          <p:cNvSpPr/>
          <p:nvPr/>
        </p:nvSpPr>
        <p:spPr>
          <a:xfrm>
            <a:off x="6013377" y="4278393"/>
            <a:ext cx="170095" cy="170103"/>
          </a:xfrm>
          <a:prstGeom prst="rect">
            <a:avLst/>
          </a:prstGeom>
          <a:solidFill>
            <a:srgbClr val="0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4" name="Straight Connector 43"/>
          <p:cNvCxnSpPr>
            <a:stCxn id="37" idx="3"/>
            <a:endCxn id="41" idx="1"/>
          </p:cNvCxnSpPr>
          <p:nvPr/>
        </p:nvCxnSpPr>
        <p:spPr>
          <a:xfrm>
            <a:off x="1948802" y="2373929"/>
            <a:ext cx="4597537" cy="107039"/>
          </a:xfrm>
          <a:prstGeom prst="line">
            <a:avLst/>
          </a:prstGeom>
          <a:ln w="12700">
            <a:solidFill>
              <a:srgbClr val="FF0000"/>
            </a:solidFill>
            <a:prstDash val="sysDash"/>
          </a:ln>
        </p:spPr>
        <p:style>
          <a:lnRef idx="2">
            <a:schemeClr val="accent1"/>
          </a:lnRef>
          <a:fillRef idx="0">
            <a:schemeClr val="accent1"/>
          </a:fillRef>
          <a:effectRef idx="1">
            <a:schemeClr val="accent1"/>
          </a:effectRef>
          <a:fontRef idx="minor">
            <a:schemeClr val="tx1"/>
          </a:fontRef>
        </p:style>
      </p:cxnSp>
      <p:cxnSp>
        <p:nvCxnSpPr>
          <p:cNvPr id="45" name="Straight Connector 44"/>
          <p:cNvCxnSpPr>
            <a:stCxn id="42" idx="1"/>
            <a:endCxn id="41" idx="1"/>
          </p:cNvCxnSpPr>
          <p:nvPr/>
        </p:nvCxnSpPr>
        <p:spPr>
          <a:xfrm rot="10800000" flipH="1">
            <a:off x="6013377" y="2480969"/>
            <a:ext cx="532962" cy="1882477"/>
          </a:xfrm>
          <a:prstGeom prst="line">
            <a:avLst/>
          </a:prstGeom>
          <a:ln w="12700">
            <a:solidFill>
              <a:srgbClr val="FF0000"/>
            </a:solidFill>
            <a:prstDash val="sysDash"/>
          </a:ln>
        </p:spPr>
        <p:style>
          <a:lnRef idx="2">
            <a:schemeClr val="accent1"/>
          </a:lnRef>
          <a:fillRef idx="0">
            <a:schemeClr val="accent1"/>
          </a:fillRef>
          <a:effectRef idx="1">
            <a:schemeClr val="accent1"/>
          </a:effectRef>
          <a:fontRef idx="minor">
            <a:schemeClr val="tx1"/>
          </a:fontRef>
        </p:style>
      </p:cxnSp>
      <p:cxnSp>
        <p:nvCxnSpPr>
          <p:cNvPr id="48" name="Straight Connector 47"/>
          <p:cNvCxnSpPr>
            <a:stCxn id="37" idx="3"/>
            <a:endCxn id="42" idx="1"/>
          </p:cNvCxnSpPr>
          <p:nvPr/>
        </p:nvCxnSpPr>
        <p:spPr>
          <a:xfrm>
            <a:off x="1948802" y="2373929"/>
            <a:ext cx="4064575" cy="1989516"/>
          </a:xfrm>
          <a:prstGeom prst="line">
            <a:avLst/>
          </a:prstGeom>
          <a:ln w="12700">
            <a:solidFill>
              <a:srgbClr val="FF0000"/>
            </a:solidFill>
            <a:prstDash val="sysDash"/>
          </a:ln>
        </p:spPr>
        <p:style>
          <a:lnRef idx="2">
            <a:schemeClr val="accent1"/>
          </a:lnRef>
          <a:fillRef idx="0">
            <a:schemeClr val="accent1"/>
          </a:fillRef>
          <a:effectRef idx="1">
            <a:schemeClr val="accent1"/>
          </a:effectRef>
          <a:fontRef idx="minor">
            <a:schemeClr val="tx1"/>
          </a:fontRef>
        </p:style>
      </p:cxnSp>
      <p:sp>
        <p:nvSpPr>
          <p:cNvPr id="51" name="Rectangle 50"/>
          <p:cNvSpPr/>
          <p:nvPr/>
        </p:nvSpPr>
        <p:spPr>
          <a:xfrm>
            <a:off x="1302442" y="4160014"/>
            <a:ext cx="170095" cy="170103"/>
          </a:xfrm>
          <a:prstGeom prst="rect">
            <a:avLst/>
          </a:prstGeom>
          <a:solidFill>
            <a:srgbClr val="2EA96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Rectangle 51"/>
          <p:cNvSpPr/>
          <p:nvPr/>
        </p:nvSpPr>
        <p:spPr>
          <a:xfrm>
            <a:off x="6421603" y="4301073"/>
            <a:ext cx="170095" cy="170103"/>
          </a:xfrm>
          <a:prstGeom prst="rect">
            <a:avLst/>
          </a:prstGeom>
          <a:solidFill>
            <a:srgbClr val="2EA96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Rectangle 52"/>
          <p:cNvSpPr/>
          <p:nvPr/>
        </p:nvSpPr>
        <p:spPr>
          <a:xfrm>
            <a:off x="6954566" y="2452618"/>
            <a:ext cx="170095" cy="170103"/>
          </a:xfrm>
          <a:prstGeom prst="rect">
            <a:avLst/>
          </a:prstGeom>
          <a:solidFill>
            <a:srgbClr val="2EA96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4" name="Straight Connector 53"/>
          <p:cNvCxnSpPr>
            <a:stCxn id="40" idx="3"/>
            <a:endCxn id="42" idx="1"/>
          </p:cNvCxnSpPr>
          <p:nvPr/>
        </p:nvCxnSpPr>
        <p:spPr>
          <a:xfrm>
            <a:off x="1885749" y="4250043"/>
            <a:ext cx="4127628" cy="113402"/>
          </a:xfrm>
          <a:prstGeom prst="line">
            <a:avLst/>
          </a:prstGeom>
          <a:ln w="12700">
            <a:solidFill>
              <a:srgbClr val="2EA965"/>
            </a:solidFill>
            <a:prstDash val="sysDash"/>
          </a:ln>
        </p:spPr>
        <p:style>
          <a:lnRef idx="2">
            <a:schemeClr val="accent1"/>
          </a:lnRef>
          <a:fillRef idx="0">
            <a:schemeClr val="accent1"/>
          </a:fillRef>
          <a:effectRef idx="1">
            <a:schemeClr val="accent1"/>
          </a:effectRef>
          <a:fontRef idx="minor">
            <a:schemeClr val="tx1"/>
          </a:fontRef>
        </p:style>
      </p:cxnSp>
      <p:cxnSp>
        <p:nvCxnSpPr>
          <p:cNvPr id="57" name="Straight Connector 56"/>
          <p:cNvCxnSpPr>
            <a:stCxn id="40" idx="3"/>
            <a:endCxn id="41" idx="1"/>
          </p:cNvCxnSpPr>
          <p:nvPr/>
        </p:nvCxnSpPr>
        <p:spPr>
          <a:xfrm flipV="1">
            <a:off x="1885749" y="2480968"/>
            <a:ext cx="4660590" cy="1769075"/>
          </a:xfrm>
          <a:prstGeom prst="line">
            <a:avLst/>
          </a:prstGeom>
          <a:ln w="12700">
            <a:solidFill>
              <a:srgbClr val="2EA965"/>
            </a:solidFill>
            <a:prstDash val="sysDash"/>
          </a:ln>
        </p:spPr>
        <p:style>
          <a:lnRef idx="2">
            <a:schemeClr val="accent1"/>
          </a:lnRef>
          <a:fillRef idx="0">
            <a:schemeClr val="accent1"/>
          </a:fillRef>
          <a:effectRef idx="1">
            <a:schemeClr val="accent1"/>
          </a:effectRef>
          <a:fontRef idx="minor">
            <a:schemeClr val="tx1"/>
          </a:fontRef>
        </p:style>
      </p:cxnSp>
      <p:cxnSp>
        <p:nvCxnSpPr>
          <p:cNvPr id="60" name="Straight Connector 59"/>
          <p:cNvCxnSpPr>
            <a:stCxn id="41" idx="2"/>
            <a:endCxn id="42" idx="0"/>
          </p:cNvCxnSpPr>
          <p:nvPr/>
        </p:nvCxnSpPr>
        <p:spPr>
          <a:xfrm rot="5400000">
            <a:off x="5508719" y="3155725"/>
            <a:ext cx="1712374" cy="532962"/>
          </a:xfrm>
          <a:prstGeom prst="line">
            <a:avLst/>
          </a:prstGeom>
          <a:ln w="12700">
            <a:solidFill>
              <a:srgbClr val="2EA965"/>
            </a:solidFill>
            <a:prstDash val="sysDash"/>
          </a:ln>
        </p:spPr>
        <p:style>
          <a:lnRef idx="2">
            <a:schemeClr val="accent1"/>
          </a:lnRef>
          <a:fillRef idx="0">
            <a:schemeClr val="accent1"/>
          </a:fillRef>
          <a:effectRef idx="1">
            <a:schemeClr val="accent1"/>
          </a:effectRef>
          <a:fontRef idx="minor">
            <a:schemeClr val="tx1"/>
          </a:fontRef>
        </p:style>
      </p:cxnSp>
      <p:sp>
        <p:nvSpPr>
          <p:cNvPr id="64" name="Rectangle 63"/>
          <p:cNvSpPr/>
          <p:nvPr/>
        </p:nvSpPr>
        <p:spPr>
          <a:xfrm>
            <a:off x="1296087" y="4403136"/>
            <a:ext cx="170095" cy="170103"/>
          </a:xfrm>
          <a:prstGeom prst="rect">
            <a:avLst/>
          </a:prstGeom>
          <a:solidFill>
            <a:srgbClr val="336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 name="Rectangle 64"/>
          <p:cNvSpPr/>
          <p:nvPr/>
        </p:nvSpPr>
        <p:spPr>
          <a:xfrm>
            <a:off x="1335090" y="2525636"/>
            <a:ext cx="170095" cy="170103"/>
          </a:xfrm>
          <a:prstGeom prst="rect">
            <a:avLst/>
          </a:prstGeom>
          <a:solidFill>
            <a:srgbClr val="336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 name="Rectangle 65"/>
          <p:cNvSpPr/>
          <p:nvPr/>
        </p:nvSpPr>
        <p:spPr>
          <a:xfrm>
            <a:off x="6426589" y="4532856"/>
            <a:ext cx="170095" cy="170103"/>
          </a:xfrm>
          <a:prstGeom prst="rect">
            <a:avLst/>
          </a:prstGeom>
          <a:solidFill>
            <a:srgbClr val="336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7" name="Straight Connector 66"/>
          <p:cNvCxnSpPr>
            <a:stCxn id="40" idx="2"/>
            <a:endCxn id="42" idx="2"/>
          </p:cNvCxnSpPr>
          <p:nvPr/>
        </p:nvCxnSpPr>
        <p:spPr>
          <a:xfrm rot="16200000" flipH="1">
            <a:off x="3892862" y="2242933"/>
            <a:ext cx="113402" cy="4297723"/>
          </a:xfrm>
          <a:prstGeom prst="line">
            <a:avLst/>
          </a:prstGeom>
          <a:ln w="12700">
            <a:solidFill>
              <a:srgbClr val="3366FF"/>
            </a:solidFill>
            <a:prstDash val="sysDash"/>
          </a:ln>
        </p:spPr>
        <p:style>
          <a:lnRef idx="2">
            <a:schemeClr val="accent1"/>
          </a:lnRef>
          <a:fillRef idx="0">
            <a:schemeClr val="accent1"/>
          </a:fillRef>
          <a:effectRef idx="1">
            <a:schemeClr val="accent1"/>
          </a:effectRef>
          <a:fontRef idx="minor">
            <a:schemeClr val="tx1"/>
          </a:fontRef>
        </p:style>
      </p:cxnSp>
      <p:cxnSp>
        <p:nvCxnSpPr>
          <p:cNvPr id="70" name="Straight Connector 69"/>
          <p:cNvCxnSpPr>
            <a:stCxn id="40" idx="0"/>
            <a:endCxn id="37" idx="2"/>
          </p:cNvCxnSpPr>
          <p:nvPr/>
        </p:nvCxnSpPr>
        <p:spPr>
          <a:xfrm rot="5400000" flipH="1" flipV="1">
            <a:off x="979223" y="3280460"/>
            <a:ext cx="1706011" cy="63053"/>
          </a:xfrm>
          <a:prstGeom prst="line">
            <a:avLst/>
          </a:prstGeom>
          <a:ln w="12700">
            <a:solidFill>
              <a:srgbClr val="3366FF"/>
            </a:solidFill>
            <a:prstDash val="sysDash"/>
          </a:ln>
        </p:spPr>
        <p:style>
          <a:lnRef idx="2">
            <a:schemeClr val="accent1"/>
          </a:lnRef>
          <a:fillRef idx="0">
            <a:schemeClr val="accent1"/>
          </a:fillRef>
          <a:effectRef idx="1">
            <a:schemeClr val="accent1"/>
          </a:effectRef>
          <a:fontRef idx="minor">
            <a:schemeClr val="tx1"/>
          </a:fontRef>
        </p:style>
      </p:cxnSp>
      <p:cxnSp>
        <p:nvCxnSpPr>
          <p:cNvPr id="75" name="Straight Connector 74"/>
          <p:cNvCxnSpPr>
            <a:stCxn id="37" idx="2"/>
            <a:endCxn id="42" idx="2"/>
          </p:cNvCxnSpPr>
          <p:nvPr/>
        </p:nvCxnSpPr>
        <p:spPr>
          <a:xfrm rot="16200000" flipH="1">
            <a:off x="2986332" y="1336403"/>
            <a:ext cx="1989516" cy="4234670"/>
          </a:xfrm>
          <a:prstGeom prst="line">
            <a:avLst/>
          </a:prstGeom>
          <a:ln w="12700">
            <a:solidFill>
              <a:srgbClr val="3366FF"/>
            </a:solidFill>
            <a:prstDash val="sysDash"/>
          </a:ln>
        </p:spPr>
        <p:style>
          <a:lnRef idx="2">
            <a:schemeClr val="accent1"/>
          </a:lnRef>
          <a:fillRef idx="0">
            <a:schemeClr val="accent1"/>
          </a:fillRef>
          <a:effectRef idx="1">
            <a:schemeClr val="accent1"/>
          </a:effectRef>
          <a:fontRef idx="minor">
            <a:schemeClr val="tx1"/>
          </a:fontRef>
        </p:style>
      </p:cxnSp>
      <p:sp>
        <p:nvSpPr>
          <p:cNvPr id="78" name="TextBox 77"/>
          <p:cNvSpPr txBox="1"/>
          <p:nvPr/>
        </p:nvSpPr>
        <p:spPr>
          <a:xfrm>
            <a:off x="3769499" y="4948854"/>
            <a:ext cx="2415332" cy="646331"/>
          </a:xfrm>
          <a:prstGeom prst="rect">
            <a:avLst/>
          </a:prstGeom>
          <a:noFill/>
        </p:spPr>
        <p:txBody>
          <a:bodyPr wrap="none" rtlCol="0">
            <a:spAutoFit/>
          </a:bodyPr>
          <a:lstStyle/>
          <a:p>
            <a:r>
              <a:rPr lang="en-US" dirty="0" smtClean="0"/>
              <a:t>Virtual Networks (</a:t>
            </a:r>
            <a:r>
              <a:rPr lang="en-US" dirty="0" err="1" smtClean="0"/>
              <a:t>VNs</a:t>
            </a:r>
            <a:r>
              <a:rPr lang="en-US" dirty="0" smtClean="0"/>
              <a:t>)</a:t>
            </a:r>
          </a:p>
          <a:p>
            <a:r>
              <a:rPr lang="en-US" dirty="0" smtClean="0"/>
              <a:t> (aka Overlay Networks)</a:t>
            </a:r>
            <a:endParaRPr lang="en-US" dirty="0"/>
          </a:p>
        </p:txBody>
      </p:sp>
      <p:cxnSp>
        <p:nvCxnSpPr>
          <p:cNvPr id="80" name="Straight Arrow Connector 79"/>
          <p:cNvCxnSpPr/>
          <p:nvPr/>
        </p:nvCxnSpPr>
        <p:spPr>
          <a:xfrm rot="5400000" flipH="1" flipV="1">
            <a:off x="4790056" y="4744731"/>
            <a:ext cx="544329" cy="22678"/>
          </a:xfrm>
          <a:prstGeom prst="straightConnector1">
            <a:avLst/>
          </a:prstGeom>
          <a:ln w="15875">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83" name="TextBox 82"/>
          <p:cNvSpPr txBox="1"/>
          <p:nvPr/>
        </p:nvSpPr>
        <p:spPr>
          <a:xfrm>
            <a:off x="191685" y="5889811"/>
            <a:ext cx="4349768" cy="584776"/>
          </a:xfrm>
          <a:prstGeom prst="rect">
            <a:avLst/>
          </a:prstGeom>
          <a:noFill/>
        </p:spPr>
        <p:txBody>
          <a:bodyPr wrap="none" rtlCol="0">
            <a:spAutoFit/>
          </a:bodyPr>
          <a:lstStyle/>
          <a:p>
            <a:r>
              <a:rPr lang="en-US" sz="1600" dirty="0" smtClean="0"/>
              <a:t>Network Virtualization Edge (NVE) – </a:t>
            </a:r>
            <a:r>
              <a:rPr lang="en-US" sz="1600" dirty="0"/>
              <a:t>(</a:t>
            </a:r>
            <a:r>
              <a:rPr lang="en-US" sz="1600" dirty="0" smtClean="0"/>
              <a:t>OBP in draft)</a:t>
            </a:r>
          </a:p>
          <a:p>
            <a:r>
              <a:rPr lang="en-US" sz="1600" dirty="0" smtClean="0"/>
              <a:t>Tenant End System (TES) – (End Station in draft)</a:t>
            </a:r>
            <a:endParaRPr lang="en-US" sz="1600" dirty="0"/>
          </a:p>
        </p:txBody>
      </p:sp>
      <p:grpSp>
        <p:nvGrpSpPr>
          <p:cNvPr id="3" name="Group 85"/>
          <p:cNvGrpSpPr/>
          <p:nvPr/>
        </p:nvGrpSpPr>
        <p:grpSpPr>
          <a:xfrm>
            <a:off x="571724" y="2011733"/>
            <a:ext cx="440558" cy="307777"/>
            <a:chOff x="646359" y="2279385"/>
            <a:chExt cx="440558" cy="307777"/>
          </a:xfrm>
        </p:grpSpPr>
        <p:sp>
          <p:nvSpPr>
            <p:cNvPr id="84" name="Rectangle 83"/>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TextBox 84"/>
            <p:cNvSpPr txBox="1"/>
            <p:nvPr/>
          </p:nvSpPr>
          <p:spPr>
            <a:xfrm>
              <a:off x="646359" y="2279385"/>
              <a:ext cx="440558" cy="307777"/>
            </a:xfrm>
            <a:prstGeom prst="rect">
              <a:avLst/>
            </a:prstGeom>
            <a:noFill/>
          </p:spPr>
          <p:txBody>
            <a:bodyPr wrap="none" rtlCol="0">
              <a:spAutoFit/>
            </a:bodyPr>
            <a:lstStyle/>
            <a:p>
              <a:r>
                <a:rPr lang="en-US" sz="1400" dirty="0" smtClean="0"/>
                <a:t>TES</a:t>
              </a:r>
              <a:endParaRPr lang="en-US" sz="1400" dirty="0"/>
            </a:p>
          </p:txBody>
        </p:sp>
      </p:grpSp>
      <p:grpSp>
        <p:nvGrpSpPr>
          <p:cNvPr id="6" name="Group 86"/>
          <p:cNvGrpSpPr/>
          <p:nvPr/>
        </p:nvGrpSpPr>
        <p:grpSpPr>
          <a:xfrm>
            <a:off x="588050" y="2481648"/>
            <a:ext cx="440558" cy="307777"/>
            <a:chOff x="646359" y="2279385"/>
            <a:chExt cx="440558" cy="307777"/>
          </a:xfrm>
        </p:grpSpPr>
        <p:sp>
          <p:nvSpPr>
            <p:cNvPr id="88" name="Rectangle 87"/>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TextBox 88"/>
            <p:cNvSpPr txBox="1"/>
            <p:nvPr/>
          </p:nvSpPr>
          <p:spPr>
            <a:xfrm>
              <a:off x="646359" y="2279385"/>
              <a:ext cx="440558" cy="307777"/>
            </a:xfrm>
            <a:prstGeom prst="rect">
              <a:avLst/>
            </a:prstGeom>
            <a:noFill/>
          </p:spPr>
          <p:txBody>
            <a:bodyPr wrap="none" rtlCol="0">
              <a:spAutoFit/>
            </a:bodyPr>
            <a:lstStyle/>
            <a:p>
              <a:r>
                <a:rPr lang="en-US" sz="1400" dirty="0" smtClean="0"/>
                <a:t>TES</a:t>
              </a:r>
              <a:endParaRPr lang="en-US" sz="1400" dirty="0"/>
            </a:p>
          </p:txBody>
        </p:sp>
      </p:grpSp>
      <p:cxnSp>
        <p:nvCxnSpPr>
          <p:cNvPr id="90" name="Straight Connector 89"/>
          <p:cNvCxnSpPr/>
          <p:nvPr/>
        </p:nvCxnSpPr>
        <p:spPr>
          <a:xfrm>
            <a:off x="996272" y="2157845"/>
            <a:ext cx="346544" cy="1312"/>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92" name="Straight Connector 91"/>
          <p:cNvCxnSpPr/>
          <p:nvPr/>
        </p:nvCxnSpPr>
        <p:spPr>
          <a:xfrm>
            <a:off x="1012592" y="2605085"/>
            <a:ext cx="346544" cy="1312"/>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grpSp>
        <p:nvGrpSpPr>
          <p:cNvPr id="15" name="Group 92"/>
          <p:cNvGrpSpPr/>
          <p:nvPr/>
        </p:nvGrpSpPr>
        <p:grpSpPr>
          <a:xfrm>
            <a:off x="531350" y="4091971"/>
            <a:ext cx="440558" cy="307777"/>
            <a:chOff x="646359" y="2279385"/>
            <a:chExt cx="440558" cy="307777"/>
          </a:xfrm>
        </p:grpSpPr>
        <p:sp>
          <p:nvSpPr>
            <p:cNvPr id="94" name="Rectangle 93"/>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TextBox 94"/>
            <p:cNvSpPr txBox="1"/>
            <p:nvPr/>
          </p:nvSpPr>
          <p:spPr>
            <a:xfrm>
              <a:off x="646359" y="2279385"/>
              <a:ext cx="440558" cy="307777"/>
            </a:xfrm>
            <a:prstGeom prst="rect">
              <a:avLst/>
            </a:prstGeom>
            <a:noFill/>
          </p:spPr>
          <p:txBody>
            <a:bodyPr wrap="none" rtlCol="0">
              <a:spAutoFit/>
            </a:bodyPr>
            <a:lstStyle/>
            <a:p>
              <a:r>
                <a:rPr lang="en-US" sz="1400" dirty="0" smtClean="0"/>
                <a:t>TES</a:t>
              </a:r>
              <a:endParaRPr lang="en-US" sz="1400" dirty="0"/>
            </a:p>
          </p:txBody>
        </p:sp>
      </p:grpSp>
      <p:cxnSp>
        <p:nvCxnSpPr>
          <p:cNvPr id="96" name="Straight Connector 95"/>
          <p:cNvCxnSpPr/>
          <p:nvPr/>
        </p:nvCxnSpPr>
        <p:spPr>
          <a:xfrm>
            <a:off x="955898" y="4238083"/>
            <a:ext cx="346544" cy="1312"/>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grpSp>
        <p:nvGrpSpPr>
          <p:cNvPr id="16" name="Group 96"/>
          <p:cNvGrpSpPr/>
          <p:nvPr/>
        </p:nvGrpSpPr>
        <p:grpSpPr>
          <a:xfrm>
            <a:off x="520010" y="4352796"/>
            <a:ext cx="440558" cy="307777"/>
            <a:chOff x="646359" y="2279385"/>
            <a:chExt cx="440558" cy="307777"/>
          </a:xfrm>
        </p:grpSpPr>
        <p:sp>
          <p:nvSpPr>
            <p:cNvPr id="98" name="Rectangle 97"/>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TextBox 98"/>
            <p:cNvSpPr txBox="1"/>
            <p:nvPr/>
          </p:nvSpPr>
          <p:spPr>
            <a:xfrm>
              <a:off x="646359" y="2279385"/>
              <a:ext cx="440558" cy="307777"/>
            </a:xfrm>
            <a:prstGeom prst="rect">
              <a:avLst/>
            </a:prstGeom>
            <a:noFill/>
          </p:spPr>
          <p:txBody>
            <a:bodyPr wrap="none" rtlCol="0">
              <a:spAutoFit/>
            </a:bodyPr>
            <a:lstStyle/>
            <a:p>
              <a:r>
                <a:rPr lang="en-US" sz="1400" dirty="0" smtClean="0"/>
                <a:t>TES</a:t>
              </a:r>
              <a:endParaRPr lang="en-US" sz="1400" dirty="0"/>
            </a:p>
          </p:txBody>
        </p:sp>
      </p:grpSp>
      <p:cxnSp>
        <p:nvCxnSpPr>
          <p:cNvPr id="100" name="Straight Connector 99"/>
          <p:cNvCxnSpPr/>
          <p:nvPr/>
        </p:nvCxnSpPr>
        <p:spPr>
          <a:xfrm>
            <a:off x="944558" y="4498908"/>
            <a:ext cx="346544" cy="1312"/>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grpSp>
        <p:nvGrpSpPr>
          <p:cNvPr id="17" name="Group 100"/>
          <p:cNvGrpSpPr/>
          <p:nvPr/>
        </p:nvGrpSpPr>
        <p:grpSpPr>
          <a:xfrm>
            <a:off x="7448529" y="2141453"/>
            <a:ext cx="440558" cy="307777"/>
            <a:chOff x="646359" y="2279385"/>
            <a:chExt cx="440558" cy="307777"/>
          </a:xfrm>
        </p:grpSpPr>
        <p:sp>
          <p:nvSpPr>
            <p:cNvPr id="102" name="Rectangle 101"/>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TextBox 102"/>
            <p:cNvSpPr txBox="1"/>
            <p:nvPr/>
          </p:nvSpPr>
          <p:spPr>
            <a:xfrm>
              <a:off x="646359" y="2279385"/>
              <a:ext cx="440558" cy="307777"/>
            </a:xfrm>
            <a:prstGeom prst="rect">
              <a:avLst/>
            </a:prstGeom>
            <a:noFill/>
          </p:spPr>
          <p:txBody>
            <a:bodyPr wrap="none" rtlCol="0">
              <a:spAutoFit/>
            </a:bodyPr>
            <a:lstStyle/>
            <a:p>
              <a:r>
                <a:rPr lang="en-US" sz="1400" dirty="0" smtClean="0"/>
                <a:t>TES</a:t>
              </a:r>
              <a:endParaRPr lang="en-US" sz="1400" dirty="0"/>
            </a:p>
          </p:txBody>
        </p:sp>
      </p:grpSp>
      <p:cxnSp>
        <p:nvCxnSpPr>
          <p:cNvPr id="104" name="Straight Connector 103"/>
          <p:cNvCxnSpPr/>
          <p:nvPr/>
        </p:nvCxnSpPr>
        <p:spPr>
          <a:xfrm>
            <a:off x="7136000" y="2287565"/>
            <a:ext cx="346544" cy="1312"/>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grpSp>
        <p:nvGrpSpPr>
          <p:cNvPr id="19" name="Group 104"/>
          <p:cNvGrpSpPr/>
          <p:nvPr/>
        </p:nvGrpSpPr>
        <p:grpSpPr>
          <a:xfrm>
            <a:off x="7453513" y="2395915"/>
            <a:ext cx="440558" cy="307777"/>
            <a:chOff x="646359" y="2279385"/>
            <a:chExt cx="440558" cy="307777"/>
          </a:xfrm>
        </p:grpSpPr>
        <p:sp>
          <p:nvSpPr>
            <p:cNvPr id="106" name="Rectangle 105"/>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TextBox 106"/>
            <p:cNvSpPr txBox="1"/>
            <p:nvPr/>
          </p:nvSpPr>
          <p:spPr>
            <a:xfrm>
              <a:off x="646359" y="2279385"/>
              <a:ext cx="440558" cy="307777"/>
            </a:xfrm>
            <a:prstGeom prst="rect">
              <a:avLst/>
            </a:prstGeom>
            <a:noFill/>
          </p:spPr>
          <p:txBody>
            <a:bodyPr wrap="none" rtlCol="0">
              <a:spAutoFit/>
            </a:bodyPr>
            <a:lstStyle/>
            <a:p>
              <a:r>
                <a:rPr lang="en-US" sz="1400" dirty="0" smtClean="0"/>
                <a:t>TES</a:t>
              </a:r>
              <a:endParaRPr lang="en-US" sz="1400" dirty="0"/>
            </a:p>
          </p:txBody>
        </p:sp>
      </p:grpSp>
      <p:cxnSp>
        <p:nvCxnSpPr>
          <p:cNvPr id="108" name="Straight Connector 107"/>
          <p:cNvCxnSpPr/>
          <p:nvPr/>
        </p:nvCxnSpPr>
        <p:spPr>
          <a:xfrm>
            <a:off x="7140984" y="2542027"/>
            <a:ext cx="346544" cy="1312"/>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grpSp>
        <p:nvGrpSpPr>
          <p:cNvPr id="21" name="Group 108"/>
          <p:cNvGrpSpPr/>
          <p:nvPr/>
        </p:nvGrpSpPr>
        <p:grpSpPr>
          <a:xfrm>
            <a:off x="6920551" y="3972206"/>
            <a:ext cx="440558" cy="307777"/>
            <a:chOff x="646359" y="2279385"/>
            <a:chExt cx="440558" cy="307777"/>
          </a:xfrm>
        </p:grpSpPr>
        <p:sp>
          <p:nvSpPr>
            <p:cNvPr id="110" name="Rectangle 109"/>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TextBox 110"/>
            <p:cNvSpPr txBox="1"/>
            <p:nvPr/>
          </p:nvSpPr>
          <p:spPr>
            <a:xfrm>
              <a:off x="646359" y="2279385"/>
              <a:ext cx="440558" cy="307777"/>
            </a:xfrm>
            <a:prstGeom prst="rect">
              <a:avLst/>
            </a:prstGeom>
            <a:noFill/>
          </p:spPr>
          <p:txBody>
            <a:bodyPr wrap="none" rtlCol="0">
              <a:spAutoFit/>
            </a:bodyPr>
            <a:lstStyle/>
            <a:p>
              <a:r>
                <a:rPr lang="en-US" sz="1400" dirty="0" smtClean="0"/>
                <a:t>TES</a:t>
              </a:r>
              <a:endParaRPr lang="en-US" sz="1400" dirty="0"/>
            </a:p>
          </p:txBody>
        </p:sp>
      </p:grpSp>
      <p:cxnSp>
        <p:nvCxnSpPr>
          <p:cNvPr id="112" name="Straight Connector 111"/>
          <p:cNvCxnSpPr/>
          <p:nvPr/>
        </p:nvCxnSpPr>
        <p:spPr>
          <a:xfrm>
            <a:off x="6608022" y="4118318"/>
            <a:ext cx="346544" cy="1312"/>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grpSp>
        <p:nvGrpSpPr>
          <p:cNvPr id="22" name="Group 112"/>
          <p:cNvGrpSpPr/>
          <p:nvPr/>
        </p:nvGrpSpPr>
        <p:grpSpPr>
          <a:xfrm>
            <a:off x="6931890" y="4482516"/>
            <a:ext cx="440558" cy="307777"/>
            <a:chOff x="646359" y="2279385"/>
            <a:chExt cx="440558" cy="307777"/>
          </a:xfrm>
        </p:grpSpPr>
        <p:sp>
          <p:nvSpPr>
            <p:cNvPr id="114" name="Rectangle 113"/>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TextBox 114"/>
            <p:cNvSpPr txBox="1"/>
            <p:nvPr/>
          </p:nvSpPr>
          <p:spPr>
            <a:xfrm>
              <a:off x="646359" y="2279385"/>
              <a:ext cx="440558" cy="307777"/>
            </a:xfrm>
            <a:prstGeom prst="rect">
              <a:avLst/>
            </a:prstGeom>
            <a:noFill/>
          </p:spPr>
          <p:txBody>
            <a:bodyPr wrap="none" rtlCol="0">
              <a:spAutoFit/>
            </a:bodyPr>
            <a:lstStyle/>
            <a:p>
              <a:r>
                <a:rPr lang="en-US" sz="1400" dirty="0" smtClean="0"/>
                <a:t>TES</a:t>
              </a:r>
              <a:endParaRPr lang="en-US" sz="1400" dirty="0"/>
            </a:p>
          </p:txBody>
        </p:sp>
      </p:grpSp>
      <p:cxnSp>
        <p:nvCxnSpPr>
          <p:cNvPr id="116" name="Straight Connector 115"/>
          <p:cNvCxnSpPr/>
          <p:nvPr/>
        </p:nvCxnSpPr>
        <p:spPr>
          <a:xfrm>
            <a:off x="6619361" y="4628628"/>
            <a:ext cx="346544" cy="1312"/>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grpSp>
        <p:nvGrpSpPr>
          <p:cNvPr id="23" name="Group 116"/>
          <p:cNvGrpSpPr/>
          <p:nvPr/>
        </p:nvGrpSpPr>
        <p:grpSpPr>
          <a:xfrm>
            <a:off x="6920551" y="4221692"/>
            <a:ext cx="440558" cy="307777"/>
            <a:chOff x="646359" y="2279385"/>
            <a:chExt cx="440558" cy="307777"/>
          </a:xfrm>
        </p:grpSpPr>
        <p:sp>
          <p:nvSpPr>
            <p:cNvPr id="118" name="Rectangle 117"/>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TextBox 118"/>
            <p:cNvSpPr txBox="1"/>
            <p:nvPr/>
          </p:nvSpPr>
          <p:spPr>
            <a:xfrm>
              <a:off x="646359" y="2279385"/>
              <a:ext cx="440558" cy="307777"/>
            </a:xfrm>
            <a:prstGeom prst="rect">
              <a:avLst/>
            </a:prstGeom>
            <a:noFill/>
          </p:spPr>
          <p:txBody>
            <a:bodyPr wrap="none" rtlCol="0">
              <a:spAutoFit/>
            </a:bodyPr>
            <a:lstStyle/>
            <a:p>
              <a:r>
                <a:rPr lang="en-US" sz="1400" dirty="0" smtClean="0"/>
                <a:t>TES</a:t>
              </a:r>
              <a:endParaRPr lang="en-US" sz="1400" dirty="0"/>
            </a:p>
          </p:txBody>
        </p:sp>
      </p:grpSp>
      <p:cxnSp>
        <p:nvCxnSpPr>
          <p:cNvPr id="120" name="Straight Connector 119"/>
          <p:cNvCxnSpPr/>
          <p:nvPr/>
        </p:nvCxnSpPr>
        <p:spPr>
          <a:xfrm>
            <a:off x="6608022" y="4367804"/>
            <a:ext cx="346544" cy="1312"/>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132" name="TextBox 131"/>
          <p:cNvSpPr txBox="1"/>
          <p:nvPr/>
        </p:nvSpPr>
        <p:spPr>
          <a:xfrm>
            <a:off x="5481784" y="1072851"/>
            <a:ext cx="1582484" cy="276999"/>
          </a:xfrm>
          <a:prstGeom prst="rect">
            <a:avLst/>
          </a:prstGeom>
          <a:noFill/>
        </p:spPr>
        <p:txBody>
          <a:bodyPr wrap="none" rtlCol="0">
            <a:spAutoFit/>
          </a:bodyPr>
          <a:lstStyle/>
          <a:p>
            <a:r>
              <a:rPr lang="en-US" sz="1200" dirty="0" smtClean="0"/>
              <a:t>TES “Inner” Addresses</a:t>
            </a:r>
            <a:endParaRPr lang="en-US" sz="1200" dirty="0"/>
          </a:p>
        </p:txBody>
      </p:sp>
      <p:sp>
        <p:nvSpPr>
          <p:cNvPr id="133" name="TextBox 132"/>
          <p:cNvSpPr txBox="1"/>
          <p:nvPr/>
        </p:nvSpPr>
        <p:spPr>
          <a:xfrm>
            <a:off x="6157915" y="1603541"/>
            <a:ext cx="1890261" cy="276999"/>
          </a:xfrm>
          <a:prstGeom prst="rect">
            <a:avLst/>
          </a:prstGeom>
          <a:noFill/>
        </p:spPr>
        <p:txBody>
          <a:bodyPr wrap="none" rtlCol="0">
            <a:spAutoFit/>
          </a:bodyPr>
          <a:lstStyle/>
          <a:p>
            <a:r>
              <a:rPr lang="en-US" sz="1200" dirty="0" smtClean="0"/>
              <a:t>NVE UN “Outer” Addresses</a:t>
            </a:r>
            <a:endParaRPr lang="en-US" sz="1200" dirty="0"/>
          </a:p>
        </p:txBody>
      </p:sp>
      <p:cxnSp>
        <p:nvCxnSpPr>
          <p:cNvPr id="134" name="Straight Arrow Connector 133"/>
          <p:cNvCxnSpPr>
            <a:endCxn id="97" idx="0"/>
          </p:cNvCxnSpPr>
          <p:nvPr/>
        </p:nvCxnSpPr>
        <p:spPr>
          <a:xfrm rot="5400000">
            <a:off x="4994848" y="1505229"/>
            <a:ext cx="811181" cy="532543"/>
          </a:xfrm>
          <a:prstGeom prst="straightConnector1">
            <a:avLst/>
          </a:prstGeom>
          <a:ln w="15875">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37" name="Straight Arrow Connector 136"/>
          <p:cNvCxnSpPr/>
          <p:nvPr/>
        </p:nvCxnSpPr>
        <p:spPr>
          <a:xfrm rot="10800000" flipV="1">
            <a:off x="5558884" y="1881119"/>
            <a:ext cx="658917" cy="251615"/>
          </a:xfrm>
          <a:prstGeom prst="straightConnector1">
            <a:avLst/>
          </a:prstGeom>
          <a:ln w="15875">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91" name="Rectangle 90"/>
          <p:cNvSpPr/>
          <p:nvPr/>
        </p:nvSpPr>
        <p:spPr>
          <a:xfrm>
            <a:off x="4404557" y="2178477"/>
            <a:ext cx="628237" cy="21407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TextBox 92"/>
          <p:cNvSpPr txBox="1"/>
          <p:nvPr/>
        </p:nvSpPr>
        <p:spPr>
          <a:xfrm>
            <a:off x="4329737" y="2120389"/>
            <a:ext cx="748416" cy="307777"/>
          </a:xfrm>
          <a:prstGeom prst="rect">
            <a:avLst/>
          </a:prstGeom>
          <a:noFill/>
        </p:spPr>
        <p:txBody>
          <a:bodyPr wrap="square" rtlCol="0">
            <a:spAutoFit/>
          </a:bodyPr>
          <a:lstStyle/>
          <a:p>
            <a:r>
              <a:rPr lang="en-US" sz="1400" dirty="0" smtClean="0"/>
              <a:t>Payload</a:t>
            </a:r>
            <a:endParaRPr lang="en-US" sz="1400" dirty="0"/>
          </a:p>
        </p:txBody>
      </p:sp>
      <p:sp>
        <p:nvSpPr>
          <p:cNvPr id="97" name="Rectangle 96"/>
          <p:cNvSpPr/>
          <p:nvPr/>
        </p:nvSpPr>
        <p:spPr>
          <a:xfrm>
            <a:off x="5031424" y="2177091"/>
            <a:ext cx="205483" cy="216851"/>
          </a:xfrm>
          <a:prstGeom prst="rect">
            <a:avLst/>
          </a:prstGeom>
          <a:solidFill>
            <a:srgbClr val="FF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Rectangle 100"/>
          <p:cNvSpPr/>
          <p:nvPr/>
        </p:nvSpPr>
        <p:spPr>
          <a:xfrm>
            <a:off x="5456165" y="2170731"/>
            <a:ext cx="189162" cy="223209"/>
          </a:xfrm>
          <a:prstGeom prst="rect">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Rectangle 104"/>
          <p:cNvSpPr/>
          <p:nvPr/>
        </p:nvSpPr>
        <p:spPr>
          <a:xfrm>
            <a:off x="5235414" y="2179351"/>
            <a:ext cx="215662" cy="20499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TextBox 108"/>
          <p:cNvSpPr txBox="1"/>
          <p:nvPr/>
        </p:nvSpPr>
        <p:spPr>
          <a:xfrm>
            <a:off x="5163546" y="2120752"/>
            <a:ext cx="371316" cy="287560"/>
          </a:xfrm>
          <a:prstGeom prst="rect">
            <a:avLst/>
          </a:prstGeom>
          <a:noFill/>
        </p:spPr>
        <p:txBody>
          <a:bodyPr wrap="square" rtlCol="0">
            <a:spAutoFit/>
          </a:bodyPr>
          <a:lstStyle/>
          <a:p>
            <a:r>
              <a:rPr lang="en-US" sz="1200" dirty="0" smtClean="0"/>
              <a:t>VN</a:t>
            </a:r>
            <a:endParaRPr lang="en-US" sz="1200" dirty="0"/>
          </a:p>
        </p:txBody>
      </p:sp>
      <p:sp>
        <p:nvSpPr>
          <p:cNvPr id="135" name="TextBox 134"/>
          <p:cNvSpPr txBox="1"/>
          <p:nvPr/>
        </p:nvSpPr>
        <p:spPr>
          <a:xfrm>
            <a:off x="5885764" y="1333089"/>
            <a:ext cx="980557" cy="276999"/>
          </a:xfrm>
          <a:prstGeom prst="rect">
            <a:avLst/>
          </a:prstGeom>
          <a:noFill/>
        </p:spPr>
        <p:txBody>
          <a:bodyPr wrap="none" rtlCol="0">
            <a:spAutoFit/>
          </a:bodyPr>
          <a:lstStyle/>
          <a:p>
            <a:r>
              <a:rPr lang="en-US" sz="1200" dirty="0" smtClean="0"/>
              <a:t>VN Identifier</a:t>
            </a:r>
            <a:endParaRPr lang="en-US" sz="1200" dirty="0"/>
          </a:p>
        </p:txBody>
      </p:sp>
      <p:cxnSp>
        <p:nvCxnSpPr>
          <p:cNvPr id="136" name="Straight Arrow Connector 135"/>
          <p:cNvCxnSpPr/>
          <p:nvPr/>
        </p:nvCxnSpPr>
        <p:spPr>
          <a:xfrm rot="10800000" flipV="1">
            <a:off x="5349206" y="1641487"/>
            <a:ext cx="593046" cy="515210"/>
          </a:xfrm>
          <a:prstGeom prst="straightConnector1">
            <a:avLst/>
          </a:prstGeom>
          <a:ln w="15875">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nvGrpSpPr>
          <p:cNvPr id="155" name="Group 154"/>
          <p:cNvGrpSpPr/>
          <p:nvPr/>
        </p:nvGrpSpPr>
        <p:grpSpPr>
          <a:xfrm>
            <a:off x="4062823" y="2799988"/>
            <a:ext cx="1315590" cy="307777"/>
            <a:chOff x="4002923" y="2596294"/>
            <a:chExt cx="1315590" cy="307777"/>
          </a:xfrm>
          <a:scene3d>
            <a:camera prst="orthographicFront">
              <a:rot lat="0" lon="0" rev="1200000"/>
            </a:camera>
            <a:lightRig rig="threePt" dir="t"/>
          </a:scene3d>
        </p:grpSpPr>
        <p:sp>
          <p:nvSpPr>
            <p:cNvPr id="143" name="Rectangle 142"/>
            <p:cNvSpPr/>
            <p:nvPr/>
          </p:nvSpPr>
          <p:spPr>
            <a:xfrm>
              <a:off x="4077743" y="2654382"/>
              <a:ext cx="628237" cy="21407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4" name="TextBox 143"/>
            <p:cNvSpPr txBox="1"/>
            <p:nvPr/>
          </p:nvSpPr>
          <p:spPr>
            <a:xfrm>
              <a:off x="4002923" y="2596294"/>
              <a:ext cx="748416" cy="307777"/>
            </a:xfrm>
            <a:prstGeom prst="rect">
              <a:avLst/>
            </a:prstGeom>
            <a:noFill/>
          </p:spPr>
          <p:txBody>
            <a:bodyPr wrap="square" rtlCol="0">
              <a:spAutoFit/>
            </a:bodyPr>
            <a:lstStyle/>
            <a:p>
              <a:r>
                <a:rPr lang="en-US" sz="1400" dirty="0" smtClean="0"/>
                <a:t>Payload</a:t>
              </a:r>
              <a:endParaRPr lang="en-US" sz="1400" dirty="0"/>
            </a:p>
          </p:txBody>
        </p:sp>
        <p:sp>
          <p:nvSpPr>
            <p:cNvPr id="145" name="Rectangle 144"/>
            <p:cNvSpPr/>
            <p:nvPr/>
          </p:nvSpPr>
          <p:spPr>
            <a:xfrm>
              <a:off x="4704610" y="2652996"/>
              <a:ext cx="205483" cy="216851"/>
            </a:xfrm>
            <a:prstGeom prst="rect">
              <a:avLst/>
            </a:prstGeom>
            <a:solidFill>
              <a:srgbClr val="2EA965"/>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6" name="Rectangle 145"/>
            <p:cNvSpPr/>
            <p:nvPr/>
          </p:nvSpPr>
          <p:spPr>
            <a:xfrm>
              <a:off x="5129351" y="2646636"/>
              <a:ext cx="189162" cy="223209"/>
            </a:xfrm>
            <a:prstGeom prst="rect">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7" name="Rectangle 146"/>
            <p:cNvSpPr/>
            <p:nvPr/>
          </p:nvSpPr>
          <p:spPr>
            <a:xfrm>
              <a:off x="4908600" y="2655256"/>
              <a:ext cx="215662" cy="20499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8" name="TextBox 147"/>
            <p:cNvSpPr txBox="1"/>
            <p:nvPr/>
          </p:nvSpPr>
          <p:spPr>
            <a:xfrm>
              <a:off x="4836732" y="2596657"/>
              <a:ext cx="371316" cy="287560"/>
            </a:xfrm>
            <a:prstGeom prst="rect">
              <a:avLst/>
            </a:prstGeom>
            <a:noFill/>
          </p:spPr>
          <p:txBody>
            <a:bodyPr wrap="square" rtlCol="0">
              <a:spAutoFit/>
            </a:bodyPr>
            <a:lstStyle/>
            <a:p>
              <a:r>
                <a:rPr lang="en-US" sz="1200" dirty="0" smtClean="0"/>
                <a:t>VN</a:t>
              </a:r>
              <a:endParaRPr lang="en-US" sz="1200" dirty="0"/>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3918"/>
            <a:ext cx="8229600" cy="621240"/>
          </a:xfrm>
        </p:spPr>
        <p:txBody>
          <a:bodyPr>
            <a:normAutofit fontScale="90000"/>
          </a:bodyPr>
          <a:lstStyle/>
          <a:p>
            <a:r>
              <a:rPr lang="en-US" dirty="0" smtClean="0"/>
              <a:t>Possible NVE / TES Scenarios</a:t>
            </a:r>
            <a:endParaRPr lang="en-US" dirty="0"/>
          </a:p>
        </p:txBody>
      </p:sp>
      <p:sp>
        <p:nvSpPr>
          <p:cNvPr id="4" name="Cloud 3"/>
          <p:cNvSpPr/>
          <p:nvPr/>
        </p:nvSpPr>
        <p:spPr>
          <a:xfrm>
            <a:off x="3742092" y="1508249"/>
            <a:ext cx="1621556" cy="4853615"/>
          </a:xfrm>
          <a:prstGeom prst="cloud">
            <a:avLst/>
          </a:prstGeom>
          <a:no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smtClean="0"/>
          </a:p>
        </p:txBody>
      </p:sp>
      <p:sp>
        <p:nvSpPr>
          <p:cNvPr id="7" name="Rectangle 6"/>
          <p:cNvSpPr/>
          <p:nvPr/>
        </p:nvSpPr>
        <p:spPr>
          <a:xfrm>
            <a:off x="2029802" y="1843562"/>
            <a:ext cx="589661"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2086502" y="1987748"/>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cxnSp>
        <p:nvCxnSpPr>
          <p:cNvPr id="18" name="Straight Connector 17"/>
          <p:cNvCxnSpPr/>
          <p:nvPr/>
        </p:nvCxnSpPr>
        <p:spPr>
          <a:xfrm>
            <a:off x="2925668" y="2223457"/>
            <a:ext cx="963828" cy="226031"/>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a:endCxn id="4" idx="2"/>
          </p:cNvCxnSpPr>
          <p:nvPr/>
        </p:nvCxnSpPr>
        <p:spPr>
          <a:xfrm>
            <a:off x="3098229" y="3899616"/>
            <a:ext cx="648893" cy="35441"/>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34" name="Rectangle 33"/>
          <p:cNvSpPr/>
          <p:nvPr/>
        </p:nvSpPr>
        <p:spPr>
          <a:xfrm>
            <a:off x="2041130" y="1916500"/>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 name="Rectangle 64"/>
          <p:cNvSpPr/>
          <p:nvPr/>
        </p:nvSpPr>
        <p:spPr>
          <a:xfrm>
            <a:off x="2022064" y="2362360"/>
            <a:ext cx="170095" cy="170103"/>
          </a:xfrm>
          <a:prstGeom prst="rect">
            <a:avLst/>
          </a:prstGeom>
          <a:solidFill>
            <a:srgbClr val="3366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 name="Group 85"/>
          <p:cNvGrpSpPr/>
          <p:nvPr/>
        </p:nvGrpSpPr>
        <p:grpSpPr>
          <a:xfrm>
            <a:off x="1394778" y="1848457"/>
            <a:ext cx="518091" cy="276999"/>
            <a:chOff x="623679" y="2279385"/>
            <a:chExt cx="518091" cy="276999"/>
          </a:xfrm>
        </p:grpSpPr>
        <p:sp>
          <p:nvSpPr>
            <p:cNvPr id="84" name="Rectangle 83"/>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TextBox 84"/>
            <p:cNvSpPr txBox="1"/>
            <p:nvPr/>
          </p:nvSpPr>
          <p:spPr>
            <a:xfrm>
              <a:off x="623679" y="2279385"/>
              <a:ext cx="518091" cy="276999"/>
            </a:xfrm>
            <a:prstGeom prst="rect">
              <a:avLst/>
            </a:prstGeom>
            <a:noFill/>
          </p:spPr>
          <p:txBody>
            <a:bodyPr wrap="none" rtlCol="0">
              <a:spAutoFit/>
            </a:bodyPr>
            <a:lstStyle/>
            <a:p>
              <a:r>
                <a:rPr lang="en-US" sz="1200" dirty="0" smtClean="0"/>
                <a:t>VM 1</a:t>
              </a:r>
              <a:endParaRPr lang="en-US" sz="1200" dirty="0"/>
            </a:p>
          </p:txBody>
        </p:sp>
      </p:grpSp>
      <p:cxnSp>
        <p:nvCxnSpPr>
          <p:cNvPr id="90" name="Straight Connector 89"/>
          <p:cNvCxnSpPr>
            <a:endCxn id="34" idx="1"/>
          </p:cNvCxnSpPr>
          <p:nvPr/>
        </p:nvCxnSpPr>
        <p:spPr>
          <a:xfrm>
            <a:off x="1842006" y="1994569"/>
            <a:ext cx="199124" cy="6983"/>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105" name="Rectangle 104"/>
          <p:cNvSpPr/>
          <p:nvPr/>
        </p:nvSpPr>
        <p:spPr>
          <a:xfrm>
            <a:off x="2624449" y="1848539"/>
            <a:ext cx="301174"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13" name="Group 85"/>
          <p:cNvGrpSpPr/>
          <p:nvPr/>
        </p:nvGrpSpPr>
        <p:grpSpPr>
          <a:xfrm>
            <a:off x="1388418" y="2307037"/>
            <a:ext cx="518091" cy="276999"/>
            <a:chOff x="623679" y="2279385"/>
            <a:chExt cx="518091" cy="276999"/>
          </a:xfrm>
        </p:grpSpPr>
        <p:sp>
          <p:nvSpPr>
            <p:cNvPr id="117" name="Rectangle 116"/>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TextBox 120"/>
            <p:cNvSpPr txBox="1"/>
            <p:nvPr/>
          </p:nvSpPr>
          <p:spPr>
            <a:xfrm>
              <a:off x="623679" y="2279385"/>
              <a:ext cx="518091" cy="276999"/>
            </a:xfrm>
            <a:prstGeom prst="rect">
              <a:avLst/>
            </a:prstGeom>
            <a:noFill/>
          </p:spPr>
          <p:txBody>
            <a:bodyPr wrap="none" rtlCol="0">
              <a:spAutoFit/>
            </a:bodyPr>
            <a:lstStyle/>
            <a:p>
              <a:r>
                <a:rPr lang="en-US" sz="1200" dirty="0" smtClean="0"/>
                <a:t>VM 2</a:t>
              </a:r>
              <a:endParaRPr lang="en-US" sz="1200" dirty="0"/>
            </a:p>
          </p:txBody>
        </p:sp>
      </p:grpSp>
      <p:cxnSp>
        <p:nvCxnSpPr>
          <p:cNvPr id="122" name="Straight Connector 121"/>
          <p:cNvCxnSpPr>
            <a:endCxn id="65" idx="1"/>
          </p:cNvCxnSpPr>
          <p:nvPr/>
        </p:nvCxnSpPr>
        <p:spPr>
          <a:xfrm flipV="1">
            <a:off x="1835646" y="2447412"/>
            <a:ext cx="186418" cy="5737"/>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131" name="Rectangle 130"/>
          <p:cNvSpPr/>
          <p:nvPr/>
        </p:nvSpPr>
        <p:spPr>
          <a:xfrm>
            <a:off x="1360758" y="1723717"/>
            <a:ext cx="1598888"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5" name="TextBox 134"/>
          <p:cNvSpPr txBox="1"/>
          <p:nvPr/>
        </p:nvSpPr>
        <p:spPr>
          <a:xfrm>
            <a:off x="1678267" y="1428873"/>
            <a:ext cx="979755" cy="307777"/>
          </a:xfrm>
          <a:prstGeom prst="rect">
            <a:avLst/>
          </a:prstGeom>
          <a:noFill/>
        </p:spPr>
        <p:txBody>
          <a:bodyPr wrap="none" rtlCol="0">
            <a:spAutoFit/>
          </a:bodyPr>
          <a:lstStyle/>
          <a:p>
            <a:r>
              <a:rPr lang="en-US" sz="1400" dirty="0" smtClean="0"/>
              <a:t>Hypervisor</a:t>
            </a:r>
            <a:endParaRPr lang="en-US" sz="1400" dirty="0"/>
          </a:p>
        </p:txBody>
      </p:sp>
      <p:sp>
        <p:nvSpPr>
          <p:cNvPr id="136" name="Rectangle 135"/>
          <p:cNvSpPr/>
          <p:nvPr/>
        </p:nvSpPr>
        <p:spPr>
          <a:xfrm>
            <a:off x="923503" y="3515545"/>
            <a:ext cx="589661"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8" name="TextBox 137"/>
          <p:cNvSpPr txBox="1"/>
          <p:nvPr/>
        </p:nvSpPr>
        <p:spPr>
          <a:xfrm>
            <a:off x="980203" y="3659731"/>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139" name="Rectangle 138"/>
          <p:cNvSpPr/>
          <p:nvPr/>
        </p:nvSpPr>
        <p:spPr>
          <a:xfrm>
            <a:off x="934831" y="3588483"/>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0" name="Rectangle 139"/>
          <p:cNvSpPr/>
          <p:nvPr/>
        </p:nvSpPr>
        <p:spPr>
          <a:xfrm>
            <a:off x="915765" y="4034343"/>
            <a:ext cx="170095" cy="170103"/>
          </a:xfrm>
          <a:prstGeom prst="rect">
            <a:avLst/>
          </a:prstGeom>
          <a:solidFill>
            <a:srgbClr val="3366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1" name="Group 85"/>
          <p:cNvGrpSpPr/>
          <p:nvPr/>
        </p:nvGrpSpPr>
        <p:grpSpPr>
          <a:xfrm>
            <a:off x="265799" y="3520440"/>
            <a:ext cx="518091" cy="276999"/>
            <a:chOff x="623679" y="2279385"/>
            <a:chExt cx="518091" cy="276999"/>
          </a:xfrm>
        </p:grpSpPr>
        <p:sp>
          <p:nvSpPr>
            <p:cNvPr id="142" name="Rectangle 141"/>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3" name="TextBox 142"/>
            <p:cNvSpPr txBox="1"/>
            <p:nvPr/>
          </p:nvSpPr>
          <p:spPr>
            <a:xfrm>
              <a:off x="623679" y="2279385"/>
              <a:ext cx="518091" cy="276999"/>
            </a:xfrm>
            <a:prstGeom prst="rect">
              <a:avLst/>
            </a:prstGeom>
            <a:noFill/>
          </p:spPr>
          <p:txBody>
            <a:bodyPr wrap="none" rtlCol="0">
              <a:spAutoFit/>
            </a:bodyPr>
            <a:lstStyle/>
            <a:p>
              <a:r>
                <a:rPr lang="en-US" sz="1200" dirty="0" smtClean="0"/>
                <a:t>VM 3</a:t>
              </a:r>
              <a:endParaRPr lang="en-US" sz="1200" dirty="0"/>
            </a:p>
          </p:txBody>
        </p:sp>
      </p:grpSp>
      <p:cxnSp>
        <p:nvCxnSpPr>
          <p:cNvPr id="144" name="Straight Connector 143"/>
          <p:cNvCxnSpPr>
            <a:endCxn id="139" idx="1"/>
          </p:cNvCxnSpPr>
          <p:nvPr/>
        </p:nvCxnSpPr>
        <p:spPr>
          <a:xfrm>
            <a:off x="713027" y="3666552"/>
            <a:ext cx="221804" cy="6983"/>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145" name="Rectangle 144"/>
          <p:cNvSpPr/>
          <p:nvPr/>
        </p:nvSpPr>
        <p:spPr>
          <a:xfrm>
            <a:off x="2120518" y="3390729"/>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7" name="Group 85"/>
          <p:cNvGrpSpPr/>
          <p:nvPr/>
        </p:nvGrpSpPr>
        <p:grpSpPr>
          <a:xfrm>
            <a:off x="259439" y="3979020"/>
            <a:ext cx="518091" cy="276999"/>
            <a:chOff x="623679" y="2279385"/>
            <a:chExt cx="518091" cy="276999"/>
          </a:xfrm>
        </p:grpSpPr>
        <p:sp>
          <p:nvSpPr>
            <p:cNvPr id="148" name="Rectangle 147"/>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9" name="TextBox 148"/>
            <p:cNvSpPr txBox="1"/>
            <p:nvPr/>
          </p:nvSpPr>
          <p:spPr>
            <a:xfrm>
              <a:off x="623679" y="2279385"/>
              <a:ext cx="518091" cy="276999"/>
            </a:xfrm>
            <a:prstGeom prst="rect">
              <a:avLst/>
            </a:prstGeom>
            <a:noFill/>
          </p:spPr>
          <p:txBody>
            <a:bodyPr wrap="none" rtlCol="0">
              <a:spAutoFit/>
            </a:bodyPr>
            <a:lstStyle/>
            <a:p>
              <a:r>
                <a:rPr lang="en-US" sz="1200" dirty="0" smtClean="0"/>
                <a:t>VM 4</a:t>
              </a:r>
              <a:endParaRPr lang="en-US" sz="1200" dirty="0"/>
            </a:p>
          </p:txBody>
        </p:sp>
      </p:grpSp>
      <p:cxnSp>
        <p:nvCxnSpPr>
          <p:cNvPr id="150" name="Straight Connector 149"/>
          <p:cNvCxnSpPr>
            <a:endCxn id="140" idx="1"/>
          </p:cNvCxnSpPr>
          <p:nvPr/>
        </p:nvCxnSpPr>
        <p:spPr>
          <a:xfrm flipV="1">
            <a:off x="706667" y="4119395"/>
            <a:ext cx="209098" cy="5737"/>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151" name="Rectangle 150"/>
          <p:cNvSpPr/>
          <p:nvPr/>
        </p:nvSpPr>
        <p:spPr>
          <a:xfrm>
            <a:off x="231779" y="3395700"/>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2" name="TextBox 151"/>
          <p:cNvSpPr txBox="1"/>
          <p:nvPr/>
        </p:nvSpPr>
        <p:spPr>
          <a:xfrm>
            <a:off x="549288" y="3100856"/>
            <a:ext cx="979755" cy="307777"/>
          </a:xfrm>
          <a:prstGeom prst="rect">
            <a:avLst/>
          </a:prstGeom>
          <a:noFill/>
        </p:spPr>
        <p:txBody>
          <a:bodyPr wrap="none" rtlCol="0">
            <a:spAutoFit/>
          </a:bodyPr>
          <a:lstStyle/>
          <a:p>
            <a:r>
              <a:rPr lang="en-US" sz="1400" dirty="0" smtClean="0"/>
              <a:t>Hypervisor</a:t>
            </a:r>
            <a:endParaRPr lang="en-US" sz="1400" dirty="0"/>
          </a:p>
        </p:txBody>
      </p:sp>
      <p:sp>
        <p:nvSpPr>
          <p:cNvPr id="153" name="Rectangle 152"/>
          <p:cNvSpPr/>
          <p:nvPr/>
        </p:nvSpPr>
        <p:spPr>
          <a:xfrm>
            <a:off x="2402638" y="3638821"/>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4" name="Rectangle 153"/>
          <p:cNvSpPr/>
          <p:nvPr/>
        </p:nvSpPr>
        <p:spPr>
          <a:xfrm>
            <a:off x="2394912" y="3993960"/>
            <a:ext cx="170095" cy="170103"/>
          </a:xfrm>
          <a:prstGeom prst="rect">
            <a:avLst/>
          </a:prstGeom>
          <a:solidFill>
            <a:srgbClr val="3366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Rectangle 154"/>
          <p:cNvSpPr/>
          <p:nvPr/>
        </p:nvSpPr>
        <p:spPr>
          <a:xfrm>
            <a:off x="2783202" y="3390730"/>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6" name="TextBox 155"/>
          <p:cNvSpPr txBox="1"/>
          <p:nvPr/>
        </p:nvSpPr>
        <p:spPr>
          <a:xfrm>
            <a:off x="2556395" y="1853441"/>
            <a:ext cx="471283" cy="276999"/>
          </a:xfrm>
          <a:prstGeom prst="rect">
            <a:avLst/>
          </a:prstGeom>
          <a:noFill/>
        </p:spPr>
        <p:txBody>
          <a:bodyPr wrap="square" rtlCol="0">
            <a:spAutoFit/>
          </a:bodyPr>
          <a:lstStyle/>
          <a:p>
            <a:r>
              <a:rPr lang="en-US" sz="1200" dirty="0" smtClean="0"/>
              <a:t>NVE</a:t>
            </a:r>
            <a:endParaRPr lang="en-US" sz="1200" dirty="0"/>
          </a:p>
        </p:txBody>
      </p:sp>
      <p:sp>
        <p:nvSpPr>
          <p:cNvPr id="157" name="Rectangle 156"/>
          <p:cNvSpPr/>
          <p:nvPr/>
        </p:nvSpPr>
        <p:spPr>
          <a:xfrm>
            <a:off x="2759141" y="2135555"/>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8" name="TextBox 157"/>
          <p:cNvSpPr txBox="1"/>
          <p:nvPr/>
        </p:nvSpPr>
        <p:spPr>
          <a:xfrm>
            <a:off x="2289238" y="3355328"/>
            <a:ext cx="471283" cy="276999"/>
          </a:xfrm>
          <a:prstGeom prst="rect">
            <a:avLst/>
          </a:prstGeom>
          <a:noFill/>
        </p:spPr>
        <p:txBody>
          <a:bodyPr wrap="square" rtlCol="0">
            <a:spAutoFit/>
          </a:bodyPr>
          <a:lstStyle/>
          <a:p>
            <a:r>
              <a:rPr lang="en-US" sz="1200" dirty="0" smtClean="0"/>
              <a:t>NVE</a:t>
            </a:r>
            <a:endParaRPr lang="en-US" sz="1200" dirty="0"/>
          </a:p>
        </p:txBody>
      </p:sp>
      <p:sp>
        <p:nvSpPr>
          <p:cNvPr id="159" name="Rectangle 158"/>
          <p:cNvSpPr/>
          <p:nvPr/>
        </p:nvSpPr>
        <p:spPr>
          <a:xfrm>
            <a:off x="2605380" y="3807545"/>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0" name="TextBox 159"/>
          <p:cNvSpPr txBox="1"/>
          <p:nvPr/>
        </p:nvSpPr>
        <p:spPr>
          <a:xfrm>
            <a:off x="2028430" y="3117172"/>
            <a:ext cx="1189473" cy="307777"/>
          </a:xfrm>
          <a:prstGeom prst="rect">
            <a:avLst/>
          </a:prstGeom>
          <a:noFill/>
        </p:spPr>
        <p:txBody>
          <a:bodyPr wrap="none" rtlCol="0">
            <a:spAutoFit/>
          </a:bodyPr>
          <a:lstStyle/>
          <a:p>
            <a:r>
              <a:rPr lang="en-US" sz="1400" dirty="0" smtClean="0"/>
              <a:t>Access Switch</a:t>
            </a:r>
            <a:endParaRPr lang="en-US" sz="1400" dirty="0"/>
          </a:p>
        </p:txBody>
      </p:sp>
      <p:cxnSp>
        <p:nvCxnSpPr>
          <p:cNvPr id="161" name="Straight Connector 160"/>
          <p:cNvCxnSpPr>
            <a:stCxn id="138" idx="3"/>
            <a:endCxn id="145" idx="1"/>
          </p:cNvCxnSpPr>
          <p:nvPr/>
        </p:nvCxnSpPr>
        <p:spPr>
          <a:xfrm>
            <a:off x="1560592" y="3875175"/>
            <a:ext cx="55992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63" name="Straight Connector 162"/>
          <p:cNvCxnSpPr>
            <a:stCxn id="145" idx="1"/>
            <a:endCxn id="154" idx="1"/>
          </p:cNvCxnSpPr>
          <p:nvPr/>
        </p:nvCxnSpPr>
        <p:spPr>
          <a:xfrm rot="10800000" flipH="1" flipV="1">
            <a:off x="2120518" y="3906708"/>
            <a:ext cx="274394" cy="172303"/>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cxnSp>
        <p:nvCxnSpPr>
          <p:cNvPr id="166" name="Straight Connector 165"/>
          <p:cNvCxnSpPr>
            <a:stCxn id="145" idx="1"/>
            <a:endCxn id="153" idx="1"/>
          </p:cNvCxnSpPr>
          <p:nvPr/>
        </p:nvCxnSpPr>
        <p:spPr>
          <a:xfrm rot="10800000" flipH="1">
            <a:off x="2120518" y="3723873"/>
            <a:ext cx="282120" cy="182836"/>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cxnSp>
        <p:nvCxnSpPr>
          <p:cNvPr id="169" name="Straight Connector 168"/>
          <p:cNvCxnSpPr>
            <a:stCxn id="139" idx="3"/>
            <a:endCxn id="138" idx="3"/>
          </p:cNvCxnSpPr>
          <p:nvPr/>
        </p:nvCxnSpPr>
        <p:spPr>
          <a:xfrm>
            <a:off x="1104926" y="3673535"/>
            <a:ext cx="455666" cy="201640"/>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cxnSp>
        <p:nvCxnSpPr>
          <p:cNvPr id="172" name="Straight Connector 171"/>
          <p:cNvCxnSpPr>
            <a:stCxn id="140" idx="3"/>
            <a:endCxn id="138" idx="3"/>
          </p:cNvCxnSpPr>
          <p:nvPr/>
        </p:nvCxnSpPr>
        <p:spPr>
          <a:xfrm flipV="1">
            <a:off x="1085860" y="3875175"/>
            <a:ext cx="474732" cy="244220"/>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sp>
        <p:nvSpPr>
          <p:cNvPr id="175" name="Rectangle 174"/>
          <p:cNvSpPr/>
          <p:nvPr/>
        </p:nvSpPr>
        <p:spPr>
          <a:xfrm>
            <a:off x="1616669" y="3629905"/>
            <a:ext cx="595035" cy="523220"/>
          </a:xfrm>
          <a:prstGeom prst="rect">
            <a:avLst/>
          </a:prstGeom>
        </p:spPr>
        <p:txBody>
          <a:bodyPr wrap="none">
            <a:spAutoFit/>
          </a:bodyPr>
          <a:lstStyle/>
          <a:p>
            <a:r>
              <a:rPr lang="en-US" sz="1400" dirty="0" smtClean="0"/>
              <a:t>VLAN</a:t>
            </a:r>
          </a:p>
          <a:p>
            <a:r>
              <a:rPr lang="en-US" sz="1400" dirty="0" smtClean="0"/>
              <a:t>Trunk</a:t>
            </a:r>
            <a:endParaRPr lang="en-US" sz="1400" dirty="0"/>
          </a:p>
        </p:txBody>
      </p:sp>
      <p:sp>
        <p:nvSpPr>
          <p:cNvPr id="186" name="Rectangle 185"/>
          <p:cNvSpPr/>
          <p:nvPr/>
        </p:nvSpPr>
        <p:spPr>
          <a:xfrm>
            <a:off x="899457" y="5548954"/>
            <a:ext cx="903553" cy="32528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7" name="TextBox 186"/>
          <p:cNvSpPr txBox="1"/>
          <p:nvPr/>
        </p:nvSpPr>
        <p:spPr>
          <a:xfrm>
            <a:off x="986556" y="5543977"/>
            <a:ext cx="698028" cy="276999"/>
          </a:xfrm>
          <a:prstGeom prst="rect">
            <a:avLst/>
          </a:prstGeom>
          <a:noFill/>
        </p:spPr>
        <p:txBody>
          <a:bodyPr wrap="none" rtlCol="0">
            <a:spAutoFit/>
          </a:bodyPr>
          <a:lstStyle/>
          <a:p>
            <a:r>
              <a:rPr lang="en-US" sz="1200" dirty="0" smtClean="0"/>
              <a:t>Server 1</a:t>
            </a:r>
            <a:endParaRPr lang="en-US" sz="1200" dirty="0"/>
          </a:p>
        </p:txBody>
      </p:sp>
      <p:cxnSp>
        <p:nvCxnSpPr>
          <p:cNvPr id="188" name="Straight Connector 187"/>
          <p:cNvCxnSpPr/>
          <p:nvPr/>
        </p:nvCxnSpPr>
        <p:spPr>
          <a:xfrm>
            <a:off x="1791671" y="5704132"/>
            <a:ext cx="283491" cy="1588"/>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189" name="Rectangle 188"/>
          <p:cNvSpPr/>
          <p:nvPr/>
        </p:nvSpPr>
        <p:spPr>
          <a:xfrm>
            <a:off x="2080152" y="5368905"/>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5" name="TextBox 194"/>
          <p:cNvSpPr txBox="1"/>
          <p:nvPr/>
        </p:nvSpPr>
        <p:spPr>
          <a:xfrm>
            <a:off x="610982" y="5101712"/>
            <a:ext cx="1336136" cy="307777"/>
          </a:xfrm>
          <a:prstGeom prst="rect">
            <a:avLst/>
          </a:prstGeom>
          <a:noFill/>
        </p:spPr>
        <p:txBody>
          <a:bodyPr wrap="none" rtlCol="0">
            <a:spAutoFit/>
          </a:bodyPr>
          <a:lstStyle/>
          <a:p>
            <a:r>
              <a:rPr lang="en-US" sz="1400" dirty="0" smtClean="0"/>
              <a:t>Physical Servers</a:t>
            </a:r>
            <a:endParaRPr lang="en-US" sz="1400" dirty="0"/>
          </a:p>
        </p:txBody>
      </p:sp>
      <p:sp>
        <p:nvSpPr>
          <p:cNvPr id="196" name="Rectangle 195"/>
          <p:cNvSpPr/>
          <p:nvPr/>
        </p:nvSpPr>
        <p:spPr>
          <a:xfrm>
            <a:off x="2090112" y="5616997"/>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7" name="Rectangle 196"/>
          <p:cNvSpPr/>
          <p:nvPr/>
        </p:nvSpPr>
        <p:spPr>
          <a:xfrm>
            <a:off x="2082386" y="6062856"/>
            <a:ext cx="170095" cy="170103"/>
          </a:xfrm>
          <a:prstGeom prst="rect">
            <a:avLst/>
          </a:prstGeom>
          <a:solidFill>
            <a:srgbClr val="3366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8" name="Rectangle 197"/>
          <p:cNvSpPr/>
          <p:nvPr/>
        </p:nvSpPr>
        <p:spPr>
          <a:xfrm>
            <a:off x="2742836" y="5368906"/>
            <a:ext cx="31887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9" name="TextBox 198"/>
          <p:cNvSpPr txBox="1"/>
          <p:nvPr/>
        </p:nvSpPr>
        <p:spPr>
          <a:xfrm>
            <a:off x="2248872" y="5333504"/>
            <a:ext cx="471283" cy="276999"/>
          </a:xfrm>
          <a:prstGeom prst="rect">
            <a:avLst/>
          </a:prstGeom>
          <a:noFill/>
        </p:spPr>
        <p:txBody>
          <a:bodyPr wrap="square" rtlCol="0">
            <a:spAutoFit/>
          </a:bodyPr>
          <a:lstStyle/>
          <a:p>
            <a:r>
              <a:rPr lang="en-US" sz="1200" dirty="0" smtClean="0"/>
              <a:t>NVE</a:t>
            </a:r>
            <a:endParaRPr lang="en-US" sz="1200" dirty="0"/>
          </a:p>
        </p:txBody>
      </p:sp>
      <p:sp>
        <p:nvSpPr>
          <p:cNvPr id="200" name="Rectangle 199"/>
          <p:cNvSpPr/>
          <p:nvPr/>
        </p:nvSpPr>
        <p:spPr>
          <a:xfrm>
            <a:off x="2565014" y="5785721"/>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TextBox 200"/>
          <p:cNvSpPr txBox="1"/>
          <p:nvPr/>
        </p:nvSpPr>
        <p:spPr>
          <a:xfrm>
            <a:off x="1988064" y="5095348"/>
            <a:ext cx="1189473" cy="307777"/>
          </a:xfrm>
          <a:prstGeom prst="rect">
            <a:avLst/>
          </a:prstGeom>
          <a:noFill/>
        </p:spPr>
        <p:txBody>
          <a:bodyPr wrap="none" rtlCol="0">
            <a:spAutoFit/>
          </a:bodyPr>
          <a:lstStyle/>
          <a:p>
            <a:r>
              <a:rPr lang="en-US" sz="1400" dirty="0" smtClean="0"/>
              <a:t>Access Switch</a:t>
            </a:r>
            <a:endParaRPr lang="en-US" sz="1400" dirty="0"/>
          </a:p>
        </p:txBody>
      </p:sp>
      <p:sp>
        <p:nvSpPr>
          <p:cNvPr id="210" name="Rectangle 209"/>
          <p:cNvSpPr/>
          <p:nvPr/>
        </p:nvSpPr>
        <p:spPr>
          <a:xfrm>
            <a:off x="904442" y="5996199"/>
            <a:ext cx="903553" cy="32528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1" name="TextBox 210"/>
          <p:cNvSpPr txBox="1"/>
          <p:nvPr/>
        </p:nvSpPr>
        <p:spPr>
          <a:xfrm>
            <a:off x="991541" y="5991222"/>
            <a:ext cx="698028" cy="276999"/>
          </a:xfrm>
          <a:prstGeom prst="rect">
            <a:avLst/>
          </a:prstGeom>
          <a:noFill/>
        </p:spPr>
        <p:txBody>
          <a:bodyPr wrap="none" rtlCol="0">
            <a:spAutoFit/>
          </a:bodyPr>
          <a:lstStyle/>
          <a:p>
            <a:r>
              <a:rPr lang="en-US" sz="1200" dirty="0" smtClean="0"/>
              <a:t>Server 1</a:t>
            </a:r>
            <a:endParaRPr lang="en-US" sz="1200" dirty="0"/>
          </a:p>
        </p:txBody>
      </p:sp>
      <p:cxnSp>
        <p:nvCxnSpPr>
          <p:cNvPr id="212" name="Straight Connector 211"/>
          <p:cNvCxnSpPr/>
          <p:nvPr/>
        </p:nvCxnSpPr>
        <p:spPr>
          <a:xfrm>
            <a:off x="1796656" y="6151377"/>
            <a:ext cx="283491" cy="1588"/>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213" name="TextBox 212"/>
          <p:cNvSpPr txBox="1"/>
          <p:nvPr/>
        </p:nvSpPr>
        <p:spPr>
          <a:xfrm>
            <a:off x="1262319" y="4539678"/>
            <a:ext cx="1331940" cy="276999"/>
          </a:xfrm>
          <a:prstGeom prst="rect">
            <a:avLst/>
          </a:prstGeom>
          <a:noFill/>
        </p:spPr>
        <p:txBody>
          <a:bodyPr wrap="none" rtlCol="0">
            <a:spAutoFit/>
          </a:bodyPr>
          <a:lstStyle/>
          <a:p>
            <a:r>
              <a:rPr lang="en-US" sz="1200" i="1" dirty="0" smtClean="0"/>
              <a:t>Locally Significant</a:t>
            </a:r>
            <a:endParaRPr lang="en-US" sz="1200" i="1" dirty="0"/>
          </a:p>
        </p:txBody>
      </p:sp>
      <p:cxnSp>
        <p:nvCxnSpPr>
          <p:cNvPr id="214" name="Straight Arrow Connector 213"/>
          <p:cNvCxnSpPr>
            <a:stCxn id="213" idx="0"/>
          </p:cNvCxnSpPr>
          <p:nvPr/>
        </p:nvCxnSpPr>
        <p:spPr>
          <a:xfrm rot="16200000" flipV="1">
            <a:off x="1704406" y="4315795"/>
            <a:ext cx="440877" cy="6890"/>
          </a:xfrm>
          <a:prstGeom prst="straightConnector1">
            <a:avLst/>
          </a:prstGeom>
          <a:ln w="15875">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217" name="Straight Connector 216"/>
          <p:cNvCxnSpPr>
            <a:stCxn id="198" idx="3"/>
          </p:cNvCxnSpPr>
          <p:nvPr/>
        </p:nvCxnSpPr>
        <p:spPr>
          <a:xfrm flipV="1">
            <a:off x="3061710" y="5420627"/>
            <a:ext cx="805106" cy="466747"/>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227" name="Rectangle 226"/>
          <p:cNvSpPr/>
          <p:nvPr/>
        </p:nvSpPr>
        <p:spPr>
          <a:xfrm>
            <a:off x="8078074" y="3847922"/>
            <a:ext cx="646360" cy="268579"/>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TextBox 227"/>
          <p:cNvSpPr txBox="1"/>
          <p:nvPr/>
        </p:nvSpPr>
        <p:spPr>
          <a:xfrm>
            <a:off x="8042686" y="3842943"/>
            <a:ext cx="748923" cy="276999"/>
          </a:xfrm>
          <a:prstGeom prst="rect">
            <a:avLst/>
          </a:prstGeom>
          <a:noFill/>
        </p:spPr>
        <p:txBody>
          <a:bodyPr wrap="none" rtlCol="0">
            <a:spAutoFit/>
          </a:bodyPr>
          <a:lstStyle/>
          <a:p>
            <a:r>
              <a:rPr lang="en-US" sz="1200" dirty="0" smtClean="0"/>
              <a:t>Service 3</a:t>
            </a:r>
            <a:endParaRPr lang="en-US" sz="1200" dirty="0"/>
          </a:p>
        </p:txBody>
      </p:sp>
      <p:sp>
        <p:nvSpPr>
          <p:cNvPr id="230" name="Rectangle 229"/>
          <p:cNvSpPr/>
          <p:nvPr/>
        </p:nvSpPr>
        <p:spPr>
          <a:xfrm>
            <a:off x="6207772" y="3645192"/>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6" name="TextBox 235"/>
          <p:cNvSpPr txBox="1"/>
          <p:nvPr/>
        </p:nvSpPr>
        <p:spPr>
          <a:xfrm>
            <a:off x="7294269" y="3151196"/>
            <a:ext cx="1449047" cy="523220"/>
          </a:xfrm>
          <a:prstGeom prst="rect">
            <a:avLst/>
          </a:prstGeom>
          <a:noFill/>
        </p:spPr>
        <p:txBody>
          <a:bodyPr wrap="none" rtlCol="0">
            <a:spAutoFit/>
          </a:bodyPr>
          <a:lstStyle/>
          <a:p>
            <a:r>
              <a:rPr lang="en-US" sz="1400" dirty="0" smtClean="0"/>
              <a:t>Network Services</a:t>
            </a:r>
          </a:p>
          <a:p>
            <a:r>
              <a:rPr lang="en-US" sz="1400" dirty="0" smtClean="0"/>
              <a:t>Appliance</a:t>
            </a:r>
            <a:endParaRPr lang="en-US" sz="1400" dirty="0"/>
          </a:p>
        </p:txBody>
      </p:sp>
      <p:sp>
        <p:nvSpPr>
          <p:cNvPr id="237" name="Rectangle 236"/>
          <p:cNvSpPr/>
          <p:nvPr/>
        </p:nvSpPr>
        <p:spPr>
          <a:xfrm>
            <a:off x="6433192" y="3893284"/>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8" name="Rectangle 237"/>
          <p:cNvSpPr/>
          <p:nvPr/>
        </p:nvSpPr>
        <p:spPr>
          <a:xfrm>
            <a:off x="6425466" y="4248423"/>
            <a:ext cx="170095" cy="170103"/>
          </a:xfrm>
          <a:prstGeom prst="rect">
            <a:avLst/>
          </a:prstGeom>
          <a:solidFill>
            <a:srgbClr val="3366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9" name="Rectangle 238"/>
          <p:cNvSpPr/>
          <p:nvPr/>
        </p:nvSpPr>
        <p:spPr>
          <a:xfrm>
            <a:off x="5906556" y="3645193"/>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0" name="TextBox 239"/>
          <p:cNvSpPr txBox="1"/>
          <p:nvPr/>
        </p:nvSpPr>
        <p:spPr>
          <a:xfrm>
            <a:off x="6319792" y="3609791"/>
            <a:ext cx="471283" cy="276999"/>
          </a:xfrm>
          <a:prstGeom prst="rect">
            <a:avLst/>
          </a:prstGeom>
          <a:noFill/>
        </p:spPr>
        <p:txBody>
          <a:bodyPr wrap="square" rtlCol="0">
            <a:spAutoFit/>
          </a:bodyPr>
          <a:lstStyle/>
          <a:p>
            <a:r>
              <a:rPr lang="en-US" sz="1200" dirty="0" smtClean="0"/>
              <a:t>NVE</a:t>
            </a:r>
            <a:endParaRPr lang="en-US" sz="1200" dirty="0"/>
          </a:p>
        </p:txBody>
      </p:sp>
      <p:sp>
        <p:nvSpPr>
          <p:cNvPr id="241" name="Rectangle 240"/>
          <p:cNvSpPr/>
          <p:nvPr/>
        </p:nvSpPr>
        <p:spPr>
          <a:xfrm>
            <a:off x="6205029" y="4084688"/>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2" name="TextBox 241"/>
          <p:cNvSpPr txBox="1"/>
          <p:nvPr/>
        </p:nvSpPr>
        <p:spPr>
          <a:xfrm>
            <a:off x="5809504" y="3348955"/>
            <a:ext cx="1189473" cy="307777"/>
          </a:xfrm>
          <a:prstGeom prst="rect">
            <a:avLst/>
          </a:prstGeom>
          <a:noFill/>
        </p:spPr>
        <p:txBody>
          <a:bodyPr wrap="none" rtlCol="0">
            <a:spAutoFit/>
          </a:bodyPr>
          <a:lstStyle/>
          <a:p>
            <a:r>
              <a:rPr lang="en-US" sz="1400" dirty="0" smtClean="0"/>
              <a:t>Access Switch</a:t>
            </a:r>
            <a:endParaRPr lang="en-US" sz="1400" dirty="0"/>
          </a:p>
        </p:txBody>
      </p:sp>
      <p:cxnSp>
        <p:nvCxnSpPr>
          <p:cNvPr id="243" name="Straight Connector 242"/>
          <p:cNvCxnSpPr>
            <a:stCxn id="248" idx="1"/>
          </p:cNvCxnSpPr>
          <p:nvPr/>
        </p:nvCxnSpPr>
        <p:spPr>
          <a:xfrm rot="10800000" flipH="1" flipV="1">
            <a:off x="6871909" y="4157318"/>
            <a:ext cx="503849" cy="15195"/>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222" name="Rectangle 221"/>
          <p:cNvSpPr/>
          <p:nvPr/>
        </p:nvSpPr>
        <p:spPr>
          <a:xfrm>
            <a:off x="7407677" y="3792689"/>
            <a:ext cx="477624" cy="759791"/>
          </a:xfrm>
          <a:prstGeom prst="rect">
            <a:avLst/>
          </a:prstGeom>
          <a:noFill/>
          <a:ln>
            <a:solidFill>
              <a:srgbClr val="000000"/>
            </a:solidFill>
          </a:ln>
          <a:effectLst/>
          <a:scene3d>
            <a:camera prst="orthographicFront">
              <a:rot lat="0" lon="0" rev="10799999"/>
            </a:camera>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Rectangle 223"/>
          <p:cNvSpPr/>
          <p:nvPr/>
        </p:nvSpPr>
        <p:spPr>
          <a:xfrm>
            <a:off x="7713831" y="3899647"/>
            <a:ext cx="170095" cy="170103"/>
          </a:xfrm>
          <a:prstGeom prst="rect">
            <a:avLst/>
          </a:prstGeom>
          <a:solidFill>
            <a:srgbClr val="FF0000"/>
          </a:solidFill>
          <a:ln>
            <a:noFill/>
          </a:ln>
          <a:effectLst/>
          <a:scene3d>
            <a:camera prst="orthographicFront">
              <a:rot lat="0" lon="0" rev="10799999"/>
            </a:camera>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Rectangle 224"/>
          <p:cNvSpPr/>
          <p:nvPr/>
        </p:nvSpPr>
        <p:spPr>
          <a:xfrm>
            <a:off x="7717435" y="4311487"/>
            <a:ext cx="170095" cy="170103"/>
          </a:xfrm>
          <a:prstGeom prst="rect">
            <a:avLst/>
          </a:prstGeom>
          <a:solidFill>
            <a:srgbClr val="3366FF"/>
          </a:solidFill>
          <a:ln>
            <a:noFill/>
          </a:ln>
          <a:effectLst/>
          <a:scene3d>
            <a:camera prst="orthographicFront">
              <a:rot lat="0" lon="0" rev="10799999"/>
            </a:camera>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29" name="Straight Connector 228"/>
          <p:cNvCxnSpPr/>
          <p:nvPr/>
        </p:nvCxnSpPr>
        <p:spPr>
          <a:xfrm>
            <a:off x="7877578" y="3989057"/>
            <a:ext cx="221804" cy="6983"/>
          </a:xfrm>
          <a:prstGeom prst="line">
            <a:avLst/>
          </a:prstGeom>
          <a:ln w="22225">
            <a:solidFill>
              <a:srgbClr val="000000"/>
            </a:solidFill>
          </a:ln>
          <a:effectLst/>
          <a:scene3d>
            <a:camera prst="orthographicFront">
              <a:rot lat="0" lon="0" rev="10799999"/>
            </a:camera>
            <a:lightRig rig="threePt" dir="t"/>
          </a:scene3d>
        </p:spPr>
        <p:style>
          <a:lnRef idx="2">
            <a:schemeClr val="accent1"/>
          </a:lnRef>
          <a:fillRef idx="0">
            <a:schemeClr val="accent1"/>
          </a:fillRef>
          <a:effectRef idx="1">
            <a:schemeClr val="accent1"/>
          </a:effectRef>
          <a:fontRef idx="minor">
            <a:schemeClr val="tx1"/>
          </a:fontRef>
        </p:style>
      </p:cxnSp>
      <p:cxnSp>
        <p:nvCxnSpPr>
          <p:cNvPr id="234" name="Straight Connector 233"/>
          <p:cNvCxnSpPr/>
          <p:nvPr/>
        </p:nvCxnSpPr>
        <p:spPr>
          <a:xfrm flipV="1">
            <a:off x="7882557" y="4396539"/>
            <a:ext cx="209098" cy="5737"/>
          </a:xfrm>
          <a:prstGeom prst="line">
            <a:avLst/>
          </a:prstGeom>
          <a:ln w="22225">
            <a:solidFill>
              <a:srgbClr val="000000"/>
            </a:solidFill>
          </a:ln>
          <a:effectLst/>
          <a:scene3d>
            <a:camera prst="orthographicFront">
              <a:rot lat="0" lon="0" rev="10799999"/>
            </a:camera>
            <a:lightRig rig="threePt" dir="t"/>
          </a:scene3d>
        </p:spPr>
        <p:style>
          <a:lnRef idx="2">
            <a:schemeClr val="accent1"/>
          </a:lnRef>
          <a:fillRef idx="0">
            <a:schemeClr val="accent1"/>
          </a:fillRef>
          <a:effectRef idx="1">
            <a:schemeClr val="accent1"/>
          </a:effectRef>
          <a:fontRef idx="minor">
            <a:schemeClr val="tx1"/>
          </a:fontRef>
        </p:style>
      </p:cxnSp>
      <p:sp>
        <p:nvSpPr>
          <p:cNvPr id="235" name="Rectangle 234"/>
          <p:cNvSpPr/>
          <p:nvPr/>
        </p:nvSpPr>
        <p:spPr>
          <a:xfrm>
            <a:off x="7396329" y="3672844"/>
            <a:ext cx="1407482" cy="1031960"/>
          </a:xfrm>
          <a:prstGeom prst="rect">
            <a:avLst/>
          </a:prstGeom>
          <a:noFill/>
          <a:ln>
            <a:solidFill>
              <a:srgbClr val="000000"/>
            </a:solidFill>
          </a:ln>
          <a:effectLst/>
          <a:scene3d>
            <a:camera prst="orthographicFront">
              <a:rot lat="0" lon="0" rev="10799999"/>
            </a:camera>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8" name="Rectangle 247"/>
          <p:cNvSpPr/>
          <p:nvPr/>
        </p:nvSpPr>
        <p:spPr>
          <a:xfrm>
            <a:off x="6871910" y="3895709"/>
            <a:ext cx="595035" cy="523220"/>
          </a:xfrm>
          <a:prstGeom prst="rect">
            <a:avLst/>
          </a:prstGeom>
        </p:spPr>
        <p:txBody>
          <a:bodyPr wrap="none">
            <a:spAutoFit/>
          </a:bodyPr>
          <a:lstStyle/>
          <a:p>
            <a:r>
              <a:rPr lang="en-US" sz="1400" dirty="0" smtClean="0"/>
              <a:t>VLAN</a:t>
            </a:r>
          </a:p>
          <a:p>
            <a:r>
              <a:rPr lang="en-US" sz="1400" dirty="0" smtClean="0"/>
              <a:t>Trunk</a:t>
            </a:r>
            <a:endParaRPr lang="en-US" sz="1400" dirty="0"/>
          </a:p>
        </p:txBody>
      </p:sp>
      <p:sp>
        <p:nvSpPr>
          <p:cNvPr id="249" name="TextBox 248"/>
          <p:cNvSpPr txBox="1"/>
          <p:nvPr/>
        </p:nvSpPr>
        <p:spPr>
          <a:xfrm>
            <a:off x="6449518" y="4737443"/>
            <a:ext cx="1331940" cy="276999"/>
          </a:xfrm>
          <a:prstGeom prst="rect">
            <a:avLst/>
          </a:prstGeom>
          <a:noFill/>
        </p:spPr>
        <p:txBody>
          <a:bodyPr wrap="none" rtlCol="0">
            <a:spAutoFit/>
          </a:bodyPr>
          <a:lstStyle/>
          <a:p>
            <a:r>
              <a:rPr lang="en-US" sz="1200" i="1" dirty="0" smtClean="0"/>
              <a:t>Locally Significant</a:t>
            </a:r>
            <a:endParaRPr lang="en-US" sz="1200" i="1" dirty="0"/>
          </a:p>
        </p:txBody>
      </p:sp>
      <p:cxnSp>
        <p:nvCxnSpPr>
          <p:cNvPr id="250" name="Straight Arrow Connector 249"/>
          <p:cNvCxnSpPr/>
          <p:nvPr/>
        </p:nvCxnSpPr>
        <p:spPr>
          <a:xfrm rot="16200000" flipV="1">
            <a:off x="6959647" y="4581599"/>
            <a:ext cx="440877" cy="6890"/>
          </a:xfrm>
          <a:prstGeom prst="straightConnector1">
            <a:avLst/>
          </a:prstGeom>
          <a:ln w="15875">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256" name="Rectangle 255"/>
          <p:cNvSpPr/>
          <p:nvPr/>
        </p:nvSpPr>
        <p:spPr>
          <a:xfrm>
            <a:off x="8083054" y="4238462"/>
            <a:ext cx="646360" cy="268579"/>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7" name="TextBox 256"/>
          <p:cNvSpPr txBox="1"/>
          <p:nvPr/>
        </p:nvSpPr>
        <p:spPr>
          <a:xfrm>
            <a:off x="8047666" y="4233483"/>
            <a:ext cx="748923" cy="276999"/>
          </a:xfrm>
          <a:prstGeom prst="rect">
            <a:avLst/>
          </a:prstGeom>
          <a:noFill/>
        </p:spPr>
        <p:txBody>
          <a:bodyPr wrap="none" rtlCol="0">
            <a:spAutoFit/>
          </a:bodyPr>
          <a:lstStyle/>
          <a:p>
            <a:r>
              <a:rPr lang="en-US" sz="1200" dirty="0" smtClean="0"/>
              <a:t>Service 4</a:t>
            </a:r>
            <a:endParaRPr lang="en-US" sz="1200" dirty="0"/>
          </a:p>
        </p:txBody>
      </p:sp>
      <p:cxnSp>
        <p:nvCxnSpPr>
          <p:cNvPr id="258" name="Straight Connector 257"/>
          <p:cNvCxnSpPr/>
          <p:nvPr/>
        </p:nvCxnSpPr>
        <p:spPr>
          <a:xfrm>
            <a:off x="7373652" y="4166148"/>
            <a:ext cx="318875" cy="199838"/>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cxnSp>
        <p:nvCxnSpPr>
          <p:cNvPr id="259" name="Straight Connector 258"/>
          <p:cNvCxnSpPr>
            <a:endCxn id="224" idx="1"/>
          </p:cNvCxnSpPr>
          <p:nvPr/>
        </p:nvCxnSpPr>
        <p:spPr>
          <a:xfrm flipV="1">
            <a:off x="7373652" y="3984699"/>
            <a:ext cx="340179" cy="181450"/>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cxnSp>
        <p:nvCxnSpPr>
          <p:cNvPr id="265" name="Straight Connector 264"/>
          <p:cNvCxnSpPr>
            <a:endCxn id="230" idx="3"/>
          </p:cNvCxnSpPr>
          <p:nvPr/>
        </p:nvCxnSpPr>
        <p:spPr>
          <a:xfrm>
            <a:off x="6598296" y="3984699"/>
            <a:ext cx="283500" cy="176473"/>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cxnSp>
        <p:nvCxnSpPr>
          <p:cNvPr id="267" name="Straight Connector 266"/>
          <p:cNvCxnSpPr>
            <a:endCxn id="230" idx="3"/>
          </p:cNvCxnSpPr>
          <p:nvPr/>
        </p:nvCxnSpPr>
        <p:spPr>
          <a:xfrm flipV="1">
            <a:off x="6590569" y="4161172"/>
            <a:ext cx="291227" cy="178665"/>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sp>
        <p:nvSpPr>
          <p:cNvPr id="270" name="Rectangle 269"/>
          <p:cNvSpPr/>
          <p:nvPr/>
        </p:nvSpPr>
        <p:spPr>
          <a:xfrm>
            <a:off x="6540868" y="2231248"/>
            <a:ext cx="646360" cy="268579"/>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1" name="TextBox 270"/>
          <p:cNvSpPr txBox="1"/>
          <p:nvPr/>
        </p:nvSpPr>
        <p:spPr>
          <a:xfrm>
            <a:off x="6505480" y="2226269"/>
            <a:ext cx="748923" cy="276999"/>
          </a:xfrm>
          <a:prstGeom prst="rect">
            <a:avLst/>
          </a:prstGeom>
          <a:noFill/>
        </p:spPr>
        <p:txBody>
          <a:bodyPr wrap="none" rtlCol="0">
            <a:spAutoFit/>
          </a:bodyPr>
          <a:lstStyle/>
          <a:p>
            <a:r>
              <a:rPr lang="en-US" sz="1200" dirty="0" smtClean="0"/>
              <a:t>Service 1</a:t>
            </a:r>
            <a:endParaRPr lang="en-US" sz="1200" dirty="0"/>
          </a:p>
        </p:txBody>
      </p:sp>
      <p:sp>
        <p:nvSpPr>
          <p:cNvPr id="272" name="TextBox 271"/>
          <p:cNvSpPr txBox="1"/>
          <p:nvPr/>
        </p:nvSpPr>
        <p:spPr>
          <a:xfrm>
            <a:off x="5757063" y="1534522"/>
            <a:ext cx="1449047" cy="523220"/>
          </a:xfrm>
          <a:prstGeom prst="rect">
            <a:avLst/>
          </a:prstGeom>
          <a:noFill/>
        </p:spPr>
        <p:txBody>
          <a:bodyPr wrap="none" rtlCol="0">
            <a:spAutoFit/>
          </a:bodyPr>
          <a:lstStyle/>
          <a:p>
            <a:r>
              <a:rPr lang="en-US" sz="1400" dirty="0" smtClean="0"/>
              <a:t>Network Services</a:t>
            </a:r>
          </a:p>
          <a:p>
            <a:r>
              <a:rPr lang="en-US" sz="1400" dirty="0" smtClean="0"/>
              <a:t>Appliance</a:t>
            </a:r>
            <a:endParaRPr lang="en-US" sz="1400" dirty="0"/>
          </a:p>
        </p:txBody>
      </p:sp>
      <p:sp>
        <p:nvSpPr>
          <p:cNvPr id="273" name="Rectangle 272"/>
          <p:cNvSpPr/>
          <p:nvPr/>
        </p:nvSpPr>
        <p:spPr>
          <a:xfrm>
            <a:off x="5870471" y="2052581"/>
            <a:ext cx="477624" cy="1043300"/>
          </a:xfrm>
          <a:prstGeom prst="rect">
            <a:avLst/>
          </a:prstGeom>
          <a:noFill/>
          <a:ln>
            <a:solidFill>
              <a:srgbClr val="000000"/>
            </a:solidFill>
          </a:ln>
          <a:effectLst/>
          <a:scene3d>
            <a:camera prst="orthographicFront">
              <a:rot lat="0" lon="0" rev="10799999"/>
            </a:camera>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4" name="Rectangle 273"/>
          <p:cNvSpPr/>
          <p:nvPr/>
        </p:nvSpPr>
        <p:spPr>
          <a:xfrm>
            <a:off x="6176625" y="2282973"/>
            <a:ext cx="170095" cy="170103"/>
          </a:xfrm>
          <a:prstGeom prst="rect">
            <a:avLst/>
          </a:prstGeom>
          <a:solidFill>
            <a:srgbClr val="FF0000"/>
          </a:solidFill>
          <a:ln>
            <a:noFill/>
          </a:ln>
          <a:effectLst/>
          <a:scene3d>
            <a:camera prst="orthographicFront">
              <a:rot lat="0" lon="0" rev="10799999"/>
            </a:camera>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5" name="Rectangle 274"/>
          <p:cNvSpPr/>
          <p:nvPr/>
        </p:nvSpPr>
        <p:spPr>
          <a:xfrm>
            <a:off x="6180229" y="2694813"/>
            <a:ext cx="170095" cy="170103"/>
          </a:xfrm>
          <a:prstGeom prst="rect">
            <a:avLst/>
          </a:prstGeom>
          <a:solidFill>
            <a:srgbClr val="3366FF"/>
          </a:solidFill>
          <a:ln>
            <a:noFill/>
          </a:ln>
          <a:effectLst/>
          <a:scene3d>
            <a:camera prst="orthographicFront">
              <a:rot lat="0" lon="0" rev="10799999"/>
            </a:camera>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76" name="Straight Connector 275"/>
          <p:cNvCxnSpPr/>
          <p:nvPr/>
        </p:nvCxnSpPr>
        <p:spPr>
          <a:xfrm>
            <a:off x="6340372" y="2372383"/>
            <a:ext cx="221804" cy="6983"/>
          </a:xfrm>
          <a:prstGeom prst="line">
            <a:avLst/>
          </a:prstGeom>
          <a:ln w="22225">
            <a:solidFill>
              <a:srgbClr val="000000"/>
            </a:solidFill>
          </a:ln>
          <a:effectLst/>
          <a:scene3d>
            <a:camera prst="orthographicFront">
              <a:rot lat="0" lon="0" rev="10799999"/>
            </a:camera>
            <a:lightRig rig="threePt" dir="t"/>
          </a:scene3d>
        </p:spPr>
        <p:style>
          <a:lnRef idx="2">
            <a:schemeClr val="accent1"/>
          </a:lnRef>
          <a:fillRef idx="0">
            <a:schemeClr val="accent1"/>
          </a:fillRef>
          <a:effectRef idx="1">
            <a:schemeClr val="accent1"/>
          </a:effectRef>
          <a:fontRef idx="minor">
            <a:schemeClr val="tx1"/>
          </a:fontRef>
        </p:style>
      </p:cxnSp>
      <p:cxnSp>
        <p:nvCxnSpPr>
          <p:cNvPr id="277" name="Straight Connector 276"/>
          <p:cNvCxnSpPr/>
          <p:nvPr/>
        </p:nvCxnSpPr>
        <p:spPr>
          <a:xfrm flipV="1">
            <a:off x="6345351" y="2779865"/>
            <a:ext cx="209098" cy="5737"/>
          </a:xfrm>
          <a:prstGeom prst="line">
            <a:avLst/>
          </a:prstGeom>
          <a:ln w="22225">
            <a:solidFill>
              <a:srgbClr val="000000"/>
            </a:solidFill>
          </a:ln>
          <a:effectLst/>
          <a:scene3d>
            <a:camera prst="orthographicFront">
              <a:rot lat="0" lon="0" rev="10799999"/>
            </a:camera>
            <a:lightRig rig="threePt" dir="t"/>
          </a:scene3d>
        </p:spPr>
        <p:style>
          <a:lnRef idx="2">
            <a:schemeClr val="accent1"/>
          </a:lnRef>
          <a:fillRef idx="0">
            <a:schemeClr val="accent1"/>
          </a:fillRef>
          <a:effectRef idx="1">
            <a:schemeClr val="accent1"/>
          </a:effectRef>
          <a:fontRef idx="minor">
            <a:schemeClr val="tx1"/>
          </a:fontRef>
        </p:style>
      </p:cxnSp>
      <p:sp>
        <p:nvSpPr>
          <p:cNvPr id="278" name="Rectangle 277"/>
          <p:cNvSpPr/>
          <p:nvPr/>
        </p:nvSpPr>
        <p:spPr>
          <a:xfrm>
            <a:off x="6350197" y="2056170"/>
            <a:ext cx="916408" cy="1031960"/>
          </a:xfrm>
          <a:prstGeom prst="rect">
            <a:avLst/>
          </a:prstGeom>
          <a:noFill/>
          <a:ln>
            <a:solidFill>
              <a:srgbClr val="000000"/>
            </a:solidFill>
          </a:ln>
          <a:effectLst/>
          <a:scene3d>
            <a:camera prst="orthographicFront">
              <a:rot lat="0" lon="0" rev="10799999"/>
            </a:camera>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0" name="Rectangle 279"/>
          <p:cNvSpPr/>
          <p:nvPr/>
        </p:nvSpPr>
        <p:spPr>
          <a:xfrm>
            <a:off x="6545848" y="2621788"/>
            <a:ext cx="646360" cy="268579"/>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1" name="TextBox 280"/>
          <p:cNvSpPr txBox="1"/>
          <p:nvPr/>
        </p:nvSpPr>
        <p:spPr>
          <a:xfrm>
            <a:off x="6510460" y="2616809"/>
            <a:ext cx="748923" cy="276999"/>
          </a:xfrm>
          <a:prstGeom prst="rect">
            <a:avLst/>
          </a:prstGeom>
          <a:noFill/>
        </p:spPr>
        <p:txBody>
          <a:bodyPr wrap="none" rtlCol="0">
            <a:spAutoFit/>
          </a:bodyPr>
          <a:lstStyle/>
          <a:p>
            <a:r>
              <a:rPr lang="en-US" sz="1200" dirty="0" smtClean="0"/>
              <a:t>Service 2</a:t>
            </a:r>
            <a:endParaRPr lang="en-US" sz="1200" dirty="0"/>
          </a:p>
        </p:txBody>
      </p:sp>
      <p:sp>
        <p:nvSpPr>
          <p:cNvPr id="284" name="Rectangle 283"/>
          <p:cNvSpPr/>
          <p:nvPr/>
        </p:nvSpPr>
        <p:spPr>
          <a:xfrm>
            <a:off x="5847145" y="2468013"/>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5" name="TextBox 284"/>
          <p:cNvSpPr txBox="1"/>
          <p:nvPr/>
        </p:nvSpPr>
        <p:spPr>
          <a:xfrm>
            <a:off x="5871191" y="2004457"/>
            <a:ext cx="471283" cy="276999"/>
          </a:xfrm>
          <a:prstGeom prst="rect">
            <a:avLst/>
          </a:prstGeom>
          <a:noFill/>
        </p:spPr>
        <p:txBody>
          <a:bodyPr wrap="square" rtlCol="0">
            <a:spAutoFit/>
          </a:bodyPr>
          <a:lstStyle/>
          <a:p>
            <a:r>
              <a:rPr lang="en-US" sz="1200" dirty="0" smtClean="0"/>
              <a:t>NVE</a:t>
            </a:r>
            <a:endParaRPr lang="en-US" sz="1200" dirty="0"/>
          </a:p>
        </p:txBody>
      </p:sp>
      <p:cxnSp>
        <p:nvCxnSpPr>
          <p:cNvPr id="286" name="Straight Connector 285"/>
          <p:cNvCxnSpPr>
            <a:endCxn id="239" idx="1"/>
          </p:cNvCxnSpPr>
          <p:nvPr/>
        </p:nvCxnSpPr>
        <p:spPr>
          <a:xfrm>
            <a:off x="5371141" y="4142738"/>
            <a:ext cx="535415" cy="20923"/>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89" name="Straight Connector 288"/>
          <p:cNvCxnSpPr>
            <a:endCxn id="284" idx="1"/>
          </p:cNvCxnSpPr>
          <p:nvPr/>
        </p:nvCxnSpPr>
        <p:spPr>
          <a:xfrm flipV="1">
            <a:off x="5340969" y="2553065"/>
            <a:ext cx="506176" cy="123228"/>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293" name="Rectangle 292"/>
          <p:cNvSpPr/>
          <p:nvPr/>
        </p:nvSpPr>
        <p:spPr>
          <a:xfrm>
            <a:off x="4024944" y="2904127"/>
            <a:ext cx="1211014" cy="646331"/>
          </a:xfrm>
          <a:prstGeom prst="rect">
            <a:avLst/>
          </a:prstGeom>
        </p:spPr>
        <p:txBody>
          <a:bodyPr wrap="none">
            <a:spAutoFit/>
          </a:bodyPr>
          <a:lstStyle/>
          <a:p>
            <a:r>
              <a:rPr lang="en-US" dirty="0" smtClean="0"/>
              <a:t>Underlying</a:t>
            </a:r>
          </a:p>
          <a:p>
            <a:r>
              <a:rPr lang="en-US" dirty="0" smtClean="0"/>
              <a:t>Network</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49472" y="183918"/>
            <a:ext cx="8720181" cy="791343"/>
          </a:xfrm>
        </p:spPr>
        <p:txBody>
          <a:bodyPr>
            <a:noAutofit/>
          </a:bodyPr>
          <a:lstStyle/>
          <a:p>
            <a:r>
              <a:rPr lang="en-US" sz="3600" dirty="0" smtClean="0"/>
              <a:t>Dynamic State Information Needed by an NVE</a:t>
            </a:r>
            <a:endParaRPr lang="en-US" sz="3600" dirty="0"/>
          </a:p>
        </p:txBody>
      </p:sp>
      <p:sp>
        <p:nvSpPr>
          <p:cNvPr id="3" name="Content Placeholder 2"/>
          <p:cNvSpPr>
            <a:spLocks noGrp="1"/>
          </p:cNvSpPr>
          <p:nvPr>
            <p:ph idx="1"/>
          </p:nvPr>
        </p:nvSpPr>
        <p:spPr>
          <a:xfrm>
            <a:off x="457200" y="1168044"/>
            <a:ext cx="8229600" cy="5239184"/>
          </a:xfrm>
        </p:spPr>
        <p:txBody>
          <a:bodyPr>
            <a:normAutofit fontScale="77500" lnSpcReduction="20000"/>
          </a:bodyPr>
          <a:lstStyle/>
          <a:p>
            <a:r>
              <a:rPr lang="en-US" dirty="0" smtClean="0"/>
              <a:t>Tenant End System (TES) inner address (scoped by Virtual Network (VN)) to outer (Underlying Network (UN)) address of the other Network Virtualization Edge (NVE) used to reach the TES inner address.</a:t>
            </a:r>
          </a:p>
          <a:p>
            <a:r>
              <a:rPr lang="en-US" dirty="0" smtClean="0"/>
              <a:t>For each VN active on an NVE, a list of UN multicast addresses and/or </a:t>
            </a:r>
            <a:r>
              <a:rPr lang="en-US" dirty="0" err="1" smtClean="0"/>
              <a:t>unicast</a:t>
            </a:r>
            <a:r>
              <a:rPr lang="en-US" dirty="0" smtClean="0"/>
              <a:t> addresses used to send VN broadcast/multicast packets to other </a:t>
            </a:r>
            <a:r>
              <a:rPr lang="en-US" dirty="0" err="1" smtClean="0"/>
              <a:t>NVEs</a:t>
            </a:r>
            <a:r>
              <a:rPr lang="en-US" dirty="0" smtClean="0"/>
              <a:t> forwarding to TES for the VN.</a:t>
            </a:r>
          </a:p>
          <a:p>
            <a:r>
              <a:rPr lang="en-US" dirty="0" smtClean="0"/>
              <a:t>For a given VN, the Virtual Network ID (VN-ID) to use in packets sent across the UN.</a:t>
            </a:r>
          </a:p>
          <a:p>
            <a:r>
              <a:rPr lang="en-US" dirty="0" smtClean="0"/>
              <a:t>If the TES is not within the same device as the NVE, the NVE needs to know the physical port to reach a given inner address.  </a:t>
            </a:r>
          </a:p>
          <a:p>
            <a:pPr lvl="1"/>
            <a:r>
              <a:rPr lang="en-US" dirty="0" smtClean="0"/>
              <a:t>If multiple </a:t>
            </a:r>
            <a:r>
              <a:rPr lang="en-US" dirty="0" err="1" smtClean="0"/>
              <a:t>VNs</a:t>
            </a:r>
            <a:r>
              <a:rPr lang="en-US" dirty="0" smtClean="0"/>
              <a:t> are reachable over the same physical port, some kind of tag (e.g. VLAN tag) is needed to keep the VN traffic separated over the wire.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7938"/>
            <a:ext cx="8229600" cy="530518"/>
          </a:xfrm>
        </p:spPr>
        <p:txBody>
          <a:bodyPr>
            <a:normAutofit fontScale="90000"/>
          </a:bodyPr>
          <a:lstStyle/>
          <a:p>
            <a:r>
              <a:rPr lang="en-US" dirty="0" smtClean="0"/>
              <a:t>Two Main Categories of Control Planes</a:t>
            </a:r>
            <a:endParaRPr lang="en-US" dirty="0"/>
          </a:p>
        </p:txBody>
      </p:sp>
      <p:sp>
        <p:nvSpPr>
          <p:cNvPr id="3" name="Content Placeholder 2"/>
          <p:cNvSpPr>
            <a:spLocks noGrp="1"/>
          </p:cNvSpPr>
          <p:nvPr>
            <p:ph idx="1"/>
          </p:nvPr>
        </p:nvSpPr>
        <p:spPr>
          <a:xfrm>
            <a:off x="479879" y="1248653"/>
            <a:ext cx="8229600" cy="4525963"/>
          </a:xfrm>
        </p:spPr>
        <p:txBody>
          <a:bodyPr>
            <a:normAutofit/>
          </a:bodyPr>
          <a:lstStyle/>
          <a:p>
            <a:pPr marL="514350" indent="-514350">
              <a:buFont typeface="+mj-lt"/>
              <a:buAutoNum type="arabicPeriod"/>
            </a:pPr>
            <a:r>
              <a:rPr lang="en-US" dirty="0" smtClean="0"/>
              <a:t>For an NVE to obtain dynamic state for communicating with a TES located on a different physical device</a:t>
            </a:r>
            <a:r>
              <a:rPr lang="en-US" dirty="0" smtClean="0"/>
              <a:t> (e.g. hypervisor or Network Services Appliance).</a:t>
            </a:r>
            <a:endParaRPr lang="en-US" dirty="0" smtClean="0"/>
          </a:p>
          <a:p>
            <a:pPr marL="514350" indent="-514350">
              <a:buFont typeface="+mj-lt"/>
              <a:buAutoNum type="arabicPeriod"/>
            </a:pPr>
            <a:r>
              <a:rPr lang="en-US" dirty="0" smtClean="0"/>
              <a:t>For an NVE to obtain dynamic state for communicating across the Underlying Network to other </a:t>
            </a:r>
            <a:r>
              <a:rPr lang="en-US" dirty="0" err="1" smtClean="0"/>
              <a:t>NVEs</a:t>
            </a:r>
            <a:r>
              <a:rPr lang="en-US"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3917"/>
            <a:ext cx="8229600" cy="984126"/>
          </a:xfrm>
        </p:spPr>
        <p:txBody>
          <a:bodyPr>
            <a:normAutofit fontScale="90000"/>
          </a:bodyPr>
          <a:lstStyle/>
          <a:p>
            <a:r>
              <a:rPr lang="en-US" dirty="0" smtClean="0"/>
              <a:t>Control Plane Category </a:t>
            </a:r>
            <a:br>
              <a:rPr lang="en-US" dirty="0" smtClean="0"/>
            </a:br>
            <a:r>
              <a:rPr lang="en-US" dirty="0" smtClean="0"/>
              <a:t>Reference Diagram</a:t>
            </a:r>
            <a:endParaRPr lang="en-US" dirty="0"/>
          </a:p>
        </p:txBody>
      </p:sp>
      <p:sp>
        <p:nvSpPr>
          <p:cNvPr id="4" name="Cloud 3"/>
          <p:cNvSpPr/>
          <p:nvPr/>
        </p:nvSpPr>
        <p:spPr>
          <a:xfrm>
            <a:off x="2256588" y="3277324"/>
            <a:ext cx="2540078" cy="2925779"/>
          </a:xfrm>
          <a:prstGeom prst="cloud">
            <a:avLst/>
          </a:prstGeom>
          <a:no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smtClean="0"/>
          </a:p>
        </p:txBody>
      </p:sp>
      <p:sp>
        <p:nvSpPr>
          <p:cNvPr id="7" name="Rectangle 6"/>
          <p:cNvSpPr/>
          <p:nvPr/>
        </p:nvSpPr>
        <p:spPr>
          <a:xfrm>
            <a:off x="907177" y="4111607"/>
            <a:ext cx="589661"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963877" y="4255793"/>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cxnSp>
        <p:nvCxnSpPr>
          <p:cNvPr id="18" name="Straight Connector 17"/>
          <p:cNvCxnSpPr/>
          <p:nvPr/>
        </p:nvCxnSpPr>
        <p:spPr>
          <a:xfrm>
            <a:off x="1803043" y="4491502"/>
            <a:ext cx="464884" cy="21907"/>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34" name="Rectangle 33"/>
          <p:cNvSpPr/>
          <p:nvPr/>
        </p:nvSpPr>
        <p:spPr>
          <a:xfrm>
            <a:off x="918505" y="4184545"/>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 name="Rectangle 64"/>
          <p:cNvSpPr/>
          <p:nvPr/>
        </p:nvSpPr>
        <p:spPr>
          <a:xfrm>
            <a:off x="899439" y="4630405"/>
            <a:ext cx="170095" cy="170103"/>
          </a:xfrm>
          <a:prstGeom prst="rect">
            <a:avLst/>
          </a:prstGeom>
          <a:solidFill>
            <a:srgbClr val="3366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 name="Group 85"/>
          <p:cNvGrpSpPr/>
          <p:nvPr/>
        </p:nvGrpSpPr>
        <p:grpSpPr>
          <a:xfrm>
            <a:off x="272153" y="4116502"/>
            <a:ext cx="518091" cy="276999"/>
            <a:chOff x="623679" y="2279385"/>
            <a:chExt cx="518091" cy="276999"/>
          </a:xfrm>
        </p:grpSpPr>
        <p:sp>
          <p:nvSpPr>
            <p:cNvPr id="84" name="Rectangle 83"/>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TextBox 84"/>
            <p:cNvSpPr txBox="1"/>
            <p:nvPr/>
          </p:nvSpPr>
          <p:spPr>
            <a:xfrm>
              <a:off x="623679" y="2279385"/>
              <a:ext cx="518091" cy="276999"/>
            </a:xfrm>
            <a:prstGeom prst="rect">
              <a:avLst/>
            </a:prstGeom>
            <a:noFill/>
          </p:spPr>
          <p:txBody>
            <a:bodyPr wrap="none" rtlCol="0">
              <a:spAutoFit/>
            </a:bodyPr>
            <a:lstStyle/>
            <a:p>
              <a:r>
                <a:rPr lang="en-US" sz="1200" dirty="0" smtClean="0"/>
                <a:t>VM 1</a:t>
              </a:r>
              <a:endParaRPr lang="en-US" sz="1200" dirty="0"/>
            </a:p>
          </p:txBody>
        </p:sp>
      </p:grpSp>
      <p:cxnSp>
        <p:nvCxnSpPr>
          <p:cNvPr id="90" name="Straight Connector 89"/>
          <p:cNvCxnSpPr>
            <a:endCxn id="34" idx="1"/>
          </p:cNvCxnSpPr>
          <p:nvPr/>
        </p:nvCxnSpPr>
        <p:spPr>
          <a:xfrm>
            <a:off x="719381" y="4262614"/>
            <a:ext cx="199124" cy="6983"/>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105" name="Rectangle 104"/>
          <p:cNvSpPr/>
          <p:nvPr/>
        </p:nvSpPr>
        <p:spPr>
          <a:xfrm>
            <a:off x="1501824" y="4116584"/>
            <a:ext cx="301174"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5" name="Group 85"/>
          <p:cNvGrpSpPr/>
          <p:nvPr/>
        </p:nvGrpSpPr>
        <p:grpSpPr>
          <a:xfrm>
            <a:off x="265793" y="4575082"/>
            <a:ext cx="518091" cy="276999"/>
            <a:chOff x="623679" y="2279385"/>
            <a:chExt cx="518091" cy="276999"/>
          </a:xfrm>
        </p:grpSpPr>
        <p:sp>
          <p:nvSpPr>
            <p:cNvPr id="117" name="Rectangle 116"/>
            <p:cNvSpPr/>
            <p:nvPr/>
          </p:nvSpPr>
          <p:spPr>
            <a:xfrm>
              <a:off x="685363" y="2318383"/>
              <a:ext cx="380563" cy="221827"/>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TextBox 120"/>
            <p:cNvSpPr txBox="1"/>
            <p:nvPr/>
          </p:nvSpPr>
          <p:spPr>
            <a:xfrm>
              <a:off x="623679" y="2279385"/>
              <a:ext cx="518091" cy="276999"/>
            </a:xfrm>
            <a:prstGeom prst="rect">
              <a:avLst/>
            </a:prstGeom>
            <a:noFill/>
          </p:spPr>
          <p:txBody>
            <a:bodyPr wrap="none" rtlCol="0">
              <a:spAutoFit/>
            </a:bodyPr>
            <a:lstStyle/>
            <a:p>
              <a:r>
                <a:rPr lang="en-US" sz="1200" dirty="0" smtClean="0"/>
                <a:t>VM 2</a:t>
              </a:r>
              <a:endParaRPr lang="en-US" sz="1200" dirty="0"/>
            </a:p>
          </p:txBody>
        </p:sp>
      </p:grpSp>
      <p:cxnSp>
        <p:nvCxnSpPr>
          <p:cNvPr id="122" name="Straight Connector 121"/>
          <p:cNvCxnSpPr>
            <a:endCxn id="65" idx="1"/>
          </p:cNvCxnSpPr>
          <p:nvPr/>
        </p:nvCxnSpPr>
        <p:spPr>
          <a:xfrm flipV="1">
            <a:off x="713021" y="4715457"/>
            <a:ext cx="186418" cy="5737"/>
          </a:xfrm>
          <a:prstGeom prst="line">
            <a:avLst/>
          </a:prstGeom>
          <a:ln w="22225">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131" name="Rectangle 130"/>
          <p:cNvSpPr/>
          <p:nvPr/>
        </p:nvSpPr>
        <p:spPr>
          <a:xfrm>
            <a:off x="238133" y="3991762"/>
            <a:ext cx="1598888"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5" name="TextBox 134"/>
          <p:cNvSpPr txBox="1"/>
          <p:nvPr/>
        </p:nvSpPr>
        <p:spPr>
          <a:xfrm>
            <a:off x="555642" y="3696918"/>
            <a:ext cx="979755" cy="307777"/>
          </a:xfrm>
          <a:prstGeom prst="rect">
            <a:avLst/>
          </a:prstGeom>
          <a:noFill/>
        </p:spPr>
        <p:txBody>
          <a:bodyPr wrap="none" rtlCol="0">
            <a:spAutoFit/>
          </a:bodyPr>
          <a:lstStyle/>
          <a:p>
            <a:r>
              <a:rPr lang="en-US" sz="1400" dirty="0" smtClean="0"/>
              <a:t>Hypervisor</a:t>
            </a:r>
            <a:endParaRPr lang="en-US" sz="1400" dirty="0"/>
          </a:p>
        </p:txBody>
      </p:sp>
      <p:sp>
        <p:nvSpPr>
          <p:cNvPr id="156" name="TextBox 155"/>
          <p:cNvSpPr txBox="1"/>
          <p:nvPr/>
        </p:nvSpPr>
        <p:spPr>
          <a:xfrm>
            <a:off x="1433770" y="4121486"/>
            <a:ext cx="471283" cy="276999"/>
          </a:xfrm>
          <a:prstGeom prst="rect">
            <a:avLst/>
          </a:prstGeom>
          <a:noFill/>
        </p:spPr>
        <p:txBody>
          <a:bodyPr wrap="square" rtlCol="0">
            <a:spAutoFit/>
          </a:bodyPr>
          <a:lstStyle/>
          <a:p>
            <a:r>
              <a:rPr lang="en-US" sz="1200" dirty="0" smtClean="0"/>
              <a:t>NVE</a:t>
            </a:r>
            <a:endParaRPr lang="en-US" sz="1200" dirty="0"/>
          </a:p>
        </p:txBody>
      </p:sp>
      <p:sp>
        <p:nvSpPr>
          <p:cNvPr id="157" name="Rectangle 156"/>
          <p:cNvSpPr/>
          <p:nvPr/>
        </p:nvSpPr>
        <p:spPr>
          <a:xfrm>
            <a:off x="1636516" y="4403600"/>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7" name="Rectangle 226"/>
          <p:cNvSpPr/>
          <p:nvPr/>
        </p:nvSpPr>
        <p:spPr>
          <a:xfrm>
            <a:off x="8078073" y="4346893"/>
            <a:ext cx="646360" cy="268579"/>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TextBox 227"/>
          <p:cNvSpPr txBox="1"/>
          <p:nvPr/>
        </p:nvSpPr>
        <p:spPr>
          <a:xfrm>
            <a:off x="8042685" y="4341914"/>
            <a:ext cx="748923" cy="276999"/>
          </a:xfrm>
          <a:prstGeom prst="rect">
            <a:avLst/>
          </a:prstGeom>
          <a:noFill/>
        </p:spPr>
        <p:txBody>
          <a:bodyPr wrap="none" rtlCol="0">
            <a:spAutoFit/>
          </a:bodyPr>
          <a:lstStyle/>
          <a:p>
            <a:r>
              <a:rPr lang="en-US" sz="1200" dirty="0" smtClean="0"/>
              <a:t>Service 3</a:t>
            </a:r>
            <a:endParaRPr lang="en-US" sz="1200" dirty="0"/>
          </a:p>
        </p:txBody>
      </p:sp>
      <p:sp>
        <p:nvSpPr>
          <p:cNvPr id="230" name="Rectangle 229"/>
          <p:cNvSpPr/>
          <p:nvPr/>
        </p:nvSpPr>
        <p:spPr>
          <a:xfrm>
            <a:off x="5618110" y="4121483"/>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6" name="TextBox 235"/>
          <p:cNvSpPr txBox="1"/>
          <p:nvPr/>
        </p:nvSpPr>
        <p:spPr>
          <a:xfrm>
            <a:off x="7294268" y="3650167"/>
            <a:ext cx="1449047" cy="523220"/>
          </a:xfrm>
          <a:prstGeom prst="rect">
            <a:avLst/>
          </a:prstGeom>
          <a:noFill/>
        </p:spPr>
        <p:txBody>
          <a:bodyPr wrap="none" rtlCol="0">
            <a:spAutoFit/>
          </a:bodyPr>
          <a:lstStyle/>
          <a:p>
            <a:r>
              <a:rPr lang="en-US" sz="1400" dirty="0" smtClean="0"/>
              <a:t>Network Services</a:t>
            </a:r>
          </a:p>
          <a:p>
            <a:r>
              <a:rPr lang="en-US" sz="1400" dirty="0" smtClean="0"/>
              <a:t>Appliance</a:t>
            </a:r>
            <a:endParaRPr lang="en-US" sz="1400" dirty="0"/>
          </a:p>
        </p:txBody>
      </p:sp>
      <p:sp>
        <p:nvSpPr>
          <p:cNvPr id="237" name="Rectangle 236"/>
          <p:cNvSpPr/>
          <p:nvPr/>
        </p:nvSpPr>
        <p:spPr>
          <a:xfrm>
            <a:off x="5843530" y="4369575"/>
            <a:ext cx="170095" cy="17010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8" name="Rectangle 237"/>
          <p:cNvSpPr/>
          <p:nvPr/>
        </p:nvSpPr>
        <p:spPr>
          <a:xfrm>
            <a:off x="5835804" y="4724714"/>
            <a:ext cx="170095" cy="170103"/>
          </a:xfrm>
          <a:prstGeom prst="rect">
            <a:avLst/>
          </a:prstGeom>
          <a:solidFill>
            <a:srgbClr val="3366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9" name="Rectangle 238"/>
          <p:cNvSpPr/>
          <p:nvPr/>
        </p:nvSpPr>
        <p:spPr>
          <a:xfrm>
            <a:off x="5316894" y="4121484"/>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0" name="TextBox 239"/>
          <p:cNvSpPr txBox="1"/>
          <p:nvPr/>
        </p:nvSpPr>
        <p:spPr>
          <a:xfrm>
            <a:off x="5730130" y="4086082"/>
            <a:ext cx="471283" cy="276999"/>
          </a:xfrm>
          <a:prstGeom prst="rect">
            <a:avLst/>
          </a:prstGeom>
          <a:noFill/>
        </p:spPr>
        <p:txBody>
          <a:bodyPr wrap="square" rtlCol="0">
            <a:spAutoFit/>
          </a:bodyPr>
          <a:lstStyle/>
          <a:p>
            <a:r>
              <a:rPr lang="en-US" sz="1200" dirty="0" smtClean="0"/>
              <a:t>NVE</a:t>
            </a:r>
            <a:endParaRPr lang="en-US" sz="1200" dirty="0"/>
          </a:p>
        </p:txBody>
      </p:sp>
      <p:sp>
        <p:nvSpPr>
          <p:cNvPr id="241" name="Rectangle 240"/>
          <p:cNvSpPr/>
          <p:nvPr/>
        </p:nvSpPr>
        <p:spPr>
          <a:xfrm>
            <a:off x="5615367" y="4560979"/>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2" name="TextBox 241"/>
          <p:cNvSpPr txBox="1"/>
          <p:nvPr/>
        </p:nvSpPr>
        <p:spPr>
          <a:xfrm>
            <a:off x="5219842" y="3825246"/>
            <a:ext cx="1189473" cy="307777"/>
          </a:xfrm>
          <a:prstGeom prst="rect">
            <a:avLst/>
          </a:prstGeom>
          <a:noFill/>
        </p:spPr>
        <p:txBody>
          <a:bodyPr wrap="none" rtlCol="0">
            <a:spAutoFit/>
          </a:bodyPr>
          <a:lstStyle/>
          <a:p>
            <a:r>
              <a:rPr lang="en-US" sz="1400" dirty="0" smtClean="0"/>
              <a:t>Access Switch</a:t>
            </a:r>
            <a:endParaRPr lang="en-US" sz="1400" dirty="0"/>
          </a:p>
        </p:txBody>
      </p:sp>
      <p:cxnSp>
        <p:nvCxnSpPr>
          <p:cNvPr id="243" name="Straight Connector 242"/>
          <p:cNvCxnSpPr>
            <a:stCxn id="230" idx="3"/>
          </p:cNvCxnSpPr>
          <p:nvPr/>
        </p:nvCxnSpPr>
        <p:spPr>
          <a:xfrm>
            <a:off x="6292134" y="4637463"/>
            <a:ext cx="1083623" cy="34021"/>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222" name="Rectangle 221"/>
          <p:cNvSpPr/>
          <p:nvPr/>
        </p:nvSpPr>
        <p:spPr>
          <a:xfrm>
            <a:off x="7407676" y="4291660"/>
            <a:ext cx="477624" cy="759791"/>
          </a:xfrm>
          <a:prstGeom prst="rect">
            <a:avLst/>
          </a:prstGeom>
          <a:noFill/>
          <a:ln>
            <a:solidFill>
              <a:srgbClr val="000000"/>
            </a:solidFill>
          </a:ln>
          <a:effectLst/>
          <a:scene3d>
            <a:camera prst="orthographicFront">
              <a:rot lat="0" lon="0" rev="10799999"/>
            </a:camera>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Rectangle 223"/>
          <p:cNvSpPr/>
          <p:nvPr/>
        </p:nvSpPr>
        <p:spPr>
          <a:xfrm>
            <a:off x="7713830" y="4398618"/>
            <a:ext cx="170095" cy="170103"/>
          </a:xfrm>
          <a:prstGeom prst="rect">
            <a:avLst/>
          </a:prstGeom>
          <a:solidFill>
            <a:srgbClr val="FF0000"/>
          </a:solidFill>
          <a:ln>
            <a:noFill/>
          </a:ln>
          <a:effectLst/>
          <a:scene3d>
            <a:camera prst="orthographicFront">
              <a:rot lat="0" lon="0" rev="10799999"/>
            </a:camera>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Rectangle 224"/>
          <p:cNvSpPr/>
          <p:nvPr/>
        </p:nvSpPr>
        <p:spPr>
          <a:xfrm>
            <a:off x="7717434" y="4810458"/>
            <a:ext cx="170095" cy="170103"/>
          </a:xfrm>
          <a:prstGeom prst="rect">
            <a:avLst/>
          </a:prstGeom>
          <a:solidFill>
            <a:srgbClr val="3366FF"/>
          </a:solidFill>
          <a:ln>
            <a:noFill/>
          </a:ln>
          <a:effectLst/>
          <a:scene3d>
            <a:camera prst="orthographicFront">
              <a:rot lat="0" lon="0" rev="10799999"/>
            </a:camera>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29" name="Straight Connector 228"/>
          <p:cNvCxnSpPr/>
          <p:nvPr/>
        </p:nvCxnSpPr>
        <p:spPr>
          <a:xfrm>
            <a:off x="7877577" y="4488028"/>
            <a:ext cx="221804" cy="6983"/>
          </a:xfrm>
          <a:prstGeom prst="line">
            <a:avLst/>
          </a:prstGeom>
          <a:ln w="22225">
            <a:solidFill>
              <a:srgbClr val="000000"/>
            </a:solidFill>
          </a:ln>
          <a:effectLst/>
          <a:scene3d>
            <a:camera prst="orthographicFront">
              <a:rot lat="0" lon="0" rev="10799999"/>
            </a:camera>
            <a:lightRig rig="threePt" dir="t"/>
          </a:scene3d>
        </p:spPr>
        <p:style>
          <a:lnRef idx="2">
            <a:schemeClr val="accent1"/>
          </a:lnRef>
          <a:fillRef idx="0">
            <a:schemeClr val="accent1"/>
          </a:fillRef>
          <a:effectRef idx="1">
            <a:schemeClr val="accent1"/>
          </a:effectRef>
          <a:fontRef idx="minor">
            <a:schemeClr val="tx1"/>
          </a:fontRef>
        </p:style>
      </p:cxnSp>
      <p:cxnSp>
        <p:nvCxnSpPr>
          <p:cNvPr id="234" name="Straight Connector 233"/>
          <p:cNvCxnSpPr/>
          <p:nvPr/>
        </p:nvCxnSpPr>
        <p:spPr>
          <a:xfrm flipV="1">
            <a:off x="7882556" y="4895510"/>
            <a:ext cx="209098" cy="5737"/>
          </a:xfrm>
          <a:prstGeom prst="line">
            <a:avLst/>
          </a:prstGeom>
          <a:ln w="22225">
            <a:solidFill>
              <a:srgbClr val="000000"/>
            </a:solidFill>
          </a:ln>
          <a:effectLst/>
          <a:scene3d>
            <a:camera prst="orthographicFront">
              <a:rot lat="0" lon="0" rev="10799999"/>
            </a:camera>
            <a:lightRig rig="threePt" dir="t"/>
          </a:scene3d>
        </p:spPr>
        <p:style>
          <a:lnRef idx="2">
            <a:schemeClr val="accent1"/>
          </a:lnRef>
          <a:fillRef idx="0">
            <a:schemeClr val="accent1"/>
          </a:fillRef>
          <a:effectRef idx="1">
            <a:schemeClr val="accent1"/>
          </a:effectRef>
          <a:fontRef idx="minor">
            <a:schemeClr val="tx1"/>
          </a:fontRef>
        </p:style>
      </p:cxnSp>
      <p:sp>
        <p:nvSpPr>
          <p:cNvPr id="235" name="Rectangle 234"/>
          <p:cNvSpPr/>
          <p:nvPr/>
        </p:nvSpPr>
        <p:spPr>
          <a:xfrm>
            <a:off x="7396328" y="4171815"/>
            <a:ext cx="1407482" cy="1031960"/>
          </a:xfrm>
          <a:prstGeom prst="rect">
            <a:avLst/>
          </a:prstGeom>
          <a:noFill/>
          <a:ln>
            <a:solidFill>
              <a:srgbClr val="000000"/>
            </a:solidFill>
          </a:ln>
          <a:effectLst/>
          <a:scene3d>
            <a:camera prst="orthographicFront">
              <a:rot lat="0" lon="0" rev="10799999"/>
            </a:camera>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8" name="Rectangle 247"/>
          <p:cNvSpPr/>
          <p:nvPr/>
        </p:nvSpPr>
        <p:spPr>
          <a:xfrm>
            <a:off x="6611089" y="4394680"/>
            <a:ext cx="595035" cy="523220"/>
          </a:xfrm>
          <a:prstGeom prst="rect">
            <a:avLst/>
          </a:prstGeom>
        </p:spPr>
        <p:txBody>
          <a:bodyPr wrap="none">
            <a:spAutoFit/>
          </a:bodyPr>
          <a:lstStyle/>
          <a:p>
            <a:r>
              <a:rPr lang="en-US" sz="1400" dirty="0" smtClean="0"/>
              <a:t>VLAN</a:t>
            </a:r>
          </a:p>
          <a:p>
            <a:r>
              <a:rPr lang="en-US" sz="1400" dirty="0" smtClean="0"/>
              <a:t>Trunk</a:t>
            </a:r>
            <a:endParaRPr lang="en-US" sz="1400" dirty="0"/>
          </a:p>
        </p:txBody>
      </p:sp>
      <p:sp>
        <p:nvSpPr>
          <p:cNvPr id="249" name="TextBox 248"/>
          <p:cNvSpPr txBox="1"/>
          <p:nvPr/>
        </p:nvSpPr>
        <p:spPr>
          <a:xfrm>
            <a:off x="5973253" y="5304456"/>
            <a:ext cx="1331940" cy="276999"/>
          </a:xfrm>
          <a:prstGeom prst="rect">
            <a:avLst/>
          </a:prstGeom>
          <a:noFill/>
        </p:spPr>
        <p:txBody>
          <a:bodyPr wrap="none" rtlCol="0">
            <a:spAutoFit/>
          </a:bodyPr>
          <a:lstStyle/>
          <a:p>
            <a:r>
              <a:rPr lang="en-US" sz="1200" i="1" dirty="0" smtClean="0"/>
              <a:t>Locally Significant</a:t>
            </a:r>
            <a:endParaRPr lang="en-US" sz="1200" i="1" dirty="0"/>
          </a:p>
        </p:txBody>
      </p:sp>
      <p:cxnSp>
        <p:nvCxnSpPr>
          <p:cNvPr id="250" name="Straight Arrow Connector 249"/>
          <p:cNvCxnSpPr/>
          <p:nvPr/>
        </p:nvCxnSpPr>
        <p:spPr>
          <a:xfrm rot="16200000" flipV="1">
            <a:off x="6642126" y="5080570"/>
            <a:ext cx="440877" cy="6890"/>
          </a:xfrm>
          <a:prstGeom prst="straightConnector1">
            <a:avLst/>
          </a:prstGeom>
          <a:ln w="15875">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256" name="Rectangle 255"/>
          <p:cNvSpPr/>
          <p:nvPr/>
        </p:nvSpPr>
        <p:spPr>
          <a:xfrm>
            <a:off x="8083053" y="4737433"/>
            <a:ext cx="646360" cy="268579"/>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7" name="TextBox 256"/>
          <p:cNvSpPr txBox="1"/>
          <p:nvPr/>
        </p:nvSpPr>
        <p:spPr>
          <a:xfrm>
            <a:off x="8047665" y="4732454"/>
            <a:ext cx="748923" cy="276999"/>
          </a:xfrm>
          <a:prstGeom prst="rect">
            <a:avLst/>
          </a:prstGeom>
          <a:noFill/>
        </p:spPr>
        <p:txBody>
          <a:bodyPr wrap="none" rtlCol="0">
            <a:spAutoFit/>
          </a:bodyPr>
          <a:lstStyle/>
          <a:p>
            <a:r>
              <a:rPr lang="en-US" sz="1200" dirty="0" smtClean="0"/>
              <a:t>Service 4</a:t>
            </a:r>
            <a:endParaRPr lang="en-US" sz="1200" dirty="0"/>
          </a:p>
        </p:txBody>
      </p:sp>
      <p:cxnSp>
        <p:nvCxnSpPr>
          <p:cNvPr id="258" name="Straight Connector 257"/>
          <p:cNvCxnSpPr/>
          <p:nvPr/>
        </p:nvCxnSpPr>
        <p:spPr>
          <a:xfrm>
            <a:off x="7373651" y="4665119"/>
            <a:ext cx="318875" cy="199838"/>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cxnSp>
        <p:nvCxnSpPr>
          <p:cNvPr id="259" name="Straight Connector 258"/>
          <p:cNvCxnSpPr>
            <a:endCxn id="224" idx="1"/>
          </p:cNvCxnSpPr>
          <p:nvPr/>
        </p:nvCxnSpPr>
        <p:spPr>
          <a:xfrm flipV="1">
            <a:off x="7373651" y="4483670"/>
            <a:ext cx="340179" cy="181450"/>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cxnSp>
        <p:nvCxnSpPr>
          <p:cNvPr id="265" name="Straight Connector 264"/>
          <p:cNvCxnSpPr>
            <a:endCxn id="230" idx="3"/>
          </p:cNvCxnSpPr>
          <p:nvPr/>
        </p:nvCxnSpPr>
        <p:spPr>
          <a:xfrm>
            <a:off x="6008634" y="4460990"/>
            <a:ext cx="283500" cy="176473"/>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cxnSp>
        <p:nvCxnSpPr>
          <p:cNvPr id="267" name="Straight Connector 266"/>
          <p:cNvCxnSpPr>
            <a:endCxn id="230" idx="3"/>
          </p:cNvCxnSpPr>
          <p:nvPr/>
        </p:nvCxnSpPr>
        <p:spPr>
          <a:xfrm flipV="1">
            <a:off x="6000907" y="4637463"/>
            <a:ext cx="291227" cy="178665"/>
          </a:xfrm>
          <a:prstGeom prst="line">
            <a:avLst/>
          </a:prstGeom>
          <a:ln w="22225">
            <a:solidFill>
              <a:srgbClr val="000000"/>
            </a:solidFill>
            <a:prstDash val="sysDot"/>
          </a:ln>
        </p:spPr>
        <p:style>
          <a:lnRef idx="2">
            <a:schemeClr val="accent1"/>
          </a:lnRef>
          <a:fillRef idx="0">
            <a:schemeClr val="accent1"/>
          </a:fillRef>
          <a:effectRef idx="1">
            <a:schemeClr val="accent1"/>
          </a:effectRef>
          <a:fontRef idx="minor">
            <a:schemeClr val="tx1"/>
          </a:fontRef>
        </p:style>
      </p:cxnSp>
      <p:cxnSp>
        <p:nvCxnSpPr>
          <p:cNvPr id="286" name="Straight Connector 285"/>
          <p:cNvCxnSpPr>
            <a:endCxn id="239" idx="1"/>
          </p:cNvCxnSpPr>
          <p:nvPr/>
        </p:nvCxnSpPr>
        <p:spPr>
          <a:xfrm>
            <a:off x="4781479" y="4619029"/>
            <a:ext cx="535415" cy="20923"/>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114" name="TextBox 113"/>
          <p:cNvSpPr txBox="1"/>
          <p:nvPr/>
        </p:nvSpPr>
        <p:spPr>
          <a:xfrm>
            <a:off x="3435910" y="2347422"/>
            <a:ext cx="398592" cy="646331"/>
          </a:xfrm>
          <a:prstGeom prst="rect">
            <a:avLst/>
          </a:prstGeom>
          <a:noFill/>
        </p:spPr>
        <p:txBody>
          <a:bodyPr wrap="none" rtlCol="0">
            <a:spAutoFit/>
          </a:bodyPr>
          <a:lstStyle/>
          <a:p>
            <a:r>
              <a:rPr lang="en-US" sz="3600" dirty="0" smtClean="0"/>
              <a:t>?</a:t>
            </a:r>
            <a:endParaRPr lang="en-US" dirty="0"/>
          </a:p>
        </p:txBody>
      </p:sp>
      <p:cxnSp>
        <p:nvCxnSpPr>
          <p:cNvPr id="116" name="Straight Connector 115"/>
          <p:cNvCxnSpPr>
            <a:stCxn id="156" idx="0"/>
          </p:cNvCxnSpPr>
          <p:nvPr/>
        </p:nvCxnSpPr>
        <p:spPr>
          <a:xfrm rot="16200000" flipV="1">
            <a:off x="616707" y="3068780"/>
            <a:ext cx="2091586" cy="13825"/>
          </a:xfrm>
          <a:prstGeom prst="line">
            <a:avLst/>
          </a:prstGeom>
          <a:ln w="19050">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18" name="Straight Connector 117"/>
          <p:cNvCxnSpPr/>
          <p:nvPr/>
        </p:nvCxnSpPr>
        <p:spPr>
          <a:xfrm rot="16200000" flipV="1">
            <a:off x="4908075" y="3062417"/>
            <a:ext cx="2091586" cy="13825"/>
          </a:xfrm>
          <a:prstGeom prst="line">
            <a:avLst/>
          </a:prstGeom>
          <a:ln w="19050">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19" name="Straight Connector 118"/>
          <p:cNvCxnSpPr/>
          <p:nvPr/>
        </p:nvCxnSpPr>
        <p:spPr>
          <a:xfrm rot="16200000" flipV="1">
            <a:off x="6496312" y="3119808"/>
            <a:ext cx="2255326" cy="30149"/>
          </a:xfrm>
          <a:prstGeom prst="line">
            <a:avLst/>
          </a:prstGeom>
          <a:ln w="19050">
            <a:solidFill>
              <a:srgbClr val="000000"/>
            </a:solidFill>
            <a:prstDash val="dash"/>
          </a:ln>
        </p:spPr>
        <p:style>
          <a:lnRef idx="2">
            <a:schemeClr val="accent1"/>
          </a:lnRef>
          <a:fillRef idx="0">
            <a:schemeClr val="accent1"/>
          </a:fillRef>
          <a:effectRef idx="1">
            <a:schemeClr val="accent1"/>
          </a:effectRef>
          <a:fontRef idx="minor">
            <a:schemeClr val="tx1"/>
          </a:fontRef>
        </p:style>
      </p:cxnSp>
      <p:sp>
        <p:nvSpPr>
          <p:cNvPr id="123" name="TextBox 122"/>
          <p:cNvSpPr txBox="1"/>
          <p:nvPr/>
        </p:nvSpPr>
        <p:spPr>
          <a:xfrm>
            <a:off x="6350200" y="1984539"/>
            <a:ext cx="966543" cy="738664"/>
          </a:xfrm>
          <a:prstGeom prst="rect">
            <a:avLst/>
          </a:prstGeom>
          <a:noFill/>
        </p:spPr>
        <p:txBody>
          <a:bodyPr wrap="none" rtlCol="0">
            <a:spAutoFit/>
          </a:bodyPr>
          <a:lstStyle/>
          <a:p>
            <a:r>
              <a:rPr lang="en-US" sz="1400" dirty="0" smtClean="0"/>
              <a:t>Category 1</a:t>
            </a:r>
          </a:p>
          <a:p>
            <a:r>
              <a:rPr lang="en-US" sz="1400" dirty="0" smtClean="0"/>
              <a:t>Control</a:t>
            </a:r>
          </a:p>
          <a:p>
            <a:r>
              <a:rPr lang="en-US" sz="1400" dirty="0" smtClean="0"/>
              <a:t>Plane</a:t>
            </a:r>
            <a:endParaRPr lang="en-US" sz="1400" dirty="0"/>
          </a:p>
        </p:txBody>
      </p:sp>
      <p:sp>
        <p:nvSpPr>
          <p:cNvPr id="124" name="TextBox 123"/>
          <p:cNvSpPr txBox="1"/>
          <p:nvPr/>
        </p:nvSpPr>
        <p:spPr>
          <a:xfrm>
            <a:off x="4450126" y="1898792"/>
            <a:ext cx="966931" cy="738664"/>
          </a:xfrm>
          <a:prstGeom prst="rect">
            <a:avLst/>
          </a:prstGeom>
          <a:noFill/>
        </p:spPr>
        <p:txBody>
          <a:bodyPr wrap="none" rtlCol="0">
            <a:spAutoFit/>
          </a:bodyPr>
          <a:lstStyle/>
          <a:p>
            <a:r>
              <a:rPr lang="en-US" sz="1400" dirty="0" smtClean="0"/>
              <a:t>Category 2</a:t>
            </a:r>
          </a:p>
          <a:p>
            <a:r>
              <a:rPr lang="en-US" sz="1400" dirty="0" smtClean="0"/>
              <a:t>Control</a:t>
            </a:r>
          </a:p>
          <a:p>
            <a:r>
              <a:rPr lang="en-US" sz="1400" dirty="0" smtClean="0"/>
              <a:t>Plane</a:t>
            </a:r>
            <a:endParaRPr lang="en-US" sz="1400" dirty="0"/>
          </a:p>
        </p:txBody>
      </p:sp>
      <p:sp>
        <p:nvSpPr>
          <p:cNvPr id="125" name="TextBox 124"/>
          <p:cNvSpPr txBox="1"/>
          <p:nvPr/>
        </p:nvSpPr>
        <p:spPr>
          <a:xfrm>
            <a:off x="2096468" y="1903772"/>
            <a:ext cx="966931" cy="738664"/>
          </a:xfrm>
          <a:prstGeom prst="rect">
            <a:avLst/>
          </a:prstGeom>
          <a:noFill/>
        </p:spPr>
        <p:txBody>
          <a:bodyPr wrap="none" rtlCol="0">
            <a:spAutoFit/>
          </a:bodyPr>
          <a:lstStyle/>
          <a:p>
            <a:r>
              <a:rPr lang="en-US" sz="1400" dirty="0" smtClean="0"/>
              <a:t>Category 2</a:t>
            </a:r>
          </a:p>
          <a:p>
            <a:r>
              <a:rPr lang="en-US" sz="1400" dirty="0" smtClean="0"/>
              <a:t>Control</a:t>
            </a:r>
          </a:p>
          <a:p>
            <a:r>
              <a:rPr lang="en-US" sz="1400" dirty="0" smtClean="0"/>
              <a:t>Plane</a:t>
            </a:r>
            <a:endParaRPr lang="en-US" sz="1400" dirty="0"/>
          </a:p>
        </p:txBody>
      </p:sp>
      <p:cxnSp>
        <p:nvCxnSpPr>
          <p:cNvPr id="126" name="Straight Connector 125"/>
          <p:cNvCxnSpPr/>
          <p:nvPr/>
        </p:nvCxnSpPr>
        <p:spPr>
          <a:xfrm rot="10800000">
            <a:off x="1746305" y="2755675"/>
            <a:ext cx="1666929" cy="34023"/>
          </a:xfrm>
          <a:prstGeom prst="line">
            <a:avLst/>
          </a:prstGeom>
          <a:ln w="19050">
            <a:solidFill>
              <a:srgbClr val="000000"/>
            </a:solidFill>
            <a:prstDash val="solid"/>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134" name="Straight Connector 133"/>
          <p:cNvCxnSpPr/>
          <p:nvPr/>
        </p:nvCxnSpPr>
        <p:spPr>
          <a:xfrm rot="10800000">
            <a:off x="3939842" y="2771993"/>
            <a:ext cx="1763997" cy="6362"/>
          </a:xfrm>
          <a:prstGeom prst="line">
            <a:avLst/>
          </a:prstGeom>
          <a:ln w="19050">
            <a:solidFill>
              <a:srgbClr val="000000"/>
            </a:solidFill>
            <a:prstDash val="solid"/>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141" name="Straight Connector 140"/>
          <p:cNvCxnSpPr/>
          <p:nvPr/>
        </p:nvCxnSpPr>
        <p:spPr>
          <a:xfrm rot="10800000">
            <a:off x="5980975" y="2806014"/>
            <a:ext cx="1548544" cy="51722"/>
          </a:xfrm>
          <a:prstGeom prst="line">
            <a:avLst/>
          </a:prstGeom>
          <a:ln w="19050">
            <a:solidFill>
              <a:srgbClr val="000000"/>
            </a:solidFill>
            <a:prstDash val="solid"/>
            <a:headEnd type="triangle"/>
            <a:tailEnd type="triangle"/>
          </a:ln>
        </p:spPr>
        <p:style>
          <a:lnRef idx="2">
            <a:schemeClr val="accent1"/>
          </a:lnRef>
          <a:fillRef idx="0">
            <a:schemeClr val="accent1"/>
          </a:fillRef>
          <a:effectRef idx="1">
            <a:schemeClr val="accent1"/>
          </a:effectRef>
          <a:fontRef idx="minor">
            <a:schemeClr val="tx1"/>
          </a:fontRef>
        </p:style>
      </p:cxnSp>
      <p:sp>
        <p:nvSpPr>
          <p:cNvPr id="147" name="TextBox 146"/>
          <p:cNvSpPr txBox="1"/>
          <p:nvPr/>
        </p:nvSpPr>
        <p:spPr>
          <a:xfrm>
            <a:off x="3081635" y="2231258"/>
            <a:ext cx="1255835" cy="307777"/>
          </a:xfrm>
          <a:prstGeom prst="rect">
            <a:avLst/>
          </a:prstGeom>
          <a:noFill/>
        </p:spPr>
        <p:txBody>
          <a:bodyPr wrap="none" rtlCol="0">
            <a:spAutoFit/>
          </a:bodyPr>
          <a:lstStyle/>
          <a:p>
            <a:r>
              <a:rPr lang="en-US" sz="1400" dirty="0" smtClean="0"/>
              <a:t>Central Entity?</a:t>
            </a:r>
            <a:endParaRPr lang="en-US" sz="1400" dirty="0"/>
          </a:p>
        </p:txBody>
      </p:sp>
      <p:sp>
        <p:nvSpPr>
          <p:cNvPr id="162" name="TextBox 161"/>
          <p:cNvSpPr txBox="1"/>
          <p:nvPr/>
        </p:nvSpPr>
        <p:spPr>
          <a:xfrm>
            <a:off x="3097955" y="2791898"/>
            <a:ext cx="1162911" cy="307777"/>
          </a:xfrm>
          <a:prstGeom prst="rect">
            <a:avLst/>
          </a:prstGeom>
          <a:noFill/>
        </p:spPr>
        <p:txBody>
          <a:bodyPr wrap="none" rtlCol="0">
            <a:spAutoFit/>
          </a:bodyPr>
          <a:lstStyle/>
          <a:p>
            <a:r>
              <a:rPr lang="en-US" sz="1400" dirty="0" smtClean="0"/>
              <a:t>Peer to Peer?</a:t>
            </a:r>
            <a:endParaRPr lang="en-US" sz="1400" dirty="0"/>
          </a:p>
        </p:txBody>
      </p:sp>
      <p:sp>
        <p:nvSpPr>
          <p:cNvPr id="164" name="Rectangle 163"/>
          <p:cNvSpPr/>
          <p:nvPr/>
        </p:nvSpPr>
        <p:spPr>
          <a:xfrm>
            <a:off x="2981697" y="3765984"/>
            <a:ext cx="1211014" cy="646331"/>
          </a:xfrm>
          <a:prstGeom prst="rect">
            <a:avLst/>
          </a:prstGeom>
        </p:spPr>
        <p:txBody>
          <a:bodyPr wrap="none">
            <a:spAutoFit/>
          </a:bodyPr>
          <a:lstStyle/>
          <a:p>
            <a:r>
              <a:rPr lang="en-US" dirty="0" smtClean="0"/>
              <a:t>Underlying</a:t>
            </a:r>
          </a:p>
          <a:p>
            <a:r>
              <a:rPr lang="en-US" dirty="0" smtClean="0"/>
              <a:t>Network</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45982"/>
          </a:xfrm>
        </p:spPr>
        <p:txBody>
          <a:bodyPr>
            <a:normAutofit fontScale="90000"/>
          </a:bodyPr>
          <a:lstStyle/>
          <a:p>
            <a:r>
              <a:rPr lang="en-US" dirty="0" smtClean="0"/>
              <a:t>Category 2 CP Architecture Possibilities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Central entity is populated by DC orchestration system</a:t>
            </a:r>
          </a:p>
          <a:p>
            <a:r>
              <a:rPr lang="en-US" dirty="0" smtClean="0"/>
              <a:t>Central entity is populated by Push from NVE</a:t>
            </a:r>
          </a:p>
          <a:p>
            <a:r>
              <a:rPr lang="en-US" dirty="0" smtClean="0"/>
              <a:t>Push to NVE from central entity</a:t>
            </a:r>
          </a:p>
          <a:p>
            <a:r>
              <a:rPr lang="en-US" dirty="0" smtClean="0"/>
              <a:t>Pull from NVE from central entity</a:t>
            </a:r>
          </a:p>
          <a:p>
            <a:r>
              <a:rPr lang="en-US" dirty="0" smtClean="0"/>
              <a:t>Peer to Peer exchange between </a:t>
            </a:r>
            <a:r>
              <a:rPr lang="en-US" dirty="0" err="1" smtClean="0"/>
              <a:t>NVEs</a:t>
            </a:r>
            <a:r>
              <a:rPr lang="en-US" dirty="0" smtClean="0"/>
              <a:t> with no central entity</a:t>
            </a:r>
          </a:p>
          <a:p>
            <a:r>
              <a:rPr lang="en-US" dirty="0" smtClean="0"/>
              <a:t>Central entity could be a monolithic system or a distributed system</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542"/>
            <a:ext cx="8229600" cy="677941"/>
          </a:xfrm>
        </p:spPr>
        <p:txBody>
          <a:bodyPr>
            <a:normAutofit fontScale="90000"/>
          </a:bodyPr>
          <a:lstStyle/>
          <a:p>
            <a:r>
              <a:rPr lang="en-US" dirty="0" smtClean="0"/>
              <a:t>Possible Example CP Scenario</a:t>
            </a:r>
            <a:endParaRPr lang="en-US" dirty="0"/>
          </a:p>
        </p:txBody>
      </p:sp>
      <p:sp>
        <p:nvSpPr>
          <p:cNvPr id="4" name="Cloud 3"/>
          <p:cNvSpPr/>
          <p:nvPr/>
        </p:nvSpPr>
        <p:spPr>
          <a:xfrm>
            <a:off x="5261604" y="1576291"/>
            <a:ext cx="1621556" cy="5032228"/>
          </a:xfrm>
          <a:prstGeom prst="cloud">
            <a:avLst/>
          </a:prstGeom>
          <a:no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smtClean="0"/>
          </a:p>
        </p:txBody>
      </p:sp>
      <p:cxnSp>
        <p:nvCxnSpPr>
          <p:cNvPr id="8" name="Straight Connector 7"/>
          <p:cNvCxnSpPr>
            <a:stCxn id="39" idx="3"/>
          </p:cNvCxnSpPr>
          <p:nvPr/>
        </p:nvCxnSpPr>
        <p:spPr>
          <a:xfrm flipV="1">
            <a:off x="4161685" y="2562879"/>
            <a:ext cx="1338039" cy="8169"/>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957522" y="2177395"/>
            <a:ext cx="589661" cy="839099"/>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p:cNvSpPr txBox="1"/>
          <p:nvPr/>
        </p:nvSpPr>
        <p:spPr>
          <a:xfrm>
            <a:off x="1014222" y="2321581"/>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30" name="Rectangle 29"/>
          <p:cNvSpPr/>
          <p:nvPr/>
        </p:nvSpPr>
        <p:spPr>
          <a:xfrm>
            <a:off x="3197817" y="2052579"/>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ectangle 34"/>
          <p:cNvSpPr/>
          <p:nvPr/>
        </p:nvSpPr>
        <p:spPr>
          <a:xfrm>
            <a:off x="265798" y="2057550"/>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TextBox 35"/>
          <p:cNvSpPr txBox="1"/>
          <p:nvPr/>
        </p:nvSpPr>
        <p:spPr>
          <a:xfrm>
            <a:off x="345167" y="1762706"/>
            <a:ext cx="1218928" cy="307777"/>
          </a:xfrm>
          <a:prstGeom prst="rect">
            <a:avLst/>
          </a:prstGeom>
          <a:noFill/>
        </p:spPr>
        <p:txBody>
          <a:bodyPr wrap="none" rtlCol="0">
            <a:spAutoFit/>
          </a:bodyPr>
          <a:lstStyle/>
          <a:p>
            <a:r>
              <a:rPr lang="en-US" sz="1400" dirty="0" smtClean="0"/>
              <a:t>Hypervisor H1</a:t>
            </a:r>
            <a:endParaRPr lang="en-US" sz="1400" dirty="0"/>
          </a:p>
        </p:txBody>
      </p:sp>
      <p:sp>
        <p:nvSpPr>
          <p:cNvPr id="39" name="Rectangle 38"/>
          <p:cNvSpPr/>
          <p:nvPr/>
        </p:nvSpPr>
        <p:spPr>
          <a:xfrm>
            <a:off x="3860501" y="2052580"/>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Box 41"/>
          <p:cNvSpPr txBox="1"/>
          <p:nvPr/>
        </p:nvSpPr>
        <p:spPr>
          <a:xfrm>
            <a:off x="3366537" y="2017178"/>
            <a:ext cx="471283" cy="276999"/>
          </a:xfrm>
          <a:prstGeom prst="rect">
            <a:avLst/>
          </a:prstGeom>
          <a:noFill/>
        </p:spPr>
        <p:txBody>
          <a:bodyPr wrap="square" rtlCol="0">
            <a:spAutoFit/>
          </a:bodyPr>
          <a:lstStyle/>
          <a:p>
            <a:r>
              <a:rPr lang="en-US" sz="1200" dirty="0" smtClean="0"/>
              <a:t>NVE</a:t>
            </a:r>
            <a:endParaRPr lang="en-US" sz="1200" dirty="0"/>
          </a:p>
        </p:txBody>
      </p:sp>
      <p:sp>
        <p:nvSpPr>
          <p:cNvPr id="43" name="Rectangle 42"/>
          <p:cNvSpPr/>
          <p:nvPr/>
        </p:nvSpPr>
        <p:spPr>
          <a:xfrm>
            <a:off x="3682679" y="2469395"/>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TextBox 43"/>
          <p:cNvSpPr txBox="1"/>
          <p:nvPr/>
        </p:nvSpPr>
        <p:spPr>
          <a:xfrm>
            <a:off x="3105729" y="1552222"/>
            <a:ext cx="1469736" cy="523220"/>
          </a:xfrm>
          <a:prstGeom prst="rect">
            <a:avLst/>
          </a:prstGeom>
          <a:noFill/>
        </p:spPr>
        <p:txBody>
          <a:bodyPr wrap="none" rtlCol="0">
            <a:spAutoFit/>
          </a:bodyPr>
          <a:lstStyle/>
          <a:p>
            <a:r>
              <a:rPr lang="en-US" sz="1400" dirty="0" smtClean="0"/>
              <a:t>Access Switch A1,</a:t>
            </a:r>
          </a:p>
          <a:p>
            <a:r>
              <a:rPr lang="en-US" sz="1400" dirty="0" smtClean="0"/>
              <a:t>NVE IP = IP-A1</a:t>
            </a:r>
            <a:endParaRPr lang="en-US" sz="1400" dirty="0"/>
          </a:p>
        </p:txBody>
      </p:sp>
      <p:cxnSp>
        <p:nvCxnSpPr>
          <p:cNvPr id="45" name="Straight Connector 44"/>
          <p:cNvCxnSpPr>
            <a:stCxn id="23" idx="3"/>
            <a:endCxn id="30" idx="1"/>
          </p:cNvCxnSpPr>
          <p:nvPr/>
        </p:nvCxnSpPr>
        <p:spPr>
          <a:xfrm>
            <a:off x="1594611" y="2537025"/>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70" name="Straight Connector 69"/>
          <p:cNvCxnSpPr>
            <a:stCxn id="82" idx="3"/>
          </p:cNvCxnSpPr>
          <p:nvPr/>
        </p:nvCxnSpPr>
        <p:spPr>
          <a:xfrm>
            <a:off x="4098633" y="4333766"/>
            <a:ext cx="1162959" cy="9535"/>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71" name="Rectangle 70"/>
          <p:cNvSpPr/>
          <p:nvPr/>
        </p:nvSpPr>
        <p:spPr>
          <a:xfrm>
            <a:off x="894470" y="3940113"/>
            <a:ext cx="589661"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TextBox 71"/>
          <p:cNvSpPr txBox="1"/>
          <p:nvPr/>
        </p:nvSpPr>
        <p:spPr>
          <a:xfrm>
            <a:off x="951170" y="4084299"/>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78" name="Rectangle 77"/>
          <p:cNvSpPr/>
          <p:nvPr/>
        </p:nvSpPr>
        <p:spPr>
          <a:xfrm>
            <a:off x="3134765" y="3815297"/>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 name="Rectangle 78"/>
          <p:cNvSpPr/>
          <p:nvPr/>
        </p:nvSpPr>
        <p:spPr>
          <a:xfrm>
            <a:off x="202746" y="3820268"/>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TextBox 79"/>
          <p:cNvSpPr txBox="1"/>
          <p:nvPr/>
        </p:nvSpPr>
        <p:spPr>
          <a:xfrm>
            <a:off x="282115" y="3525424"/>
            <a:ext cx="1223412" cy="307777"/>
          </a:xfrm>
          <a:prstGeom prst="rect">
            <a:avLst/>
          </a:prstGeom>
          <a:noFill/>
        </p:spPr>
        <p:txBody>
          <a:bodyPr wrap="none" rtlCol="0">
            <a:spAutoFit/>
          </a:bodyPr>
          <a:lstStyle/>
          <a:p>
            <a:r>
              <a:rPr lang="en-US" sz="1400" dirty="0" smtClean="0"/>
              <a:t>Hypervisor H2</a:t>
            </a:r>
            <a:endParaRPr lang="en-US" sz="1400" dirty="0"/>
          </a:p>
        </p:txBody>
      </p:sp>
      <p:sp>
        <p:nvSpPr>
          <p:cNvPr id="82" name="Rectangle 81"/>
          <p:cNvSpPr/>
          <p:nvPr/>
        </p:nvSpPr>
        <p:spPr>
          <a:xfrm>
            <a:off x="3797449" y="3815298"/>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TextBox 82"/>
          <p:cNvSpPr txBox="1"/>
          <p:nvPr/>
        </p:nvSpPr>
        <p:spPr>
          <a:xfrm>
            <a:off x="3303485" y="3779896"/>
            <a:ext cx="471283" cy="276999"/>
          </a:xfrm>
          <a:prstGeom prst="rect">
            <a:avLst/>
          </a:prstGeom>
          <a:noFill/>
        </p:spPr>
        <p:txBody>
          <a:bodyPr wrap="square" rtlCol="0">
            <a:spAutoFit/>
          </a:bodyPr>
          <a:lstStyle/>
          <a:p>
            <a:r>
              <a:rPr lang="en-US" sz="1200" dirty="0" smtClean="0"/>
              <a:t>NVE</a:t>
            </a:r>
            <a:endParaRPr lang="en-US" sz="1200" dirty="0"/>
          </a:p>
        </p:txBody>
      </p:sp>
      <p:sp>
        <p:nvSpPr>
          <p:cNvPr id="84" name="Rectangle 83"/>
          <p:cNvSpPr/>
          <p:nvPr/>
        </p:nvSpPr>
        <p:spPr>
          <a:xfrm>
            <a:off x="3619627" y="4232113"/>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TextBox 84"/>
          <p:cNvSpPr txBox="1"/>
          <p:nvPr/>
        </p:nvSpPr>
        <p:spPr>
          <a:xfrm>
            <a:off x="3042677" y="3314940"/>
            <a:ext cx="1469736" cy="523220"/>
          </a:xfrm>
          <a:prstGeom prst="rect">
            <a:avLst/>
          </a:prstGeom>
          <a:noFill/>
        </p:spPr>
        <p:txBody>
          <a:bodyPr wrap="none" rtlCol="0">
            <a:spAutoFit/>
          </a:bodyPr>
          <a:lstStyle/>
          <a:p>
            <a:r>
              <a:rPr lang="en-US" sz="1400" dirty="0" smtClean="0"/>
              <a:t>Access Switch A2,</a:t>
            </a:r>
          </a:p>
          <a:p>
            <a:r>
              <a:rPr lang="en-US" sz="1400" dirty="0" smtClean="0"/>
              <a:t>NVE IP = IP-A2</a:t>
            </a:r>
            <a:endParaRPr lang="en-US" sz="1400" dirty="0"/>
          </a:p>
        </p:txBody>
      </p:sp>
      <p:cxnSp>
        <p:nvCxnSpPr>
          <p:cNvPr id="86" name="Straight Connector 85"/>
          <p:cNvCxnSpPr>
            <a:stCxn id="72" idx="3"/>
            <a:endCxn id="78" idx="1"/>
          </p:cNvCxnSpPr>
          <p:nvPr/>
        </p:nvCxnSpPr>
        <p:spPr>
          <a:xfrm>
            <a:off x="1531559" y="4299743"/>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89" name="Straight Connector 88"/>
          <p:cNvCxnSpPr>
            <a:stCxn id="101" idx="3"/>
          </p:cNvCxnSpPr>
          <p:nvPr/>
        </p:nvCxnSpPr>
        <p:spPr>
          <a:xfrm>
            <a:off x="4161688" y="6018484"/>
            <a:ext cx="1349376" cy="3171"/>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90" name="Rectangle 89"/>
          <p:cNvSpPr/>
          <p:nvPr/>
        </p:nvSpPr>
        <p:spPr>
          <a:xfrm>
            <a:off x="957525" y="5624831"/>
            <a:ext cx="589661" cy="759791"/>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TextBox 90"/>
          <p:cNvSpPr txBox="1"/>
          <p:nvPr/>
        </p:nvSpPr>
        <p:spPr>
          <a:xfrm>
            <a:off x="1014225" y="5769017"/>
            <a:ext cx="580389" cy="430887"/>
          </a:xfrm>
          <a:prstGeom prst="rect">
            <a:avLst/>
          </a:prstGeom>
          <a:noFill/>
        </p:spPr>
        <p:txBody>
          <a:bodyPr wrap="none" rtlCol="0">
            <a:spAutoFit/>
          </a:bodyPr>
          <a:lstStyle/>
          <a:p>
            <a:r>
              <a:rPr lang="en-US" sz="1100" dirty="0" smtClean="0"/>
              <a:t>Virtual </a:t>
            </a:r>
          </a:p>
          <a:p>
            <a:r>
              <a:rPr lang="en-US" sz="1100" dirty="0" smtClean="0"/>
              <a:t>Switch</a:t>
            </a:r>
            <a:endParaRPr lang="en-US" sz="1100" dirty="0"/>
          </a:p>
        </p:txBody>
      </p:sp>
      <p:sp>
        <p:nvSpPr>
          <p:cNvPr id="97" name="Rectangle 96"/>
          <p:cNvSpPr/>
          <p:nvPr/>
        </p:nvSpPr>
        <p:spPr>
          <a:xfrm>
            <a:off x="3197820" y="5500015"/>
            <a:ext cx="674024"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Rectangle 97"/>
          <p:cNvSpPr/>
          <p:nvPr/>
        </p:nvSpPr>
        <p:spPr>
          <a:xfrm>
            <a:off x="265801" y="5504986"/>
            <a:ext cx="1333091" cy="103196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TextBox 98"/>
          <p:cNvSpPr txBox="1"/>
          <p:nvPr/>
        </p:nvSpPr>
        <p:spPr>
          <a:xfrm>
            <a:off x="345170" y="5210142"/>
            <a:ext cx="1223412" cy="307777"/>
          </a:xfrm>
          <a:prstGeom prst="rect">
            <a:avLst/>
          </a:prstGeom>
          <a:noFill/>
        </p:spPr>
        <p:txBody>
          <a:bodyPr wrap="none" rtlCol="0">
            <a:spAutoFit/>
          </a:bodyPr>
          <a:lstStyle/>
          <a:p>
            <a:r>
              <a:rPr lang="en-US" sz="1400" dirty="0" smtClean="0"/>
              <a:t>Hypervisor H3</a:t>
            </a:r>
            <a:endParaRPr lang="en-US" sz="1400" dirty="0"/>
          </a:p>
        </p:txBody>
      </p:sp>
      <p:sp>
        <p:nvSpPr>
          <p:cNvPr id="101" name="Rectangle 100"/>
          <p:cNvSpPr/>
          <p:nvPr/>
        </p:nvSpPr>
        <p:spPr>
          <a:xfrm>
            <a:off x="3860504" y="5500016"/>
            <a:ext cx="301184" cy="103693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TextBox 101"/>
          <p:cNvSpPr txBox="1"/>
          <p:nvPr/>
        </p:nvSpPr>
        <p:spPr>
          <a:xfrm>
            <a:off x="3366540" y="5464614"/>
            <a:ext cx="471283" cy="276999"/>
          </a:xfrm>
          <a:prstGeom prst="rect">
            <a:avLst/>
          </a:prstGeom>
          <a:noFill/>
        </p:spPr>
        <p:txBody>
          <a:bodyPr wrap="square" rtlCol="0">
            <a:spAutoFit/>
          </a:bodyPr>
          <a:lstStyle/>
          <a:p>
            <a:r>
              <a:rPr lang="en-US" sz="1200" dirty="0" smtClean="0"/>
              <a:t>NVE</a:t>
            </a:r>
            <a:endParaRPr lang="en-US" sz="1200" dirty="0"/>
          </a:p>
        </p:txBody>
      </p:sp>
      <p:sp>
        <p:nvSpPr>
          <p:cNvPr id="103" name="Rectangle 102"/>
          <p:cNvSpPr/>
          <p:nvPr/>
        </p:nvSpPr>
        <p:spPr>
          <a:xfrm>
            <a:off x="3682682" y="5916831"/>
            <a:ext cx="170095" cy="170103"/>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TextBox 103"/>
          <p:cNvSpPr txBox="1"/>
          <p:nvPr/>
        </p:nvSpPr>
        <p:spPr>
          <a:xfrm>
            <a:off x="3105732" y="5010998"/>
            <a:ext cx="1469736" cy="523220"/>
          </a:xfrm>
          <a:prstGeom prst="rect">
            <a:avLst/>
          </a:prstGeom>
          <a:noFill/>
        </p:spPr>
        <p:txBody>
          <a:bodyPr wrap="none" rtlCol="0">
            <a:spAutoFit/>
          </a:bodyPr>
          <a:lstStyle/>
          <a:p>
            <a:r>
              <a:rPr lang="en-US" sz="1400" dirty="0" smtClean="0"/>
              <a:t>Access Switch A3,</a:t>
            </a:r>
          </a:p>
          <a:p>
            <a:r>
              <a:rPr lang="en-US" sz="1400" dirty="0" smtClean="0"/>
              <a:t>NVE IP = IP-A3</a:t>
            </a:r>
            <a:endParaRPr lang="en-US" sz="1400" dirty="0"/>
          </a:p>
        </p:txBody>
      </p:sp>
      <p:cxnSp>
        <p:nvCxnSpPr>
          <p:cNvPr id="105" name="Straight Connector 104"/>
          <p:cNvCxnSpPr>
            <a:stCxn id="91" idx="3"/>
            <a:endCxn id="97" idx="1"/>
          </p:cNvCxnSpPr>
          <p:nvPr/>
        </p:nvCxnSpPr>
        <p:spPr>
          <a:xfrm>
            <a:off x="1594614" y="5984461"/>
            <a:ext cx="1603206" cy="31534"/>
          </a:xfrm>
          <a:prstGeom prst="line">
            <a:avLst/>
          </a:prstGeom>
          <a:ln w="22225">
            <a:solidFill>
              <a:srgbClr val="000000"/>
            </a:solidFill>
          </a:ln>
        </p:spPr>
        <p:style>
          <a:lnRef idx="2">
            <a:schemeClr val="accent1"/>
          </a:lnRef>
          <a:fillRef idx="0">
            <a:schemeClr val="accent1"/>
          </a:fillRef>
          <a:effectRef idx="1">
            <a:schemeClr val="accent1"/>
          </a:effectRef>
          <a:fontRef idx="minor">
            <a:schemeClr val="tx1"/>
          </a:fontRef>
        </p:style>
      </p:cxnSp>
      <p:sp>
        <p:nvSpPr>
          <p:cNvPr id="112" name="TextBox 111"/>
          <p:cNvSpPr txBox="1"/>
          <p:nvPr/>
        </p:nvSpPr>
        <p:spPr>
          <a:xfrm>
            <a:off x="2640748" y="2550160"/>
            <a:ext cx="600420" cy="261610"/>
          </a:xfrm>
          <a:prstGeom prst="rect">
            <a:avLst/>
          </a:prstGeom>
          <a:noFill/>
        </p:spPr>
        <p:txBody>
          <a:bodyPr wrap="none" rtlCol="0">
            <a:spAutoFit/>
          </a:bodyPr>
          <a:lstStyle/>
          <a:p>
            <a:r>
              <a:rPr lang="en-US" sz="1100" dirty="0" smtClean="0"/>
              <a:t>Port 10</a:t>
            </a:r>
            <a:endParaRPr lang="en-US" sz="1100" dirty="0"/>
          </a:p>
        </p:txBody>
      </p:sp>
      <p:sp>
        <p:nvSpPr>
          <p:cNvPr id="113" name="TextBox 112"/>
          <p:cNvSpPr txBox="1"/>
          <p:nvPr/>
        </p:nvSpPr>
        <p:spPr>
          <a:xfrm>
            <a:off x="2600374" y="4358239"/>
            <a:ext cx="600420" cy="261610"/>
          </a:xfrm>
          <a:prstGeom prst="rect">
            <a:avLst/>
          </a:prstGeom>
          <a:noFill/>
        </p:spPr>
        <p:txBody>
          <a:bodyPr wrap="none" rtlCol="0">
            <a:spAutoFit/>
          </a:bodyPr>
          <a:lstStyle/>
          <a:p>
            <a:r>
              <a:rPr lang="en-US" sz="1100" dirty="0" smtClean="0"/>
              <a:t>Port 20</a:t>
            </a:r>
            <a:endParaRPr lang="en-US" sz="1100" dirty="0"/>
          </a:p>
        </p:txBody>
      </p:sp>
      <p:sp>
        <p:nvSpPr>
          <p:cNvPr id="114" name="TextBox 113"/>
          <p:cNvSpPr txBox="1"/>
          <p:nvPr/>
        </p:nvSpPr>
        <p:spPr>
          <a:xfrm>
            <a:off x="2662056" y="6041571"/>
            <a:ext cx="600420" cy="261610"/>
          </a:xfrm>
          <a:prstGeom prst="rect">
            <a:avLst/>
          </a:prstGeom>
          <a:noFill/>
        </p:spPr>
        <p:txBody>
          <a:bodyPr wrap="none" rtlCol="0">
            <a:spAutoFit/>
          </a:bodyPr>
          <a:lstStyle/>
          <a:p>
            <a:r>
              <a:rPr lang="en-US" sz="1100" dirty="0" smtClean="0"/>
              <a:t>Port 30</a:t>
            </a:r>
            <a:endParaRPr lang="en-US" sz="1100" dirty="0"/>
          </a:p>
        </p:txBody>
      </p:sp>
      <p:sp>
        <p:nvSpPr>
          <p:cNvPr id="130" name="TextBox 129"/>
          <p:cNvSpPr txBox="1"/>
          <p:nvPr/>
        </p:nvSpPr>
        <p:spPr>
          <a:xfrm>
            <a:off x="7482794" y="1348097"/>
            <a:ext cx="1005604" cy="338554"/>
          </a:xfrm>
          <a:prstGeom prst="rect">
            <a:avLst/>
          </a:prstGeom>
          <a:noFill/>
        </p:spPr>
        <p:txBody>
          <a:bodyPr wrap="none" rtlCol="0">
            <a:spAutoFit/>
          </a:bodyPr>
          <a:lstStyle/>
          <a:p>
            <a:r>
              <a:rPr lang="en-US" sz="1600" dirty="0" smtClean="0"/>
              <a:t>NVE State</a:t>
            </a:r>
            <a:endParaRPr lang="en-US" sz="1600" dirty="0"/>
          </a:p>
        </p:txBody>
      </p:sp>
      <p:cxnSp>
        <p:nvCxnSpPr>
          <p:cNvPr id="131" name="Straight Connector 130"/>
          <p:cNvCxnSpPr/>
          <p:nvPr/>
        </p:nvCxnSpPr>
        <p:spPr>
          <a:xfrm>
            <a:off x="7330430" y="1668811"/>
            <a:ext cx="1276356" cy="9532"/>
          </a:xfrm>
          <a:prstGeom prst="line">
            <a:avLst/>
          </a:prstGeom>
          <a:ln w="9525">
            <a:solidFill>
              <a:srgbClr val="000000"/>
            </a:solidFill>
          </a:ln>
        </p:spPr>
        <p:style>
          <a:lnRef idx="2">
            <a:schemeClr val="accent1"/>
          </a:lnRef>
          <a:fillRef idx="0">
            <a:schemeClr val="accent1"/>
          </a:fillRef>
          <a:effectRef idx="1">
            <a:schemeClr val="accent1"/>
          </a:effectRef>
          <a:fontRef idx="minor">
            <a:schemeClr val="tx1"/>
          </a:fontRef>
        </p:style>
      </p:cxnSp>
      <p:sp>
        <p:nvSpPr>
          <p:cNvPr id="136" name="Title 1"/>
          <p:cNvSpPr txBox="1">
            <a:spLocks/>
          </p:cNvSpPr>
          <p:nvPr/>
        </p:nvSpPr>
        <p:spPr>
          <a:xfrm>
            <a:off x="263566" y="458928"/>
            <a:ext cx="8488759" cy="677941"/>
          </a:xfrm>
          <a:prstGeom prst="rect">
            <a:avLst/>
          </a:prstGeom>
        </p:spPr>
        <p:txBody>
          <a:bodyPr vert="horz" lIns="91440" tIns="45720" rIns="91440" bIns="45720" rtlCol="0" anchor="ctr">
            <a:no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endParaRPr lang="en-US" sz="2000" dirty="0" smtClean="0">
              <a:latin typeface="+mj-lt"/>
              <a:ea typeface="+mj-ea"/>
              <a:cs typeface="+mj-cs"/>
            </a:endParaRPr>
          </a:p>
          <a:p>
            <a:pPr marL="0" marR="0" lvl="0" indent="0" algn="ctr" defTabSz="457200" rtl="0" eaLnBrk="1" fontAlgn="auto" latinLnBrk="0" hangingPunct="1">
              <a:lnSpc>
                <a:spcPct val="100000"/>
              </a:lnSpc>
              <a:spcBef>
                <a:spcPct val="0"/>
              </a:spcBef>
              <a:spcAft>
                <a:spcPts val="0"/>
              </a:spcAft>
              <a:buClrTx/>
              <a:buSzTx/>
              <a:buFontTx/>
              <a:buNone/>
              <a:tabLst/>
              <a:defRPr/>
            </a:pPr>
            <a:r>
              <a:rPr lang="en-US" sz="2000" dirty="0" smtClean="0">
                <a:latin typeface="+mj-lt"/>
                <a:ea typeface="+mj-ea"/>
                <a:cs typeface="+mj-cs"/>
              </a:rPr>
              <a:t>This example is not part of the </a:t>
            </a:r>
            <a:r>
              <a:rPr lang="en-US" sz="2000" dirty="0" err="1" smtClean="0">
                <a:latin typeface="+mj-lt"/>
                <a:ea typeface="+mj-ea"/>
                <a:cs typeface="+mj-cs"/>
              </a:rPr>
              <a:t>Req</a:t>
            </a:r>
            <a:r>
              <a:rPr lang="en-US" sz="2000" dirty="0" smtClean="0">
                <a:latin typeface="+mj-lt"/>
                <a:ea typeface="+mj-ea"/>
                <a:cs typeface="+mj-cs"/>
              </a:rPr>
              <a:t> draft and is shown for illustrative purposes</a:t>
            </a:r>
          </a:p>
          <a:p>
            <a:pPr marL="0" marR="0" lvl="0" indent="0" algn="ctr" defTabSz="457200" rtl="0" eaLnBrk="1" fontAlgn="auto" latinLnBrk="0" hangingPunct="1">
              <a:lnSpc>
                <a:spcPct val="100000"/>
              </a:lnSpc>
              <a:spcBef>
                <a:spcPct val="0"/>
              </a:spcBef>
              <a:spcAft>
                <a:spcPts val="0"/>
              </a:spcAft>
              <a:buClrTx/>
              <a:buSzTx/>
              <a:buFontTx/>
              <a:buNone/>
              <a:tabLst/>
              <a:defRPr/>
            </a:pPr>
            <a:r>
              <a:rPr lang="en-US" sz="2000" dirty="0" smtClean="0">
                <a:latin typeface="+mj-lt"/>
                <a:ea typeface="+mj-ea"/>
                <a:cs typeface="+mj-cs"/>
              </a:rPr>
              <a:t>Assumes: </a:t>
            </a:r>
            <a:r>
              <a:rPr lang="en-US" sz="2000" dirty="0">
                <a:latin typeface="+mj-lt"/>
                <a:ea typeface="+mj-ea"/>
                <a:cs typeface="+mj-cs"/>
              </a:rPr>
              <a:t>C</a:t>
            </a:r>
            <a:r>
              <a:rPr lang="en-US" sz="2000" dirty="0" smtClean="0">
                <a:latin typeface="+mj-lt"/>
                <a:ea typeface="+mj-ea"/>
                <a:cs typeface="+mj-cs"/>
              </a:rPr>
              <a:t>entral entity with push/pull from NVE, </a:t>
            </a:r>
            <a:r>
              <a:rPr kumimoji="0" lang="en-US" sz="2000" b="0" i="0" u="none" strike="noStrike" kern="1200" cap="none" spc="0" normalizeH="0" baseline="0" noProof="0" dirty="0" smtClean="0">
                <a:ln>
                  <a:noFill/>
                </a:ln>
                <a:solidFill>
                  <a:schemeClr val="tx1"/>
                </a:solidFill>
                <a:effectLst/>
                <a:uLnTx/>
                <a:uFillTx/>
                <a:latin typeface="+mj-lt"/>
                <a:ea typeface="+mj-ea"/>
                <a:cs typeface="+mj-cs"/>
              </a:rPr>
              <a:t>Multicast Enabled IP Underlay</a:t>
            </a:r>
            <a:endParaRPr kumimoji="0" lang="en-US" sz="40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1422</TotalTime>
  <Words>2024</Words>
  <Application>Microsoft Macintosh PowerPoint</Application>
  <PresentationFormat>On-screen Show (4:3)</PresentationFormat>
  <Paragraphs>464</Paragraphs>
  <Slides>18</Slides>
  <Notes>0</Notes>
  <HiddenSlides>0</HiddenSlides>
  <MMClips>0</MMClips>
  <ScaleCrop>false</ScaleCrop>
  <HeadingPairs>
    <vt:vector size="4" baseType="variant">
      <vt:variant>
        <vt:lpstr>Design Template</vt:lpstr>
      </vt:variant>
      <vt:variant>
        <vt:i4>1</vt:i4>
      </vt:variant>
      <vt:variant>
        <vt:lpstr>Slide Titles</vt:lpstr>
      </vt:variant>
      <vt:variant>
        <vt:i4>18</vt:i4>
      </vt:variant>
    </vt:vector>
  </HeadingPairs>
  <TitlesOfParts>
    <vt:vector size="19" baseType="lpstr">
      <vt:lpstr>Office Theme</vt:lpstr>
      <vt:lpstr>Network Virtualization Overlay Control Protocol Requirements</vt:lpstr>
      <vt:lpstr>Purpose</vt:lpstr>
      <vt:lpstr>Basic Reference Diagram</vt:lpstr>
      <vt:lpstr>Possible NVE / TES Scenarios</vt:lpstr>
      <vt:lpstr>Dynamic State Information Needed by an NVE</vt:lpstr>
      <vt:lpstr>Two Main Categories of Control Planes</vt:lpstr>
      <vt:lpstr>Control Plane Category  Reference Diagram</vt:lpstr>
      <vt:lpstr>Category 2 CP Architecture Possibilities</vt:lpstr>
      <vt:lpstr>Possible Example CP Scenario</vt:lpstr>
      <vt:lpstr>VM 1 comes up on Hypervisor H1, connected the VN “Red”</vt:lpstr>
      <vt:lpstr>VM 1 comes up on Hypervisor H1, connected the VN “Red”</vt:lpstr>
      <vt:lpstr>VM 2 comes up on Hypervisor H1, connected the VN “Red”</vt:lpstr>
      <vt:lpstr>VM 3 comes up on Hypervisor H2, connected the VN “Red”</vt:lpstr>
      <vt:lpstr>VM 3 comes up on Hypervisor H2, connected the VN “Red”</vt:lpstr>
      <vt:lpstr>VM 3 ARPs for VM1</vt:lpstr>
      <vt:lpstr>VM 1 Sends ARP Response to VM3</vt:lpstr>
      <vt:lpstr>Summary of CP Characteristics</vt:lpstr>
      <vt:lpstr>Conclusion</vt:lpstr>
    </vt:vector>
  </TitlesOfParts>
  <Company>Cisco Systems,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Network Virtualization Overlay Control Protocol Requirements</dc:title>
  <dc:creator>Larry Kreeger</dc:creator>
  <cp:lastModifiedBy>Larry Kreeger</cp:lastModifiedBy>
  <cp:revision>10</cp:revision>
  <dcterms:created xsi:type="dcterms:W3CDTF">2012-03-27T09:02:37Z</dcterms:created>
  <dcterms:modified xsi:type="dcterms:W3CDTF">2012-03-28T08:44:40Z</dcterms:modified>
</cp:coreProperties>
</file>