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10"/>
  </p:notesMasterIdLst>
  <p:sldIdLst>
    <p:sldId id="313" r:id="rId2"/>
    <p:sldId id="314" r:id="rId3"/>
    <p:sldId id="321" r:id="rId4"/>
    <p:sldId id="331" r:id="rId5"/>
    <p:sldId id="323" r:id="rId6"/>
    <p:sldId id="332" r:id="rId7"/>
    <p:sldId id="325" r:id="rId8"/>
    <p:sldId id="318"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2D3BC3"/>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969" autoAdjust="0"/>
  </p:normalViewPr>
  <p:slideViewPr>
    <p:cSldViewPr>
      <p:cViewPr varScale="1">
        <p:scale>
          <a:sx n="60" d="100"/>
          <a:sy n="60" d="100"/>
        </p:scale>
        <p:origin x="-22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宋体" charset="-122"/>
              </a:defRPr>
            </a:lvl1pPr>
          </a:lstStyle>
          <a:p>
            <a:pPr>
              <a:defRPr/>
            </a:pPr>
            <a:endParaRPr lang="zh-CN" altLang="en-US"/>
          </a:p>
        </p:txBody>
      </p:sp>
      <p:sp>
        <p:nvSpPr>
          <p:cNvPr id="655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宋体" charset="-122"/>
              </a:defRPr>
            </a:lvl1pPr>
          </a:lstStyle>
          <a:p>
            <a:pPr>
              <a:defRPr/>
            </a:pPr>
            <a:endParaRPr lang="zh-CN" alt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655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宋体" charset="-122"/>
              </a:defRPr>
            </a:lvl1pPr>
          </a:lstStyle>
          <a:p>
            <a:pPr>
              <a:defRPr/>
            </a:pPr>
            <a:endParaRPr lang="zh-CN" altLang="en-US"/>
          </a:p>
        </p:txBody>
      </p:sp>
      <p:sp>
        <p:nvSpPr>
          <p:cNvPr id="655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宋体" charset="-122"/>
              </a:defRPr>
            </a:lvl1pPr>
          </a:lstStyle>
          <a:p>
            <a:pPr>
              <a:defRPr/>
            </a:pPr>
            <a:fld id="{D09D43EB-BCBC-44B1-B9BC-A768E808D512}" type="slidenum">
              <a:rPr lang="en-US" altLang="zh-CN"/>
              <a:pPr>
                <a:defRPr/>
              </a:pPr>
              <a:t>‹#›</a:t>
            </a:fld>
            <a:endParaRPr lang="en-US" altLang="zh-CN"/>
          </a:p>
        </p:txBody>
      </p:sp>
    </p:spTree>
    <p:extLst>
      <p:ext uri="{BB962C8B-B14F-4D97-AF65-F5344CB8AC3E}">
        <p14:creationId xmlns:p14="http://schemas.microsoft.com/office/powerpoint/2010/main" val="10082221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xfrm>
            <a:off x="685800" y="4343400"/>
            <a:ext cx="5486400" cy="4114800"/>
          </a:xfrm>
          <a:noFill/>
          <a:ln/>
        </p:spPr>
        <p:txBody>
          <a:bodyPr/>
          <a:lstStyle/>
          <a:p>
            <a:endParaRPr lang="zh-CN" altLang="en-US" smtClean="0">
              <a:ea typeface="宋体"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xfrm>
            <a:off x="1144588" y="687388"/>
            <a:ext cx="4572000" cy="3429000"/>
          </a:xfrm>
          <a:ln/>
        </p:spPr>
      </p:sp>
      <p:sp>
        <p:nvSpPr>
          <p:cNvPr id="10243" name="Rectangle 3"/>
          <p:cNvSpPr>
            <a:spLocks noGrp="1" noChangeArrowheads="1"/>
          </p:cNvSpPr>
          <p:nvPr>
            <p:ph type="body" idx="1"/>
          </p:nvPr>
        </p:nvSpPr>
        <p:spPr>
          <a:xfrm>
            <a:off x="687388" y="4343400"/>
            <a:ext cx="5483225" cy="4113213"/>
          </a:xfrm>
          <a:noFill/>
          <a:ln/>
        </p:spPr>
        <p:txBody>
          <a:bodyPr/>
          <a:lstStyle/>
          <a:p>
            <a:endParaRPr lang="zh-CN" altLang="en-US" smtClean="0">
              <a:ea typeface="宋体"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r>
              <a:rPr lang="en-US" dirty="0" smtClean="0"/>
              <a:t>34. </a:t>
            </a:r>
          </a:p>
          <a:p>
            <a:r>
              <a:rPr lang="en-US" dirty="0" smtClean="0"/>
              <a:t>5.</a:t>
            </a:r>
          </a:p>
          <a:p>
            <a:r>
              <a:rPr lang="en-US" dirty="0" smtClean="0"/>
              <a:t>6. Frame-Options - adoption? Tobias - 10 minutes + Discussion 10 Minutes </a:t>
            </a:r>
          </a:p>
          <a:p>
            <a:r>
              <a:rPr lang="en-US" dirty="0" smtClean="0"/>
              <a:t>7. Admin / open mike - 10 Minutes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Documents got adopted as on charter and WG consensus</a:t>
            </a:r>
          </a:p>
          <a:p>
            <a:r>
              <a:rPr lang="en-US" dirty="0" smtClean="0"/>
              <a:t>Cert pinning</a:t>
            </a:r>
            <a:r>
              <a:rPr lang="en-GB" dirty="0" smtClean="0"/>
              <a:t>:</a:t>
            </a:r>
            <a:r>
              <a:rPr lang="en-GB" baseline="0" dirty="0" smtClean="0"/>
              <a:t> </a:t>
            </a:r>
            <a:endParaRPr lang="en-US" dirty="0" smtClean="0"/>
          </a:p>
          <a:p>
            <a:r>
              <a:rPr lang="en-GB" dirty="0" smtClean="0"/>
              <a:t>I've got a few minor changes to make to the draft, and a discussion on</a:t>
            </a:r>
          </a:p>
          <a:p>
            <a:r>
              <a:rPr lang="en-GB" dirty="0" smtClean="0"/>
              <a:t>pin lifetime to raise to the list (and that might result in a larger</a:t>
            </a:r>
          </a:p>
          <a:p>
            <a:r>
              <a:rPr lang="en-GB" dirty="0" smtClean="0"/>
              <a:t>change to the draft), but I might not get to it until next week. I</a:t>
            </a:r>
          </a:p>
          <a:p>
            <a:r>
              <a:rPr lang="en-GB" dirty="0" smtClean="0"/>
              <a:t>don't think we'll have anything profoundly new by the 26th.</a:t>
            </a:r>
            <a:endParaRPr lang="en-US" dirty="0"/>
          </a:p>
        </p:txBody>
      </p:sp>
      <p:sp>
        <p:nvSpPr>
          <p:cNvPr id="4" name="Slide Number Placeholder 3"/>
          <p:cNvSpPr>
            <a:spLocks noGrp="1"/>
          </p:cNvSpPr>
          <p:nvPr>
            <p:ph type="sldNum" sz="quarter" idx="10"/>
          </p:nvPr>
        </p:nvSpPr>
        <p:spPr/>
        <p:txBody>
          <a:bodyPr/>
          <a:lstStyle/>
          <a:p>
            <a:pPr>
              <a:defRPr/>
            </a:pPr>
            <a:fld id="{D09D43EB-BCBC-44B1-B9BC-A768E808D512}" type="slidenum">
              <a:rPr lang="en-US" altLang="zh-CN" smtClean="0"/>
              <a:pPr>
                <a:defRPr/>
              </a:pPr>
              <a:t>5</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09D43EB-BCBC-44B1-B9BC-A768E808D512}" type="slidenum">
              <a:rPr lang="en-US" altLang="zh-CN" smtClean="0"/>
              <a:pPr>
                <a:defRPr/>
              </a:pPr>
              <a:t>6</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09D43EB-BCBC-44B1-B9BC-A768E808D512}" type="slidenum">
              <a:rPr lang="en-US" altLang="zh-CN" smtClean="0"/>
              <a:pPr>
                <a:defRPr/>
              </a:pPr>
              <a:t>7</a:t>
            </a:fld>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xfrm>
            <a:off x="1144588" y="687388"/>
            <a:ext cx="4572000" cy="3429000"/>
          </a:xfrm>
          <a:ln/>
        </p:spPr>
      </p:sp>
      <p:sp>
        <p:nvSpPr>
          <p:cNvPr id="13315" name="Rectangle 3"/>
          <p:cNvSpPr>
            <a:spLocks noGrp="1" noChangeArrowheads="1"/>
          </p:cNvSpPr>
          <p:nvPr>
            <p:ph type="body" idx="1"/>
          </p:nvPr>
        </p:nvSpPr>
        <p:spPr>
          <a:xfrm>
            <a:off x="687388" y="4343400"/>
            <a:ext cx="5483225" cy="4113213"/>
          </a:xfrm>
          <a:noFill/>
          <a:ln/>
        </p:spPr>
        <p:txBody>
          <a:bodyPr/>
          <a:lstStyle/>
          <a:p>
            <a:endParaRPr lang="zh-CN" altLang="en-US" smtClean="0">
              <a:ea typeface="宋体"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ea typeface="+mn-ea"/>
            </a:endParaRPr>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ea typeface="+mn-ea"/>
            </a:endParaRPr>
          </a:p>
        </p:txBody>
      </p:sp>
      <p:pic>
        <p:nvPicPr>
          <p:cNvPr id="6" name="Picture 41" descr="ietflogo"/>
          <p:cNvPicPr>
            <a:picLocks noChangeAspect="1" noChangeArrowheads="1"/>
          </p:cNvPicPr>
          <p:nvPr/>
        </p:nvPicPr>
        <p:blipFill>
          <a:blip r:embed="rId2" cstate="print"/>
          <a:srcRect/>
          <a:stretch>
            <a:fillRect/>
          </a:stretch>
        </p:blipFill>
        <p:spPr bwMode="auto">
          <a:xfrm>
            <a:off x="7391400" y="2971800"/>
            <a:ext cx="1524000" cy="871538"/>
          </a:xfrm>
          <a:prstGeom prst="rect">
            <a:avLst/>
          </a:prstGeom>
          <a:noFill/>
          <a:ln w="9525">
            <a:noFill/>
            <a:miter lim="800000"/>
            <a:headEnd/>
            <a:tailEnd/>
          </a:ln>
        </p:spPr>
      </p:pic>
      <p:sp>
        <p:nvSpPr>
          <p:cNvPr id="1126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1126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7" name="Rectangle 5"/>
          <p:cNvSpPr>
            <a:spLocks noGrp="1" noChangeArrowheads="1"/>
          </p:cNvSpPr>
          <p:nvPr>
            <p:ph type="dt" sz="half" idx="10"/>
          </p:nvPr>
        </p:nvSpPr>
        <p:spPr/>
        <p:txBody>
          <a:bodyPr/>
          <a:lstStyle>
            <a:lvl1pPr>
              <a:defRPr/>
            </a:lvl1pPr>
          </a:lstStyle>
          <a:p>
            <a:pPr>
              <a:defRPr/>
            </a:pPr>
            <a:endParaRPr lang="zh-CN" altLang="en-US"/>
          </a:p>
        </p:txBody>
      </p:sp>
      <p:sp>
        <p:nvSpPr>
          <p:cNvPr id="8" name="Rectangle 6"/>
          <p:cNvSpPr>
            <a:spLocks noGrp="1" noChangeArrowheads="1"/>
          </p:cNvSpPr>
          <p:nvPr>
            <p:ph type="ftr" sz="quarter" idx="11"/>
          </p:nvPr>
        </p:nvSpPr>
        <p:spPr/>
        <p:txBody>
          <a:bodyPr/>
          <a:lstStyle>
            <a:lvl1pPr>
              <a:defRPr/>
            </a:lvl1pPr>
          </a:lstStyle>
          <a:p>
            <a:pPr>
              <a:defRPr/>
            </a:pPr>
            <a:endParaRPr lang="zh-CN" altLang="en-US"/>
          </a:p>
        </p:txBody>
      </p:sp>
      <p:sp>
        <p:nvSpPr>
          <p:cNvPr id="9" name="Rectangle 7"/>
          <p:cNvSpPr>
            <a:spLocks noGrp="1" noChangeArrowheads="1"/>
          </p:cNvSpPr>
          <p:nvPr>
            <p:ph type="sldNum" sz="quarter" idx="12"/>
          </p:nvPr>
        </p:nvSpPr>
        <p:spPr/>
        <p:txBody>
          <a:bodyPr/>
          <a:lstStyle>
            <a:lvl1pPr>
              <a:defRPr/>
            </a:lvl1pPr>
          </a:lstStyle>
          <a:p>
            <a:pPr>
              <a:defRPr/>
            </a:pPr>
            <a:fld id="{4C181010-D8E4-47EF-9CE9-ED1BCDE0E94D}"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6" name="Rectangle 7"/>
          <p:cNvSpPr>
            <a:spLocks noGrp="1" noChangeArrowheads="1"/>
          </p:cNvSpPr>
          <p:nvPr>
            <p:ph type="sldNum" sz="quarter" idx="12"/>
          </p:nvPr>
        </p:nvSpPr>
        <p:spPr>
          <a:ln/>
        </p:spPr>
        <p:txBody>
          <a:bodyPr/>
          <a:lstStyle>
            <a:lvl1pPr>
              <a:defRPr/>
            </a:lvl1pPr>
          </a:lstStyle>
          <a:p>
            <a:pPr>
              <a:defRPr/>
            </a:pPr>
            <a:fld id="{5765B501-C122-4C1D-A740-BF8FEF0B11FE}"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6" name="Rectangle 7"/>
          <p:cNvSpPr>
            <a:spLocks noGrp="1" noChangeArrowheads="1"/>
          </p:cNvSpPr>
          <p:nvPr>
            <p:ph type="sldNum" sz="quarter" idx="12"/>
          </p:nvPr>
        </p:nvSpPr>
        <p:spPr>
          <a:ln/>
        </p:spPr>
        <p:txBody>
          <a:bodyPr/>
          <a:lstStyle>
            <a:lvl1pPr>
              <a:defRPr/>
            </a:lvl1pPr>
          </a:lstStyle>
          <a:p>
            <a:pPr>
              <a:defRPr/>
            </a:pPr>
            <a:fld id="{38B85B73-6312-454E-9633-C2C878DA5E43}"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6" name="Rectangle 7"/>
          <p:cNvSpPr>
            <a:spLocks noGrp="1" noChangeArrowheads="1"/>
          </p:cNvSpPr>
          <p:nvPr>
            <p:ph type="sldNum" sz="quarter" idx="12"/>
          </p:nvPr>
        </p:nvSpPr>
        <p:spPr>
          <a:ln/>
        </p:spPr>
        <p:txBody>
          <a:bodyPr/>
          <a:lstStyle>
            <a:lvl1pPr>
              <a:defRPr/>
            </a:lvl1pPr>
          </a:lstStyle>
          <a:p>
            <a:pPr>
              <a:defRPr/>
            </a:pPr>
            <a:fld id="{C788296A-CFF6-45DC-983F-541881E89863}" type="slidenum">
              <a:rPr lang="en-US" altLang="zh-CN"/>
              <a:pPr>
                <a:defRPr/>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mediaAndTx" preserve="1">
  <p:cSld name="Title, Media Clip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6858000" cy="1295400"/>
          </a:xfrm>
        </p:spPr>
        <p:txBody>
          <a:bodyPr/>
          <a:lstStyle/>
          <a:p>
            <a:r>
              <a:rPr lang="en-GB" smtClean="0"/>
              <a:t>Click to edit Master title style</a:t>
            </a:r>
            <a:endParaRPr lang="en-US"/>
          </a:p>
        </p:txBody>
      </p:sp>
      <p:sp>
        <p:nvSpPr>
          <p:cNvPr id="3" name="Media Placeholder 2"/>
          <p:cNvSpPr>
            <a:spLocks noGrp="1"/>
          </p:cNvSpPr>
          <p:nvPr>
            <p:ph type="media" sz="half" idx="1"/>
          </p:nvPr>
        </p:nvSpPr>
        <p:spPr>
          <a:xfrm>
            <a:off x="457200" y="1719263"/>
            <a:ext cx="4038600" cy="4411662"/>
          </a:xfrm>
        </p:spPr>
        <p:txBody>
          <a:bodyPr/>
          <a:lstStyle/>
          <a:p>
            <a:pPr lvl="0"/>
            <a:endParaRPr lang="en-US" noProof="0"/>
          </a:p>
        </p:txBody>
      </p:sp>
      <p:sp>
        <p:nvSpPr>
          <p:cNvPr id="4" name="Text Placeholder 3"/>
          <p:cNvSpPr>
            <a:spLocks noGrp="1"/>
          </p:cNvSpPr>
          <p:nvPr>
            <p:ph type="body" sz="half" idx="2"/>
          </p:nvPr>
        </p:nvSpPr>
        <p:spPr>
          <a:xfrm>
            <a:off x="4648200" y="1719263"/>
            <a:ext cx="4038600" cy="4411662"/>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7" name="Rectangle 7"/>
          <p:cNvSpPr>
            <a:spLocks noGrp="1" noChangeArrowheads="1"/>
          </p:cNvSpPr>
          <p:nvPr>
            <p:ph type="sldNum" sz="quarter" idx="12"/>
          </p:nvPr>
        </p:nvSpPr>
        <p:spPr>
          <a:ln/>
        </p:spPr>
        <p:txBody>
          <a:bodyPr/>
          <a:lstStyle>
            <a:lvl1pPr>
              <a:defRPr/>
            </a:lvl1pPr>
          </a:lstStyle>
          <a:p>
            <a:pPr>
              <a:defRPr/>
            </a:pPr>
            <a:fld id="{50C610BE-DA44-4A46-8A05-499EE685F89F}"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6" name="Rectangle 7"/>
          <p:cNvSpPr>
            <a:spLocks noGrp="1" noChangeArrowheads="1"/>
          </p:cNvSpPr>
          <p:nvPr>
            <p:ph type="sldNum" sz="quarter" idx="12"/>
          </p:nvPr>
        </p:nvSpPr>
        <p:spPr>
          <a:ln/>
        </p:spPr>
        <p:txBody>
          <a:bodyPr/>
          <a:lstStyle>
            <a:lvl1pPr>
              <a:defRPr/>
            </a:lvl1pPr>
          </a:lstStyle>
          <a:p>
            <a:pPr>
              <a:defRPr/>
            </a:pPr>
            <a:fld id="{64F1D5C1-9E12-45A9-A0C7-6129B1B3B7A5}"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6" name="Rectangle 7"/>
          <p:cNvSpPr>
            <a:spLocks noGrp="1" noChangeArrowheads="1"/>
          </p:cNvSpPr>
          <p:nvPr>
            <p:ph type="sldNum" sz="quarter" idx="12"/>
          </p:nvPr>
        </p:nvSpPr>
        <p:spPr>
          <a:ln/>
        </p:spPr>
        <p:txBody>
          <a:bodyPr/>
          <a:lstStyle>
            <a:lvl1pPr>
              <a:defRPr/>
            </a:lvl1pPr>
          </a:lstStyle>
          <a:p>
            <a:pPr>
              <a:defRPr/>
            </a:pPr>
            <a:fld id="{857954B5-CE1F-4B23-BDFC-D4504A56C546}"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7" name="Rectangle 7"/>
          <p:cNvSpPr>
            <a:spLocks noGrp="1" noChangeArrowheads="1"/>
          </p:cNvSpPr>
          <p:nvPr>
            <p:ph type="sldNum" sz="quarter" idx="12"/>
          </p:nvPr>
        </p:nvSpPr>
        <p:spPr>
          <a:ln/>
        </p:spPr>
        <p:txBody>
          <a:bodyPr/>
          <a:lstStyle>
            <a:lvl1pPr>
              <a:defRPr/>
            </a:lvl1pPr>
          </a:lstStyle>
          <a:p>
            <a:pPr>
              <a:defRPr/>
            </a:pPr>
            <a:fld id="{2D0E475F-3E42-435E-9EFE-F08E99560FF4}"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9" name="Rectangle 7"/>
          <p:cNvSpPr>
            <a:spLocks noGrp="1" noChangeArrowheads="1"/>
          </p:cNvSpPr>
          <p:nvPr>
            <p:ph type="sldNum" sz="quarter" idx="12"/>
          </p:nvPr>
        </p:nvSpPr>
        <p:spPr>
          <a:ln/>
        </p:spPr>
        <p:txBody>
          <a:bodyPr/>
          <a:lstStyle>
            <a:lvl1pPr>
              <a:defRPr/>
            </a:lvl1pPr>
          </a:lstStyle>
          <a:p>
            <a:pPr>
              <a:defRPr/>
            </a:pPr>
            <a:fld id="{F604A17A-DE01-4F83-88A0-90FDA57E7DC8}"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5" name="Rectangle 7"/>
          <p:cNvSpPr>
            <a:spLocks noGrp="1" noChangeArrowheads="1"/>
          </p:cNvSpPr>
          <p:nvPr>
            <p:ph type="sldNum" sz="quarter" idx="12"/>
          </p:nvPr>
        </p:nvSpPr>
        <p:spPr>
          <a:ln/>
        </p:spPr>
        <p:txBody>
          <a:bodyPr/>
          <a:lstStyle>
            <a:lvl1pPr>
              <a:defRPr/>
            </a:lvl1pPr>
          </a:lstStyle>
          <a:p>
            <a:pPr>
              <a:defRPr/>
            </a:pPr>
            <a:fld id="{B1D4A2AC-D8B1-4029-9CE4-E2E0976BC7CA}"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4" name="Rectangle 7"/>
          <p:cNvSpPr>
            <a:spLocks noGrp="1" noChangeArrowheads="1"/>
          </p:cNvSpPr>
          <p:nvPr>
            <p:ph type="sldNum" sz="quarter" idx="12"/>
          </p:nvPr>
        </p:nvSpPr>
        <p:spPr>
          <a:ln/>
        </p:spPr>
        <p:txBody>
          <a:bodyPr/>
          <a:lstStyle>
            <a:lvl1pPr>
              <a:defRPr/>
            </a:lvl1pPr>
          </a:lstStyle>
          <a:p>
            <a:pPr>
              <a:defRPr/>
            </a:pPr>
            <a:fld id="{1730915A-BEFE-4CFD-BAC0-A206ECA6B08B}"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7" name="Rectangle 7"/>
          <p:cNvSpPr>
            <a:spLocks noGrp="1" noChangeArrowheads="1"/>
          </p:cNvSpPr>
          <p:nvPr>
            <p:ph type="sldNum" sz="quarter" idx="12"/>
          </p:nvPr>
        </p:nvSpPr>
        <p:spPr>
          <a:ln/>
        </p:spPr>
        <p:txBody>
          <a:bodyPr/>
          <a:lstStyle>
            <a:lvl1pPr>
              <a:defRPr/>
            </a:lvl1pPr>
          </a:lstStyle>
          <a:p>
            <a:pPr>
              <a:defRPr/>
            </a:pPr>
            <a:fld id="{0A5AE9AC-D351-4E62-B245-1342686066FD}"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zh-CN" altLang="en-US"/>
          </a:p>
        </p:txBody>
      </p:sp>
      <p:sp>
        <p:nvSpPr>
          <p:cNvPr id="7" name="Rectangle 7"/>
          <p:cNvSpPr>
            <a:spLocks noGrp="1" noChangeArrowheads="1"/>
          </p:cNvSpPr>
          <p:nvPr>
            <p:ph type="sldNum" sz="quarter" idx="12"/>
          </p:nvPr>
        </p:nvSpPr>
        <p:spPr>
          <a:ln/>
        </p:spPr>
        <p:txBody>
          <a:bodyPr/>
          <a:lstStyle>
            <a:lvl1pPr>
              <a:defRPr/>
            </a:lvl1pPr>
          </a:lstStyle>
          <a:p>
            <a:pPr>
              <a:defRPr/>
            </a:pPr>
            <a:fld id="{5535515C-964B-47E8-8E6D-E709EB9F3157}"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Line 2"/>
          <p:cNvSpPr>
            <a:spLocks noChangeShapeType="1"/>
          </p:cNvSpPr>
          <p:nvPr/>
        </p:nvSpPr>
        <p:spPr bwMode="auto">
          <a:xfrm>
            <a:off x="7391400" y="0"/>
            <a:ext cx="0" cy="1524000"/>
          </a:xfrm>
          <a:prstGeom prst="line">
            <a:avLst/>
          </a:prstGeom>
          <a:noFill/>
          <a:ln w="9525">
            <a:solidFill>
              <a:schemeClr val="tx1"/>
            </a:solidFill>
            <a:round/>
            <a:headEnd/>
            <a:tailEnd/>
          </a:ln>
          <a:effectLst/>
        </p:spPr>
        <p:txBody>
          <a:bodyPr/>
          <a:lstStyle/>
          <a:p>
            <a:pPr>
              <a:defRPr/>
            </a:pPr>
            <a:endParaRPr lang="en-US">
              <a:ea typeface="+mn-ea"/>
            </a:endParaRPr>
          </a:p>
        </p:txBody>
      </p:sp>
      <p:sp>
        <p:nvSpPr>
          <p:cNvPr id="1027" name="Rectangle 3"/>
          <p:cNvSpPr>
            <a:spLocks noGrp="1" noChangeArrowheads="1"/>
          </p:cNvSpPr>
          <p:nvPr>
            <p:ph type="title"/>
          </p:nvPr>
        </p:nvSpPr>
        <p:spPr bwMode="auto">
          <a:xfrm>
            <a:off x="457200" y="122238"/>
            <a:ext cx="68580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zh-CN"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24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a typeface="宋体" charset="-122"/>
              </a:defRPr>
            </a:lvl1pPr>
          </a:lstStyle>
          <a:p>
            <a:pPr>
              <a:defRPr/>
            </a:pPr>
            <a:endParaRPr lang="zh-CN" altLang="en-US"/>
          </a:p>
        </p:txBody>
      </p:sp>
      <p:sp>
        <p:nvSpPr>
          <p:cNvPr id="1024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a typeface="宋体" charset="-122"/>
              </a:defRPr>
            </a:lvl1pPr>
          </a:lstStyle>
          <a:p>
            <a:pPr>
              <a:defRPr/>
            </a:pPr>
            <a:endParaRPr lang="zh-CN" altLang="en-US"/>
          </a:p>
        </p:txBody>
      </p:sp>
      <p:sp>
        <p:nvSpPr>
          <p:cNvPr id="1024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a typeface="宋体" charset="-122"/>
              </a:defRPr>
            </a:lvl1pPr>
          </a:lstStyle>
          <a:p>
            <a:pPr>
              <a:defRPr/>
            </a:pPr>
            <a:fld id="{4307868E-87A0-4521-AD87-77DC229FE877}" type="slidenum">
              <a:rPr lang="en-US" altLang="zh-CN"/>
              <a:pPr>
                <a:defRPr/>
              </a:pPr>
              <a:t>‹#›</a:t>
            </a:fld>
            <a:endParaRPr lang="en-US" altLang="zh-CN"/>
          </a:p>
        </p:txBody>
      </p:sp>
      <p:pic>
        <p:nvPicPr>
          <p:cNvPr id="1032" name="Picture 40" descr="ietflogo"/>
          <p:cNvPicPr>
            <a:picLocks noChangeAspect="1" noChangeArrowheads="1"/>
          </p:cNvPicPr>
          <p:nvPr/>
        </p:nvPicPr>
        <p:blipFill>
          <a:blip r:embed="rId15" cstate="print"/>
          <a:srcRect/>
          <a:stretch>
            <a:fillRect/>
          </a:stretch>
        </p:blipFill>
        <p:spPr bwMode="auto">
          <a:xfrm>
            <a:off x="7391400" y="228600"/>
            <a:ext cx="1524000" cy="8715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23"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900" b="1">
          <a:solidFill>
            <a:schemeClr val="tx2"/>
          </a:solidFill>
          <a:latin typeface="Arial" charset="0"/>
          <a:ea typeface="ＭＳ Ｐゴシック" pitchFamily="34" charset="-128"/>
        </a:defRPr>
      </a:lvl2pPr>
      <a:lvl3pPr algn="l" rtl="0" eaLnBrk="0" fontAlgn="base" hangingPunct="0">
        <a:spcBef>
          <a:spcPct val="0"/>
        </a:spcBef>
        <a:spcAft>
          <a:spcPct val="0"/>
        </a:spcAft>
        <a:defRPr sz="3900" b="1">
          <a:solidFill>
            <a:schemeClr val="tx2"/>
          </a:solidFill>
          <a:latin typeface="Arial" charset="0"/>
          <a:ea typeface="ＭＳ Ｐゴシック" pitchFamily="34" charset="-128"/>
        </a:defRPr>
      </a:lvl3pPr>
      <a:lvl4pPr algn="l" rtl="0" eaLnBrk="0" fontAlgn="base" hangingPunct="0">
        <a:spcBef>
          <a:spcPct val="0"/>
        </a:spcBef>
        <a:spcAft>
          <a:spcPct val="0"/>
        </a:spcAft>
        <a:defRPr sz="3900" b="1">
          <a:solidFill>
            <a:schemeClr val="tx2"/>
          </a:solidFill>
          <a:latin typeface="Arial" charset="0"/>
          <a:ea typeface="ＭＳ Ｐゴシック" pitchFamily="34" charset="-128"/>
        </a:defRPr>
      </a:lvl4pPr>
      <a:lvl5pPr algn="l" rtl="0" eaLnBrk="0" fontAlgn="base" hangingPunct="0">
        <a:spcBef>
          <a:spcPct val="0"/>
        </a:spcBef>
        <a:spcAft>
          <a:spcPct val="0"/>
        </a:spcAft>
        <a:defRPr sz="3900" b="1">
          <a:solidFill>
            <a:schemeClr val="tx2"/>
          </a:solidFill>
          <a:latin typeface="Arial" charset="0"/>
          <a:ea typeface="ＭＳ Ｐゴシック" pitchFamily="34" charset="-128"/>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ＭＳ Ｐゴシック" pitchFamily="34" charset="-128"/>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ea typeface="ＭＳ Ｐゴシック" pitchFamily="-106" charset="-128"/>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ea typeface="ＭＳ Ｐゴシック" pitchFamily="-106" charset="-128"/>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ea typeface="ＭＳ Ｐゴシック" pitchFamily="-106" charset="-128"/>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ea typeface="ＭＳ Ｐゴシック" pitchFamily="-106" charset="-128"/>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mailto:tobias.gondrom@gondrom.org" TargetMode="External"/><Relationship Id="rId3" Type="http://schemas.openxmlformats.org/officeDocument/2006/relationships/hyperlink" Target="http://datatracker.ietf.org/wg/websec/charter/" TargetMode="External"/><Relationship Id="rId7" Type="http://schemas.openxmlformats.org/officeDocument/2006/relationships/hyperlink" Target="http://ietf83streaming.dnsalias.net/ietf/ietf833.m3u"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hyperlink" Target="mailto:websec@jabber.ietf.org" TargetMode="External"/><Relationship Id="rId5" Type="http://schemas.openxmlformats.org/officeDocument/2006/relationships/hyperlink" Target="https://www.ietf.org/mailman/listinfo/websec" TargetMode="External"/><Relationship Id="rId10" Type="http://schemas.openxmlformats.org/officeDocument/2006/relationships/hyperlink" Target="mailto:ynir@checkpoint.com" TargetMode="External"/><Relationship Id="rId4" Type="http://schemas.openxmlformats.org/officeDocument/2006/relationships/hyperlink" Target="mailto:websec@ietf.org" TargetMode="External"/><Relationship Id="rId9" Type="http://schemas.openxmlformats.org/officeDocument/2006/relationships/hyperlink" Target="mailto:alexey.melnikov@isode.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381000" y="3048000"/>
            <a:ext cx="6842125" cy="3352800"/>
          </a:xfrm>
        </p:spPr>
        <p:txBody>
          <a:bodyPr/>
          <a:lstStyle/>
          <a:p>
            <a:pPr algn="r"/>
            <a:r>
              <a:rPr lang="en-US" altLang="zh-CN" dirty="0" smtClean="0">
                <a:ea typeface="宋体" pitchFamily="2" charset="-122"/>
              </a:rPr>
              <a:t>Agenda </a:t>
            </a:r>
            <a:br>
              <a:rPr lang="en-US" altLang="zh-CN" dirty="0" smtClean="0">
                <a:ea typeface="宋体" pitchFamily="2" charset="-122"/>
              </a:rPr>
            </a:br>
            <a:r>
              <a:rPr lang="en-US" altLang="zh-CN" sz="2000" dirty="0" smtClean="0">
                <a:ea typeface="宋体" pitchFamily="2" charset="-122"/>
              </a:rPr>
              <a:t/>
            </a:r>
            <a:br>
              <a:rPr lang="en-US" altLang="zh-CN" sz="2000" dirty="0" smtClean="0">
                <a:ea typeface="宋体" pitchFamily="2" charset="-122"/>
              </a:rPr>
            </a:br>
            <a:r>
              <a:rPr lang="en-US" altLang="zh-CN" sz="2000" dirty="0" smtClean="0">
                <a:ea typeface="宋体" pitchFamily="2" charset="-122"/>
              </a:rPr>
              <a:t> </a:t>
            </a:r>
            <a:r>
              <a:rPr lang="en-US" altLang="zh-CN" sz="2800" dirty="0" smtClean="0">
                <a:ea typeface="宋体" pitchFamily="2" charset="-122"/>
              </a:rPr>
              <a:t>Tobias Gondrom</a:t>
            </a:r>
            <a:r>
              <a:rPr lang="en-CA" altLang="zh-CN" sz="2800" dirty="0" smtClean="0">
                <a:ea typeface="宋体" pitchFamily="2" charset="-122"/>
              </a:rPr>
              <a:t/>
            </a:r>
            <a:br>
              <a:rPr lang="en-CA" altLang="zh-CN" sz="2800" dirty="0" smtClean="0">
                <a:ea typeface="宋体" pitchFamily="2" charset="-122"/>
              </a:rPr>
            </a:br>
            <a:r>
              <a:rPr lang="en-CA" altLang="zh-CN" sz="2800" dirty="0" smtClean="0">
                <a:ea typeface="宋体" pitchFamily="2" charset="-122"/>
              </a:rPr>
              <a:t>March 2012</a:t>
            </a:r>
            <a:endParaRPr lang="en-US" altLang="zh-CN" sz="2800" dirty="0" smtClean="0">
              <a:ea typeface="宋体" pitchFamily="2" charset="-122"/>
            </a:endParaRPr>
          </a:p>
        </p:txBody>
      </p:sp>
      <p:sp>
        <p:nvSpPr>
          <p:cNvPr id="3075" name="DtsShapeName" descr="C4750CDB1B@753@9@@8C6@C85GEGG@720968AL96D@PY35403[!!!!!BIHO@]y35403!!!!!!!!!!1110G2B369G71110G2B369G71!!!!!!!!!!!!!!!!!!!!!!!!!!!!!!!!!!!!!!!!!!!!!!!!!!!!869;e8:48aR62745!!!!!!BIHO@]R62745!!!11111111110G2BC705D2`fdoe`/qqu!!!!!!!!!!!!!!!!!!!!!!!!!!!!!!!!!!!!!!!!!!!!!!!!!!!!!!!!!!!!!!!!!!!!!!!!!!!!!!!!!!!!!!!!!!!!!!!!!!!!!!!!!!!!!!!!!!!!!!!!!!!!!!!!!!!!!!!!!!!!!!!!!!!!!!!!!!!!!!!!!!!!!!!!!!!!!!!!!!!!!!!!!!!!!!!!!!!!!!!!!!!!!!!!!!!!!!!!!!!!!!!!!!!!!!!!!!!!!!!!!!!!!!!!!!!!!!!!!!!!!!!!!!!!!!!!!!!!!!!!!!!!!!!!!!!!!!!!!!!!!!!!!!!!!!!!!!!!!!!!!!!!!!!!!!!!!!!!!!!!!!!!!!!!!!!!!!!!!!!!!!!!!!!!!!!!!!!!!!!!!!!!!!!!!!!!!!!!!!!!!!!!!!!!!!!!!!!!!!!!!!!!!!!!!!!!!!!!!!!!!!!!!!!!!!!!!!!!!!!!!!!!!!!!!!!!!!!!!!!!!!!!!!!!!!!!!!!!!!!!!!!!!!!!!!!!!!!!!!!!!!!!!!!!!!!!!!!!!!!!!!!!!!!!!!!!!!!!!!!!!!!!!!!!!!!!!!!!!!!!!!!!!!!!!!!!!!!!!!!!!!!!!!!!!!!!!!!!!!!!!!!!!!!!!!!!!!!!!!!!!!!!!!!!!!!!!!!!!!!!!!!!!!!!!!!!!!!!!!!!!!!!!!!!!!!!!!!!!!!!!!!!!!!!!!!!!!!!!!!!!!!!!!!!!!!!!!!!!!!!!!!!!!!!!!!!!!!!!!!!!!!!!!!!!!!!!!!!!!!!!!!!!!!!!!!!!!!!!!!!!!!!!!!!!!!!!!!!!!!!!!!!!!!!!!!!!!!!!!!!!!!!!!!!!!!!!!!!!!!!!!!!!!!!!!!!!!!!!!!!!!!!!!!!!!!!!!!!!!!!!!!!!!!!!!!!!!!!!!!!!!!!!!!!!!!!!!!!!!!!!!!!!!!!!!!!!!!!!!!!!!!!!!!!!!!!!!!!!!!!!!!!!!!!!!!!!!!!!!!!!!!!!!!!!!!!!!!!!!!!!!!!!!!!!!!!!!!!!!!!!!!!!!!!!!!!!!!!!!!!!!!!!!!!!!!!!!!!!!!!!!!!!!!!!!!!!!!!!!!!!!!!!!!!!!!!!!!!!!!!!!!!!!!!!!!!!!!!!!!!!!!!!!!!!!!!!!!!!!!!!!!!!!!!!!!!!!!!!!!!!!!!!!!!!!!!!!!!!!!!!!!!!!!!!!!!!!!!!!!!!!!!!!!!!!!!!!!!!!!!!!!!!!!!!!!!!!!!!!!!!!!!!!!!!!!!!!!!!!!!!!!!!!!!!!!!!!!!!!!!!!!!!!!!!!!!!!!!!!!!!!!!!!!!!!!!!!!!!!!!!!!!!!!!!!!!!!!!!!!!!!!!!!!!!!!!!!!!!!!!!!!!!!!!!!!!!!!!!!!!!!!!!!!!!!!!!!!!!!!!!!!!!!!!!!!!!!!!!!!!!!!!!!!!!!!!!!!!!!!!!!!!!!!!!!!!!!!!!!!!!!!!!!!!!!!!!!!!!!!!!!!!!!!!!!!!!!!!!!!!!!!!!!!!!!!!!!!!!!!!!!!!!!!!!!!!!!!!!!!!!!!!!!!!!!!!!!!!!!!!!!!!!!!!!!!!!!!!!!!!!!!!!!!!!!!!!!!!!!!!!!!!!!!!!!!!!!!!!!!!!!!!!!!!!!!!!!!!!!!!!!!!!!!!!!!!!!!!!!!!!!!!!!!!!!!!!!!!!!!!!!!!!!!!!!!!!!!!!!!!!!!!!!!!!!!!!!!!!!!!!!!!!!!!!!!!!!!!!!!!!!!!!!!!!!!!!!!!!!!!!!!!!!!!!!!!!!!!!!!!!!!!!!!!!!!!!!!!!!!!!!!!!!!!!!!!!!!!!!!!!!!!!!!!!!!!!!!!!!!!!!!!!!!!!!!!!!!!!!!!!!!!!!!!!!!!!!!!!!!!!!!!!!!!!!!!!!!!!!!!!!!!!!!!!!!!!!!!!!!!!!!!!!!!!!!!!!!!!!!!!!!!!!!!!!!!!!!!!!!!!!!!!!!!!!!!!!!!!!!!!!!!!!!!!!!!!!!!!!!!!!!!!!!!!!!!!!!!!!!!!!!!!!!!!!!!!!!!!!!!!!!!!!!!!!!!!!!!!!!!!!!!!!!!!!!!!!!!!!!!!!!!!!!!!!!!!!!!!!!!!!!!!!!!!!!!!!!!!!!!!!!!!!!!!!!!!!!!!!!!!!!!!!!!!!!!!!!!!!!!!!!!!!!!!!!!!!!!!!!!!!!!!!!!!!!!!!!!!!!!!!!!!!!!!!!!1!P" hidden="1"/>
          <p:cNvSpPr>
            <a:spLocks noChangeArrowheads="1"/>
          </p:cNvSpPr>
          <p:nvPr/>
        </p:nvSpPr>
        <p:spPr bwMode="auto">
          <a:xfrm>
            <a:off x="0" y="0"/>
            <a:ext cx="1588" cy="1588"/>
          </a:xfrm>
          <a:custGeom>
            <a:avLst/>
            <a:gdLst>
              <a:gd name="T0" fmla="*/ 4 w 21600"/>
              <a:gd name="T1" fmla="*/ 1 h 21600"/>
              <a:gd name="T2" fmla="*/ 1 w 21600"/>
              <a:gd name="T3" fmla="*/ 4 h 21600"/>
              <a:gd name="T4" fmla="*/ 4 w 21600"/>
              <a:gd name="T5" fmla="*/ 9 h 21600"/>
              <a:gd name="T6" fmla="*/ 7 w 21600"/>
              <a:gd name="T7" fmla="*/ 4 h 21600"/>
              <a:gd name="T8" fmla="*/ 0 60000 65536"/>
              <a:gd name="T9" fmla="*/ 0 60000 65536"/>
              <a:gd name="T10" fmla="*/ 0 60000 65536"/>
              <a:gd name="T11" fmla="*/ 0 60000 65536"/>
              <a:gd name="T12" fmla="*/ 5033 w 21600"/>
              <a:gd name="T13" fmla="*/ 2272 h 21600"/>
              <a:gd name="T14" fmla="*/ 16554 w 21600"/>
              <a:gd name="T15" fmla="*/ 13684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chemeClr val="accent1"/>
          </a:solidFill>
          <a:ln w="57150">
            <a:solidFill>
              <a:schemeClr val="tx1"/>
            </a:solidFill>
            <a:miter lim="800000"/>
            <a:headEnd/>
            <a:tailEnd/>
          </a:ln>
        </p:spPr>
        <p:txBody>
          <a:bodyPr wrap="none" anchor="ctr"/>
          <a:lstStyle/>
          <a:p>
            <a:endParaRPr lang="en-US"/>
          </a:p>
        </p:txBody>
      </p:sp>
      <p:sp>
        <p:nvSpPr>
          <p:cNvPr id="3076" name="Rectangle 2"/>
          <p:cNvSpPr>
            <a:spLocks noChangeArrowheads="1"/>
          </p:cNvSpPr>
          <p:nvPr/>
        </p:nvSpPr>
        <p:spPr bwMode="auto">
          <a:xfrm>
            <a:off x="315913" y="466725"/>
            <a:ext cx="6781800" cy="2133600"/>
          </a:xfrm>
          <a:prstGeom prst="rect">
            <a:avLst/>
          </a:prstGeom>
          <a:noFill/>
          <a:ln w="9525">
            <a:noFill/>
            <a:miter lim="800000"/>
            <a:headEnd/>
            <a:tailEnd/>
          </a:ln>
        </p:spPr>
        <p:txBody>
          <a:bodyPr anchor="b"/>
          <a:lstStyle/>
          <a:p>
            <a:pPr algn="r"/>
            <a:r>
              <a:rPr lang="en-US" altLang="zh-CN" sz="4800" b="1" dirty="0" err="1" smtClean="0">
                <a:solidFill>
                  <a:schemeClr val="tx2"/>
                </a:solidFill>
                <a:ea typeface="宋体" pitchFamily="2" charset="-122"/>
              </a:rPr>
              <a:t>Websec</a:t>
            </a:r>
            <a:r>
              <a:rPr lang="en-US" altLang="zh-CN" sz="4800" b="1" dirty="0" smtClean="0">
                <a:solidFill>
                  <a:schemeClr val="tx2"/>
                </a:solidFill>
                <a:ea typeface="宋体" pitchFamily="2" charset="-122"/>
              </a:rPr>
              <a:t> WG</a:t>
            </a:r>
            <a:r>
              <a:rPr lang="en-US" altLang="zh-CN" sz="4800" b="1" dirty="0">
                <a:solidFill>
                  <a:schemeClr val="tx2"/>
                </a:solidFill>
                <a:ea typeface="宋体" pitchFamily="2" charset="-122"/>
              </a:rPr>
              <a:t/>
            </a:r>
            <a:br>
              <a:rPr lang="en-US" altLang="zh-CN" sz="4800" b="1" dirty="0">
                <a:solidFill>
                  <a:schemeClr val="tx2"/>
                </a:solidFill>
                <a:ea typeface="宋体" pitchFamily="2" charset="-122"/>
              </a:rPr>
            </a:br>
            <a:r>
              <a:rPr lang="en-US" altLang="zh-CN" sz="4800" b="1" dirty="0">
                <a:solidFill>
                  <a:schemeClr val="tx2"/>
                </a:solidFill>
                <a:ea typeface="宋体" pitchFamily="2" charset="-122"/>
              </a:rPr>
              <a:t>IETF </a:t>
            </a:r>
            <a:r>
              <a:rPr lang="en-US" altLang="zh-CN" sz="4800" b="1" dirty="0" smtClean="0">
                <a:solidFill>
                  <a:schemeClr val="tx2"/>
                </a:solidFill>
                <a:ea typeface="宋体" pitchFamily="2" charset="-122"/>
              </a:rPr>
              <a:t>83</a:t>
            </a:r>
            <a:endParaRPr lang="en-US" altLang="zh-CN" sz="4800" b="1" dirty="0">
              <a:solidFill>
                <a:schemeClr val="tx2"/>
              </a:solidFill>
              <a:ea typeface="宋体" pitchFamily="2" charset="-122"/>
            </a:endParaRPr>
          </a:p>
        </p:txBody>
      </p:sp>
      <p:sp>
        <p:nvSpPr>
          <p:cNvPr id="3078" name="Slide Number Placeholder 5"/>
          <p:cNvSpPr>
            <a:spLocks noGrp="1"/>
          </p:cNvSpPr>
          <p:nvPr>
            <p:ph type="sldNum" sz="quarter" idx="12"/>
          </p:nvPr>
        </p:nvSpPr>
        <p:spPr>
          <a:noFill/>
        </p:spPr>
        <p:txBody>
          <a:bodyPr/>
          <a:lstStyle/>
          <a:p>
            <a:fld id="{A8947A2C-2804-4A98-9468-9EE0BAAB2FCE}" type="slidenum">
              <a:rPr lang="en-US" altLang="zh-CN" smtClean="0">
                <a:ea typeface="宋体" pitchFamily="2" charset="-122"/>
              </a:rPr>
              <a:pPr/>
              <a:t>1</a:t>
            </a:fld>
            <a:endParaRPr lang="en-US" altLang="zh-CN" smtClean="0">
              <a:ea typeface="宋体"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395288" y="257175"/>
            <a:ext cx="7131050" cy="579438"/>
          </a:xfrm>
          <a:prstGeom prst="rect">
            <a:avLst/>
          </a:prstGeom>
          <a:noFill/>
          <a:ln w="9525">
            <a:noFill/>
            <a:miter lim="800000"/>
            <a:headEnd/>
            <a:tailEnd/>
          </a:ln>
        </p:spPr>
        <p:txBody>
          <a:bodyPr>
            <a:spAutoFit/>
          </a:bodyPr>
          <a:lstStyle/>
          <a:p>
            <a:pPr marL="342900" indent="-342900" algn="ctr">
              <a:spcBef>
                <a:spcPct val="20000"/>
              </a:spcBef>
            </a:pPr>
            <a:r>
              <a:rPr lang="en-US" altLang="zh-CN" sz="3200" b="1" dirty="0" err="1" smtClean="0">
                <a:ea typeface="宋体" pitchFamily="2" charset="-122"/>
              </a:rPr>
              <a:t>WebsecWG</a:t>
            </a:r>
            <a:endParaRPr lang="en-US" altLang="zh-CN" sz="3200" b="1" dirty="0">
              <a:ea typeface="宋体" pitchFamily="2" charset="-122"/>
            </a:endParaRPr>
          </a:p>
        </p:txBody>
      </p:sp>
      <p:sp>
        <p:nvSpPr>
          <p:cNvPr id="4099" name="Text Box 3"/>
          <p:cNvSpPr txBox="1">
            <a:spLocks noChangeArrowheads="1"/>
          </p:cNvSpPr>
          <p:nvPr/>
        </p:nvSpPr>
        <p:spPr bwMode="auto">
          <a:xfrm>
            <a:off x="380999" y="1412875"/>
            <a:ext cx="8534401" cy="5262979"/>
          </a:xfrm>
          <a:prstGeom prst="rect">
            <a:avLst/>
          </a:prstGeom>
          <a:noFill/>
          <a:ln w="9525">
            <a:noFill/>
            <a:miter lim="800000"/>
            <a:headEnd/>
            <a:tailEnd/>
          </a:ln>
        </p:spPr>
        <p:txBody>
          <a:bodyPr wrap="square">
            <a:spAutoFit/>
          </a:bodyPr>
          <a:lstStyle/>
          <a:p>
            <a:pPr marL="342900" indent="-342900"/>
            <a:r>
              <a:rPr lang="en-US" altLang="zh-CN" sz="2400" b="1" dirty="0">
                <a:ea typeface="宋体" pitchFamily="2" charset="-122"/>
              </a:rPr>
              <a:t>Welcome </a:t>
            </a:r>
            <a:r>
              <a:rPr lang="en-US" altLang="zh-CN" sz="2400" b="1" dirty="0" smtClean="0">
                <a:ea typeface="宋体" pitchFamily="2" charset="-122"/>
              </a:rPr>
              <a:t>to </a:t>
            </a:r>
            <a:r>
              <a:rPr lang="en-US" altLang="zh-CN" sz="2400" b="1" dirty="0" err="1" smtClean="0">
                <a:ea typeface="宋体" pitchFamily="2" charset="-122"/>
              </a:rPr>
              <a:t>Websec</a:t>
            </a:r>
            <a:r>
              <a:rPr lang="en-US" altLang="zh-CN" sz="2400" b="1" dirty="0" smtClean="0">
                <a:ea typeface="宋体" pitchFamily="2" charset="-122"/>
              </a:rPr>
              <a:t> WG meeting at </a:t>
            </a:r>
            <a:r>
              <a:rPr lang="en-US" altLang="zh-CN" sz="2400" b="1" dirty="0">
                <a:ea typeface="宋体" pitchFamily="2" charset="-122"/>
              </a:rPr>
              <a:t>IETF </a:t>
            </a:r>
            <a:r>
              <a:rPr lang="en-US" altLang="zh-CN" sz="2400" b="1" dirty="0" smtClean="0">
                <a:ea typeface="宋体" pitchFamily="2" charset="-122"/>
              </a:rPr>
              <a:t>83 in Paris</a:t>
            </a:r>
            <a:br>
              <a:rPr lang="en-US" altLang="zh-CN" sz="2400" b="1" dirty="0" smtClean="0">
                <a:ea typeface="宋体" pitchFamily="2" charset="-122"/>
              </a:rPr>
            </a:br>
            <a:endParaRPr lang="en-US" altLang="zh-CN" sz="2400" b="1" dirty="0" smtClean="0">
              <a:ea typeface="宋体" pitchFamily="2" charset="-122"/>
            </a:endParaRPr>
          </a:p>
          <a:p>
            <a:pPr marL="342900" indent="-342900"/>
            <a:r>
              <a:rPr lang="en-US" altLang="zh-CN" sz="2400" b="1" dirty="0" smtClean="0">
                <a:ea typeface="宋体" pitchFamily="2" charset="-122"/>
              </a:rPr>
              <a:t>Web page: charter, current documents</a:t>
            </a:r>
            <a:br>
              <a:rPr lang="en-US" altLang="zh-CN" sz="2400" b="1" dirty="0" smtClean="0">
                <a:ea typeface="宋体" pitchFamily="2" charset="-122"/>
              </a:rPr>
            </a:br>
            <a:r>
              <a:rPr lang="en-US" altLang="zh-CN" sz="2400" b="1" dirty="0" smtClean="0">
                <a:ea typeface="宋体" pitchFamily="2" charset="-122"/>
                <a:hlinkClick r:id="rId3"/>
              </a:rPr>
              <a:t>http://datatracker.ietf.org/wg/websec/charter/</a:t>
            </a:r>
            <a:r>
              <a:rPr lang="en-US" altLang="zh-CN" sz="2400" b="1" dirty="0" smtClean="0">
                <a:ea typeface="宋体" pitchFamily="2" charset="-122"/>
              </a:rPr>
              <a:t>  </a:t>
            </a:r>
          </a:p>
          <a:p>
            <a:pPr marL="342900" indent="-342900"/>
            <a:r>
              <a:rPr lang="en-US" altLang="zh-CN" sz="2400" b="1" dirty="0" smtClean="0">
                <a:ea typeface="宋体" pitchFamily="2" charset="-122"/>
              </a:rPr>
              <a:t>Mailing List: </a:t>
            </a:r>
            <a:r>
              <a:rPr lang="en-US" altLang="zh-CN" sz="2400" b="1" dirty="0" smtClean="0">
                <a:ea typeface="宋体" pitchFamily="2" charset="-122"/>
                <a:hlinkClick r:id="rId4"/>
              </a:rPr>
              <a:t>websec@ietf.org</a:t>
            </a:r>
            <a:endParaRPr lang="en-US" altLang="zh-CN" sz="2400" b="1" dirty="0" smtClean="0">
              <a:ea typeface="宋体" pitchFamily="2" charset="-122"/>
            </a:endParaRPr>
          </a:p>
          <a:p>
            <a:pPr marL="342900" indent="-342900">
              <a:buFontTx/>
              <a:buChar char="•"/>
            </a:pPr>
            <a:r>
              <a:rPr lang="en-US" altLang="zh-CN" sz="2400" b="1" dirty="0" smtClean="0">
                <a:ea typeface="宋体" pitchFamily="2" charset="-122"/>
              </a:rPr>
              <a:t>To Subscribe: </a:t>
            </a:r>
            <a:r>
              <a:rPr lang="en-US" altLang="zh-CN" sz="2400" b="1" dirty="0" smtClean="0">
                <a:ea typeface="宋体" pitchFamily="2" charset="-122"/>
                <a:hlinkClick r:id="rId5"/>
              </a:rPr>
              <a:t>https://www.ietf.org/mailman/listinfo/websec</a:t>
            </a:r>
            <a:endParaRPr lang="en-US" altLang="zh-CN" sz="2400" b="1" dirty="0" smtClean="0">
              <a:ea typeface="宋体" pitchFamily="2" charset="-122"/>
            </a:endParaRPr>
          </a:p>
          <a:p>
            <a:pPr marL="342900" indent="-342900"/>
            <a:r>
              <a:rPr lang="en-US" altLang="zh-CN" sz="2400" b="1" dirty="0" smtClean="0">
                <a:ea typeface="宋体" pitchFamily="2" charset="-122"/>
              </a:rPr>
              <a:t>Jabber: </a:t>
            </a:r>
            <a:r>
              <a:rPr lang="en-US" altLang="zh-CN" sz="2400" b="1" dirty="0" smtClean="0">
                <a:ea typeface="宋体" pitchFamily="2" charset="-122"/>
                <a:hlinkClick r:id="rId6"/>
              </a:rPr>
              <a:t>websec@jabber.ietf.org</a:t>
            </a:r>
            <a:r>
              <a:rPr lang="en-US" altLang="zh-CN" sz="2400" b="1" dirty="0" smtClean="0">
                <a:ea typeface="宋体" pitchFamily="2" charset="-122"/>
              </a:rPr>
              <a:t> </a:t>
            </a:r>
          </a:p>
          <a:p>
            <a:pPr marL="342900" indent="-342900"/>
            <a:r>
              <a:rPr lang="en-US" altLang="zh-CN" sz="2400" b="1" dirty="0">
                <a:ea typeface="宋体" pitchFamily="2" charset="-122"/>
              </a:rPr>
              <a:t>Audio</a:t>
            </a:r>
            <a:r>
              <a:rPr lang="en-US" altLang="zh-CN" sz="2400" b="1" dirty="0" smtClean="0">
                <a:ea typeface="宋体" pitchFamily="2" charset="-122"/>
              </a:rPr>
              <a:t>: </a:t>
            </a:r>
            <a:r>
              <a:rPr lang="en-US" altLang="zh-CN" sz="2400" b="1" dirty="0" smtClean="0">
                <a:ea typeface="宋体" pitchFamily="2" charset="-122"/>
                <a:hlinkClick r:id="rId7"/>
              </a:rPr>
              <a:t>http</a:t>
            </a:r>
            <a:r>
              <a:rPr lang="en-US" altLang="zh-CN" sz="2400" b="1" dirty="0">
                <a:ea typeface="宋体" pitchFamily="2" charset="-122"/>
                <a:hlinkClick r:id="rId7"/>
              </a:rPr>
              <a:t>://</a:t>
            </a:r>
            <a:r>
              <a:rPr lang="en-US" altLang="zh-CN" sz="2400" b="1" dirty="0" smtClean="0">
                <a:ea typeface="宋体" pitchFamily="2" charset="-122"/>
                <a:hlinkClick r:id="rId7"/>
              </a:rPr>
              <a:t>ietf83streaming.dnsalias.net/ietf/ietf833.m3u</a:t>
            </a:r>
            <a:r>
              <a:rPr lang="en-US" altLang="zh-CN" sz="2400" b="1" dirty="0" smtClean="0">
                <a:ea typeface="宋体" pitchFamily="2" charset="-122"/>
              </a:rPr>
              <a:t> </a:t>
            </a:r>
            <a:br>
              <a:rPr lang="en-US" altLang="zh-CN" sz="2400" b="1" dirty="0" smtClean="0">
                <a:ea typeface="宋体" pitchFamily="2" charset="-122"/>
              </a:rPr>
            </a:br>
            <a:endParaRPr lang="en-US" altLang="zh-CN" sz="2400" b="1" dirty="0" smtClean="0">
              <a:ea typeface="宋体" pitchFamily="2" charset="-122"/>
            </a:endParaRPr>
          </a:p>
          <a:p>
            <a:pPr marL="342900" indent="-342900"/>
            <a:r>
              <a:rPr lang="en-US" altLang="zh-CN" sz="2400" b="1" dirty="0" smtClean="0">
                <a:ea typeface="宋体" pitchFamily="2" charset="-122"/>
              </a:rPr>
              <a:t>Chairs:  Tobias Gondrom (</a:t>
            </a:r>
            <a:r>
              <a:rPr lang="en-US" altLang="zh-CN" sz="2400" b="1" dirty="0" smtClean="0">
                <a:ea typeface="宋体" pitchFamily="2" charset="-122"/>
                <a:hlinkClick r:id="rId8"/>
              </a:rPr>
              <a:t>tobias.gondrom@gondrom.org</a:t>
            </a:r>
            <a:r>
              <a:rPr lang="en-US" altLang="zh-CN" sz="2400" b="1" dirty="0" smtClean="0">
                <a:ea typeface="宋体" pitchFamily="2" charset="-122"/>
              </a:rPr>
              <a:t>)</a:t>
            </a:r>
          </a:p>
          <a:p>
            <a:pPr marL="342900" indent="-342900"/>
            <a:r>
              <a:rPr lang="en-US" altLang="zh-CN" sz="2400" b="1" dirty="0" smtClean="0">
                <a:ea typeface="宋体" pitchFamily="2" charset="-122"/>
              </a:rPr>
              <a:t>		    Alexey </a:t>
            </a:r>
            <a:r>
              <a:rPr lang="en-US" altLang="zh-CN" sz="2400" b="1" dirty="0" err="1">
                <a:ea typeface="宋体" pitchFamily="2" charset="-122"/>
              </a:rPr>
              <a:t>Melnikov</a:t>
            </a:r>
            <a:r>
              <a:rPr lang="en-US" altLang="zh-CN" sz="2400" b="1" dirty="0">
                <a:ea typeface="宋体" pitchFamily="2" charset="-122"/>
              </a:rPr>
              <a:t> </a:t>
            </a:r>
            <a:r>
              <a:rPr lang="en-US" altLang="zh-CN" sz="2400" b="1" dirty="0" smtClean="0">
                <a:ea typeface="宋体" pitchFamily="2" charset="-122"/>
              </a:rPr>
              <a:t>(</a:t>
            </a:r>
            <a:r>
              <a:rPr lang="en-US" altLang="zh-CN" sz="2400" b="1" dirty="0" smtClean="0">
                <a:ea typeface="宋体" pitchFamily="2" charset="-122"/>
                <a:hlinkClick r:id="rId9"/>
              </a:rPr>
              <a:t>alexey.melnikov@isode.com</a:t>
            </a:r>
            <a:r>
              <a:rPr lang="en-US" altLang="zh-CN" sz="2400" b="1" dirty="0" smtClean="0">
                <a:ea typeface="宋体" pitchFamily="2" charset="-122"/>
              </a:rPr>
              <a:t>)</a:t>
            </a:r>
          </a:p>
          <a:p>
            <a:pPr marL="342900" indent="-342900"/>
            <a:r>
              <a:rPr lang="en-US" altLang="zh-CN" sz="2400" b="1" dirty="0">
                <a:ea typeface="宋体" pitchFamily="2" charset="-122"/>
              </a:rPr>
              <a:t>Secretary: </a:t>
            </a:r>
            <a:r>
              <a:rPr lang="en-US" altLang="zh-CN" sz="2400" b="1" dirty="0" smtClean="0">
                <a:ea typeface="宋体" pitchFamily="2" charset="-122"/>
              </a:rPr>
              <a:t> </a:t>
            </a:r>
            <a:r>
              <a:rPr lang="en-US" altLang="zh-CN" sz="2400" b="1" dirty="0" err="1" smtClean="0">
                <a:ea typeface="宋体" pitchFamily="2" charset="-122"/>
              </a:rPr>
              <a:t>Yoav</a:t>
            </a:r>
            <a:r>
              <a:rPr lang="en-US" altLang="zh-CN" sz="2400" b="1" dirty="0" smtClean="0">
                <a:ea typeface="宋体" pitchFamily="2" charset="-122"/>
              </a:rPr>
              <a:t> </a:t>
            </a:r>
            <a:r>
              <a:rPr lang="en-US" altLang="zh-CN" sz="2400" b="1" dirty="0" err="1">
                <a:ea typeface="宋体" pitchFamily="2" charset="-122"/>
              </a:rPr>
              <a:t>Nir</a:t>
            </a:r>
            <a:r>
              <a:rPr lang="en-US" altLang="zh-CN" sz="2400" b="1" dirty="0">
                <a:ea typeface="宋体" pitchFamily="2" charset="-122"/>
              </a:rPr>
              <a:t> </a:t>
            </a:r>
            <a:r>
              <a:rPr lang="en-US" altLang="zh-CN" sz="2400" b="1" dirty="0" smtClean="0">
                <a:ea typeface="宋体" pitchFamily="2" charset="-122"/>
              </a:rPr>
              <a:t>(</a:t>
            </a:r>
            <a:r>
              <a:rPr lang="en-US" altLang="zh-CN" sz="2400" b="1" dirty="0" smtClean="0">
                <a:ea typeface="宋体" pitchFamily="2" charset="-122"/>
                <a:hlinkClick r:id="rId10"/>
              </a:rPr>
              <a:t>ynir@checkpoint.com</a:t>
            </a:r>
            <a:r>
              <a:rPr lang="en-US" altLang="zh-CN" sz="2400" b="1" dirty="0" smtClean="0">
                <a:ea typeface="宋体" pitchFamily="2" charset="-122"/>
              </a:rPr>
              <a:t>)</a:t>
            </a:r>
          </a:p>
          <a:p>
            <a:pPr marL="342900" indent="-342900"/>
            <a:r>
              <a:rPr lang="en-US" altLang="zh-CN" sz="2400" b="1" dirty="0" smtClean="0">
                <a:ea typeface="宋体" pitchFamily="2" charset="-122"/>
              </a:rPr>
              <a:t>Area Director: Peter Saint-Andre (stpeter@stpeter.im)</a:t>
            </a:r>
          </a:p>
        </p:txBody>
      </p:sp>
      <p:sp>
        <p:nvSpPr>
          <p:cNvPr id="4100" name="Slide Number Placeholder 3"/>
          <p:cNvSpPr>
            <a:spLocks noGrp="1"/>
          </p:cNvSpPr>
          <p:nvPr>
            <p:ph type="sldNum" sz="quarter" idx="12"/>
          </p:nvPr>
        </p:nvSpPr>
        <p:spPr>
          <a:noFill/>
        </p:spPr>
        <p:txBody>
          <a:bodyPr/>
          <a:lstStyle/>
          <a:p>
            <a:fld id="{0400BC2D-0A9E-41F9-8116-C965A05AD4C0}" type="slidenum">
              <a:rPr lang="en-US" altLang="zh-CN" smtClean="0">
                <a:ea typeface="宋体" pitchFamily="2" charset="-122"/>
              </a:rPr>
              <a:pPr/>
              <a:t>2</a:t>
            </a:fld>
            <a:endParaRPr lang="en-US" altLang="zh-CN" smtClean="0">
              <a:ea typeface="宋体" pitchFamily="2"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122238"/>
            <a:ext cx="6858000" cy="944562"/>
          </a:xfrm>
        </p:spPr>
        <p:txBody>
          <a:bodyPr/>
          <a:lstStyle/>
          <a:p>
            <a:pPr algn="ctr"/>
            <a:r>
              <a:rPr lang="en-US" altLang="zh-CN" smtClean="0">
                <a:ea typeface="宋体" pitchFamily="2" charset="-122"/>
              </a:rPr>
              <a:t>Note Well</a:t>
            </a:r>
          </a:p>
        </p:txBody>
      </p:sp>
      <p:sp>
        <p:nvSpPr>
          <p:cNvPr id="6147" name="Rectangle 5"/>
          <p:cNvSpPr>
            <a:spLocks noChangeArrowheads="1"/>
          </p:cNvSpPr>
          <p:nvPr/>
        </p:nvSpPr>
        <p:spPr bwMode="auto">
          <a:xfrm>
            <a:off x="304800" y="1066800"/>
            <a:ext cx="8839200" cy="5638800"/>
          </a:xfrm>
          <a:prstGeom prst="rect">
            <a:avLst/>
          </a:prstGeom>
          <a:noFill/>
          <a:ln w="12700">
            <a:noFill/>
            <a:miter lim="800000"/>
            <a:headEnd/>
            <a:tailEnd/>
          </a:ln>
        </p:spPr>
        <p:txBody>
          <a:bodyPr lIns="90488" tIns="44450" rIns="90488" bIns="44450"/>
          <a:lstStyle/>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Any submission to the IETF intended by the Contributor for publication as all or</a:t>
            </a: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part of an IETF Internet-Draft or RFC and any statement made within the context</a:t>
            </a: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of an IETF activity is considered an "IETF Contribution". Such statements include</a:t>
            </a: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oral statements in IETF sessions, as well as written and electronic communications</a:t>
            </a: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made at any time or place, which are addressed to: </a:t>
            </a:r>
          </a:p>
          <a:p>
            <a:pPr eaLnBrk="0" hangingPunct="0">
              <a:lnSpc>
                <a:spcPct val="85000"/>
              </a:lnSpc>
              <a:spcBef>
                <a:spcPct val="5000"/>
              </a:spcBef>
              <a:spcAft>
                <a:spcPct val="5000"/>
              </a:spcAft>
              <a:buClr>
                <a:schemeClr val="tx2"/>
              </a:buClr>
              <a:buSzPct val="70000"/>
              <a:buFont typeface="Wingdings" pitchFamily="2" charset="2"/>
              <a:buChar char="l"/>
            </a:pPr>
            <a:endParaRPr lang="en-US" altLang="zh-CN" sz="1400">
              <a:ea typeface="宋体" pitchFamily="2" charset="-122"/>
            </a:endParaRP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the IETF plenary session,</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any IETF working group or portion thereof,</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the IESG or any member thereof on behalf of the IESG,</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the IAB or any member thereof on behalf of the IAB,</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any IETF mailing list, including the IETF list itself,</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any working group or design team list, or any other list</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functioning under IETF auspices,</a:t>
            </a:r>
          </a:p>
          <a:p>
            <a:pPr eaLnBrk="0" hangingPunct="0">
              <a:lnSpc>
                <a:spcPct val="85000"/>
              </a:lnSpc>
              <a:spcBef>
                <a:spcPct val="5000"/>
              </a:spcBef>
              <a:spcAft>
                <a:spcPct val="5000"/>
              </a:spcAft>
              <a:buClr>
                <a:schemeClr val="tx2"/>
              </a:buClr>
              <a:buSzPct val="70000"/>
              <a:buFont typeface="Wingdings" pitchFamily="2" charset="2"/>
              <a:buChar char="l"/>
            </a:pPr>
            <a:r>
              <a:rPr lang="en-US" altLang="zh-CN" sz="1400">
                <a:solidFill>
                  <a:srgbClr val="000000"/>
                </a:solidFill>
                <a:ea typeface="宋体" pitchFamily="2" charset="-122"/>
                <a:cs typeface="Times New Roman" pitchFamily="18" charset="0"/>
              </a:rPr>
              <a:t>the RFC Editor or the Internet-Drafts function</a:t>
            </a:r>
          </a:p>
          <a:p>
            <a:pPr eaLnBrk="0" hangingPunct="0">
              <a:lnSpc>
                <a:spcPct val="85000"/>
              </a:lnSpc>
              <a:spcBef>
                <a:spcPct val="5000"/>
              </a:spcBef>
              <a:spcAft>
                <a:spcPct val="5000"/>
              </a:spcAft>
              <a:buClr>
                <a:schemeClr val="tx2"/>
              </a:buClr>
              <a:buSzPct val="70000"/>
              <a:buFont typeface="Wingdings" pitchFamily="2" charset="2"/>
              <a:buNone/>
            </a:pPr>
            <a:r>
              <a:rPr lang="en-US" altLang="zh-CN" sz="1400">
                <a:solidFill>
                  <a:srgbClr val="000000"/>
                </a:solidFill>
                <a:ea typeface="宋体" pitchFamily="2" charset="-122"/>
                <a:cs typeface="Times New Roman" pitchFamily="18" charset="0"/>
              </a:rPr>
              <a:t/>
            </a:r>
            <a:br>
              <a:rPr lang="en-US" altLang="zh-CN" sz="1400">
                <a:solidFill>
                  <a:srgbClr val="000000"/>
                </a:solidFill>
                <a:ea typeface="宋体" pitchFamily="2" charset="-122"/>
                <a:cs typeface="Times New Roman" pitchFamily="18" charset="0"/>
              </a:rPr>
            </a:br>
            <a:r>
              <a:rPr lang="en-US" altLang="zh-CN" sz="1400">
                <a:ea typeface="宋体" pitchFamily="2" charset="-122"/>
              </a:rPr>
              <a:t>All IETF Contributions are subject to the rules of RFC 3978 (updated by RFC 4748) and RFC 3979 (updated by RFC 4879).</a:t>
            </a:r>
          </a:p>
          <a:p>
            <a:pPr eaLnBrk="0" hangingPunct="0">
              <a:lnSpc>
                <a:spcPct val="85000"/>
              </a:lnSpc>
              <a:spcBef>
                <a:spcPct val="5000"/>
              </a:spcBef>
              <a:spcAft>
                <a:spcPct val="5000"/>
              </a:spcAft>
              <a:buClr>
                <a:schemeClr val="tx2"/>
              </a:buClr>
              <a:buSzPct val="70000"/>
              <a:buFont typeface="Wingdings" pitchFamily="2" charset="2"/>
              <a:buNone/>
            </a:pPr>
            <a:endParaRPr lang="en-US" altLang="zh-CN" sz="1400">
              <a:ea typeface="宋体" pitchFamily="2" charset="-122"/>
            </a:endParaRP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Statements made outside of an IETF session, mailing list or other function, that are clearly not intended to be input to an IETF activity, group or function, are not IETF Contributions in the context of this notice.</a:t>
            </a: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Please consult RFC 3978 (and RFC 4748) for details.</a:t>
            </a:r>
          </a:p>
          <a:p>
            <a:pPr eaLnBrk="0" hangingPunct="0">
              <a:lnSpc>
                <a:spcPct val="85000"/>
              </a:lnSpc>
              <a:spcBef>
                <a:spcPct val="5000"/>
              </a:spcBef>
              <a:spcAft>
                <a:spcPct val="5000"/>
              </a:spcAft>
              <a:buClr>
                <a:schemeClr val="tx2"/>
              </a:buClr>
              <a:buSzPct val="70000"/>
              <a:buFont typeface="Wingdings" pitchFamily="2" charset="2"/>
              <a:buChar char="l"/>
            </a:pPr>
            <a:endParaRPr lang="en-US" altLang="zh-CN" sz="1400">
              <a:ea typeface="宋体" pitchFamily="2" charset="-122"/>
            </a:endParaRP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A participant in any IETF activity is deemed to accept all IETF rules of process, as documented in Best Current Practices RFCs and IESG Statements.</a:t>
            </a:r>
          </a:p>
          <a:p>
            <a:pPr eaLnBrk="0" hangingPunct="0">
              <a:lnSpc>
                <a:spcPct val="85000"/>
              </a:lnSpc>
              <a:spcBef>
                <a:spcPct val="5000"/>
              </a:spcBef>
              <a:spcAft>
                <a:spcPct val="5000"/>
              </a:spcAft>
              <a:buClr>
                <a:schemeClr val="tx2"/>
              </a:buClr>
              <a:buSzPct val="70000"/>
              <a:buFont typeface="Wingdings" pitchFamily="2" charset="2"/>
              <a:buChar char="l"/>
            </a:pPr>
            <a:endParaRPr lang="en-US" altLang="zh-CN" sz="1400">
              <a:ea typeface="宋体" pitchFamily="2" charset="-122"/>
            </a:endParaRPr>
          </a:p>
          <a:p>
            <a:pPr eaLnBrk="0" hangingPunct="0">
              <a:lnSpc>
                <a:spcPct val="85000"/>
              </a:lnSpc>
              <a:spcBef>
                <a:spcPct val="5000"/>
              </a:spcBef>
              <a:spcAft>
                <a:spcPct val="5000"/>
              </a:spcAft>
              <a:buClr>
                <a:schemeClr val="tx2"/>
              </a:buClr>
              <a:buSzPct val="70000"/>
              <a:buFont typeface="Wingdings" pitchFamily="2" charset="2"/>
              <a:buNone/>
            </a:pPr>
            <a:r>
              <a:rPr lang="en-US" altLang="zh-CN" sz="1400">
                <a:ea typeface="宋体" pitchFamily="2" charset="-122"/>
              </a:rPr>
              <a:t>A participant in any IETF activity acknowledges that written, audio and video records of meetings may be made and may be available to the public.</a:t>
            </a:r>
          </a:p>
        </p:txBody>
      </p:sp>
      <p:sp>
        <p:nvSpPr>
          <p:cNvPr id="6148" name="Slide Number Placeholder 3"/>
          <p:cNvSpPr>
            <a:spLocks noGrp="1"/>
          </p:cNvSpPr>
          <p:nvPr>
            <p:ph type="sldNum" sz="quarter" idx="12"/>
          </p:nvPr>
        </p:nvSpPr>
        <p:spPr>
          <a:noFill/>
        </p:spPr>
        <p:txBody>
          <a:bodyPr/>
          <a:lstStyle/>
          <a:p>
            <a:fld id="{BA59A9EB-E103-410D-BEC8-75A4A24C045D}" type="slidenum">
              <a:rPr lang="en-US" altLang="zh-CN" smtClean="0">
                <a:ea typeface="宋体" pitchFamily="2" charset="-122"/>
              </a:rPr>
              <a:pPr/>
              <a:t>3</a:t>
            </a:fld>
            <a:endParaRPr lang="en-US" altLang="zh-CN" smtClean="0">
              <a:ea typeface="宋体"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zh-CN" smtClean="0">
                <a:ea typeface="宋体" pitchFamily="2" charset="-122"/>
              </a:rPr>
              <a:t>AGENDA</a:t>
            </a:r>
          </a:p>
        </p:txBody>
      </p:sp>
      <p:sp>
        <p:nvSpPr>
          <p:cNvPr id="5" name="Rounded Rectangle 4"/>
          <p:cNvSpPr/>
          <p:nvPr/>
        </p:nvSpPr>
        <p:spPr>
          <a:xfrm>
            <a:off x="0" y="1371600"/>
            <a:ext cx="9144000" cy="762000"/>
          </a:xfrm>
          <a:prstGeom prst="roundRect">
            <a:avLst/>
          </a:prstGeom>
          <a:solidFill>
            <a:srgbClr val="99CCFF">
              <a:alpha val="50196"/>
            </a:srgb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123" name="Rectangle 3"/>
          <p:cNvSpPr>
            <a:spLocks noGrp="1" noChangeArrowheads="1"/>
          </p:cNvSpPr>
          <p:nvPr>
            <p:ph type="body" idx="1"/>
          </p:nvPr>
        </p:nvSpPr>
        <p:spPr>
          <a:xfrm>
            <a:off x="457200" y="1371600"/>
            <a:ext cx="8229600" cy="5715000"/>
          </a:xfrm>
        </p:spPr>
        <p:txBody>
          <a:bodyPr/>
          <a:lstStyle/>
          <a:p>
            <a:pPr marL="457200" indent="-457200">
              <a:buFont typeface="+mj-lt"/>
              <a:buAutoNum type="arabicPeriod"/>
            </a:pPr>
            <a:r>
              <a:rPr lang="en-US" sz="2000" dirty="0" err="1" smtClean="0"/>
              <a:t>Administrativia</a:t>
            </a:r>
            <a:r>
              <a:rPr lang="en-US" sz="2000" dirty="0"/>
              <a:t> </a:t>
            </a:r>
            <a:r>
              <a:rPr lang="en-US" sz="2000" dirty="0" smtClean="0"/>
              <a:t>- </a:t>
            </a:r>
            <a:r>
              <a:rPr lang="en-US" sz="2000" dirty="0"/>
              <a:t>5 </a:t>
            </a:r>
            <a:r>
              <a:rPr lang="en-US" sz="2000" dirty="0" smtClean="0"/>
              <a:t>minutes</a:t>
            </a:r>
            <a:endParaRPr lang="en-US" altLang="zh-CN" sz="2000" dirty="0" smtClean="0">
              <a:ea typeface="宋体" pitchFamily="2" charset="-122"/>
            </a:endParaRPr>
          </a:p>
          <a:p>
            <a:pPr marL="801687" lvl="1" indent="-457200"/>
            <a:r>
              <a:rPr lang="en-US" altLang="zh-CN" sz="2000" dirty="0" smtClean="0">
                <a:ea typeface="宋体" pitchFamily="2" charset="-122"/>
              </a:rPr>
              <a:t>Note takers, Jabber Scribes, Blue sheets</a:t>
            </a:r>
          </a:p>
          <a:p>
            <a:pPr marL="457200" indent="-457200">
              <a:buFont typeface="+mj-lt"/>
              <a:buAutoNum type="arabicPeriod"/>
            </a:pPr>
            <a:r>
              <a:rPr lang="en-US" altLang="zh-CN" sz="2400" dirty="0">
                <a:ea typeface="宋体" pitchFamily="2" charset="-122"/>
              </a:rPr>
              <a:t>WG Status, draft status - Tobias - 10 </a:t>
            </a:r>
            <a:r>
              <a:rPr lang="en-US" altLang="zh-CN" sz="2400" dirty="0" smtClean="0">
                <a:ea typeface="宋体" pitchFamily="2" charset="-122"/>
              </a:rPr>
              <a:t>Min</a:t>
            </a:r>
          </a:p>
          <a:p>
            <a:pPr marL="457200" indent="-457200">
              <a:buFont typeface="+mj-lt"/>
              <a:buAutoNum type="arabicPeriod"/>
            </a:pPr>
            <a:r>
              <a:rPr lang="en-US" altLang="zh-CN" sz="2400" dirty="0" smtClean="0">
                <a:ea typeface="宋体" pitchFamily="2" charset="-122"/>
              </a:rPr>
              <a:t>HSTS</a:t>
            </a:r>
            <a:r>
              <a:rPr lang="en-US" altLang="zh-CN" sz="2400" dirty="0">
                <a:ea typeface="宋体" pitchFamily="2" charset="-122"/>
              </a:rPr>
              <a:t>: draft-ietf-websec-strict-transport-sec-06 - WGLC - Jeff 10 </a:t>
            </a:r>
            <a:r>
              <a:rPr lang="en-US" altLang="zh-CN" sz="2400" dirty="0" smtClean="0">
                <a:ea typeface="宋体" pitchFamily="2" charset="-122"/>
              </a:rPr>
              <a:t>Min </a:t>
            </a:r>
            <a:r>
              <a:rPr lang="en-US" altLang="zh-CN" sz="2400" dirty="0">
                <a:ea typeface="宋体" pitchFamily="2" charset="-122"/>
              </a:rPr>
              <a:t>+ </a:t>
            </a:r>
            <a:r>
              <a:rPr lang="en-US" altLang="zh-CN" sz="2400" dirty="0" smtClean="0">
                <a:ea typeface="宋体" pitchFamily="2" charset="-122"/>
              </a:rPr>
              <a:t>Discuss </a:t>
            </a:r>
            <a:r>
              <a:rPr lang="en-US" altLang="zh-CN" sz="2400" dirty="0">
                <a:ea typeface="宋体" pitchFamily="2" charset="-122"/>
              </a:rPr>
              <a:t>10 </a:t>
            </a:r>
            <a:r>
              <a:rPr lang="en-US" altLang="zh-CN" sz="2400" dirty="0" smtClean="0">
                <a:ea typeface="宋体" pitchFamily="2" charset="-122"/>
              </a:rPr>
              <a:t>Min</a:t>
            </a:r>
            <a:endParaRPr lang="en-US" altLang="zh-CN" sz="2400" dirty="0">
              <a:ea typeface="宋体" pitchFamily="2" charset="-122"/>
            </a:endParaRPr>
          </a:p>
          <a:p>
            <a:pPr marL="457200" indent="-457200">
              <a:buFont typeface="+mj-lt"/>
              <a:buAutoNum type="arabicPeriod"/>
            </a:pPr>
            <a:r>
              <a:rPr lang="en-US" altLang="zh-CN" sz="2400" dirty="0">
                <a:ea typeface="宋体" pitchFamily="2" charset="-122"/>
              </a:rPr>
              <a:t>draft-</a:t>
            </a:r>
            <a:r>
              <a:rPr lang="en-US" altLang="zh-CN" sz="2400" dirty="0" err="1">
                <a:ea typeface="宋体" pitchFamily="2" charset="-122"/>
              </a:rPr>
              <a:t>nir</a:t>
            </a:r>
            <a:r>
              <a:rPr lang="en-US" altLang="zh-CN" sz="2400" dirty="0">
                <a:ea typeface="宋体" pitchFamily="2" charset="-122"/>
              </a:rPr>
              <a:t>-</a:t>
            </a:r>
            <a:r>
              <a:rPr lang="en-US" altLang="zh-CN" sz="2400" dirty="0" err="1">
                <a:ea typeface="宋体" pitchFamily="2" charset="-122"/>
              </a:rPr>
              <a:t>websec</a:t>
            </a:r>
            <a:r>
              <a:rPr lang="en-US" altLang="zh-CN" sz="2400" dirty="0">
                <a:ea typeface="宋体" pitchFamily="2" charset="-122"/>
              </a:rPr>
              <a:t>-extended-origin - </a:t>
            </a:r>
            <a:r>
              <a:rPr lang="en-US" altLang="zh-CN" sz="2400" dirty="0" err="1">
                <a:ea typeface="宋体" pitchFamily="2" charset="-122"/>
              </a:rPr>
              <a:t>Yoav</a:t>
            </a:r>
            <a:r>
              <a:rPr lang="en-US" altLang="zh-CN" sz="2400" dirty="0">
                <a:ea typeface="宋体" pitchFamily="2" charset="-122"/>
              </a:rPr>
              <a:t> 10 </a:t>
            </a:r>
            <a:r>
              <a:rPr lang="en-US" altLang="zh-CN" sz="2400" dirty="0" smtClean="0">
                <a:ea typeface="宋体" pitchFamily="2" charset="-122"/>
              </a:rPr>
              <a:t>Min + Discuss 10 Min</a:t>
            </a:r>
            <a:endParaRPr lang="en-US" altLang="zh-CN" sz="2400" dirty="0">
              <a:ea typeface="宋体" pitchFamily="2" charset="-122"/>
            </a:endParaRPr>
          </a:p>
          <a:p>
            <a:pPr marL="457200" indent="-457200">
              <a:buFont typeface="+mj-lt"/>
              <a:buAutoNum type="arabicPeriod"/>
            </a:pPr>
            <a:r>
              <a:rPr lang="en-GB" altLang="zh-CN" sz="2400" dirty="0" smtClean="0">
                <a:ea typeface="宋体" pitchFamily="2" charset="-122"/>
              </a:rPr>
              <a:t>Progression of drafts: 15 </a:t>
            </a:r>
            <a:r>
              <a:rPr lang="en-GB" altLang="zh-CN" sz="2400" dirty="0">
                <a:ea typeface="宋体" pitchFamily="2" charset="-122"/>
              </a:rPr>
              <a:t>Minutes (what to do with it</a:t>
            </a:r>
            <a:r>
              <a:rPr lang="en-GB" altLang="zh-CN" sz="2400" dirty="0" smtClean="0">
                <a:ea typeface="宋体" pitchFamily="2" charset="-122"/>
              </a:rPr>
              <a:t>?)</a:t>
            </a:r>
          </a:p>
          <a:p>
            <a:pPr marL="806450" lvl="1" indent="-457200"/>
            <a:r>
              <a:rPr lang="en-US" altLang="zh-CN" sz="2000" dirty="0">
                <a:ea typeface="宋体" pitchFamily="2" charset="-122"/>
              </a:rPr>
              <a:t>draft-hodges-websec-framework-reqs-01</a:t>
            </a:r>
          </a:p>
          <a:p>
            <a:pPr marL="806450" lvl="1" indent="-457200"/>
            <a:r>
              <a:rPr lang="en-GB" altLang="zh-CN" sz="2000" dirty="0">
                <a:ea typeface="宋体" pitchFamily="2" charset="-122"/>
              </a:rPr>
              <a:t>Mime-Sniffing draft-ietf-websec-mime-sniff-03</a:t>
            </a:r>
            <a:endParaRPr lang="en-GB" altLang="zh-CN" sz="2400" dirty="0">
              <a:ea typeface="宋体" pitchFamily="2" charset="-122"/>
            </a:endParaRPr>
          </a:p>
          <a:p>
            <a:pPr marL="457200" indent="-457200">
              <a:buFont typeface="+mj-lt"/>
              <a:buAutoNum type="arabicPeriod"/>
            </a:pPr>
            <a:r>
              <a:rPr lang="en-GB" altLang="zh-CN" sz="2400" dirty="0">
                <a:ea typeface="宋体" pitchFamily="2" charset="-122"/>
              </a:rPr>
              <a:t>Frame-Options </a:t>
            </a:r>
            <a:r>
              <a:rPr lang="en-GB" altLang="zh-CN" sz="2400">
                <a:ea typeface="宋体" pitchFamily="2" charset="-122"/>
              </a:rPr>
              <a:t>- </a:t>
            </a:r>
            <a:r>
              <a:rPr lang="en-GB" altLang="zh-CN" sz="2400" smtClean="0">
                <a:ea typeface="宋体" pitchFamily="2" charset="-122"/>
              </a:rPr>
              <a:t>10 </a:t>
            </a:r>
            <a:r>
              <a:rPr lang="en-GB" altLang="zh-CN" sz="2400" dirty="0">
                <a:ea typeface="宋体" pitchFamily="2" charset="-122"/>
              </a:rPr>
              <a:t>Minutes (Tobias) </a:t>
            </a:r>
            <a:endParaRPr lang="en-GB" altLang="zh-CN" sz="2400" dirty="0" smtClean="0">
              <a:ea typeface="宋体" pitchFamily="2" charset="-122"/>
            </a:endParaRPr>
          </a:p>
          <a:p>
            <a:pPr marL="457200" indent="-457200">
              <a:buFont typeface="+mj-lt"/>
              <a:buAutoNum type="arabicPeriod"/>
            </a:pPr>
            <a:r>
              <a:rPr lang="en-GB" altLang="zh-CN" sz="2400" dirty="0" smtClean="0">
                <a:ea typeface="宋体" pitchFamily="2" charset="-122"/>
              </a:rPr>
              <a:t>CSP </a:t>
            </a:r>
            <a:r>
              <a:rPr lang="en-GB" altLang="zh-CN" sz="2400" dirty="0">
                <a:ea typeface="宋体" pitchFamily="2" charset="-122"/>
              </a:rPr>
              <a:t>Header - 5 Minutes (Tobias</a:t>
            </a:r>
            <a:r>
              <a:rPr lang="en-GB" altLang="zh-CN" sz="2400" dirty="0" smtClean="0">
                <a:ea typeface="宋体" pitchFamily="2" charset="-122"/>
              </a:rPr>
              <a:t>)</a:t>
            </a:r>
            <a:endParaRPr lang="en-GB" altLang="zh-CN" sz="2400" dirty="0">
              <a:ea typeface="宋体" pitchFamily="2" charset="-122"/>
            </a:endParaRPr>
          </a:p>
          <a:p>
            <a:pPr marL="457200" indent="-457200">
              <a:buFont typeface="+mj-lt"/>
              <a:buAutoNum type="arabicPeriod"/>
            </a:pPr>
            <a:r>
              <a:rPr lang="en-GB" altLang="zh-CN" sz="2400" dirty="0" smtClean="0">
                <a:ea typeface="宋体" pitchFamily="2" charset="-122"/>
              </a:rPr>
              <a:t>Admin </a:t>
            </a:r>
            <a:r>
              <a:rPr lang="en-GB" altLang="zh-CN" sz="2400" dirty="0">
                <a:ea typeface="宋体" pitchFamily="2" charset="-122"/>
              </a:rPr>
              <a:t>/ open mike - 10 </a:t>
            </a:r>
            <a:r>
              <a:rPr lang="en-GB" altLang="zh-CN" sz="2400" dirty="0" smtClean="0">
                <a:ea typeface="宋体" pitchFamily="2" charset="-122"/>
              </a:rPr>
              <a:t>Minutes</a:t>
            </a:r>
            <a:endParaRPr lang="en-US" altLang="zh-CN" sz="2400" dirty="0">
              <a:ea typeface="宋体" pitchFamily="2" charset="-122"/>
            </a:endParaRPr>
          </a:p>
          <a:p>
            <a:pPr marL="457200" indent="-457200">
              <a:buFont typeface="+mj-lt"/>
              <a:buAutoNum type="arabicPeriod"/>
            </a:pPr>
            <a:endParaRPr lang="en-US" altLang="zh-CN" sz="2400" dirty="0" smtClean="0">
              <a:ea typeface="宋体" pitchFamily="2" charset="-122"/>
            </a:endParaRPr>
          </a:p>
          <a:p>
            <a:endParaRPr lang="en-US" altLang="zh-CN" sz="2400" dirty="0" smtClean="0">
              <a:ea typeface="宋体" pitchFamily="2" charset="-122"/>
            </a:endParaRPr>
          </a:p>
          <a:p>
            <a:endParaRPr lang="en-US" altLang="zh-CN" sz="2400" dirty="0" smtClean="0">
              <a:ea typeface="宋体" pitchFamily="2" charset="-122"/>
            </a:endParaRPr>
          </a:p>
        </p:txBody>
      </p:sp>
      <p:sp>
        <p:nvSpPr>
          <p:cNvPr id="5124" name="Slide Number Placeholder 3"/>
          <p:cNvSpPr>
            <a:spLocks noGrp="1"/>
          </p:cNvSpPr>
          <p:nvPr>
            <p:ph type="sldNum" sz="quarter" idx="12"/>
          </p:nvPr>
        </p:nvSpPr>
        <p:spPr>
          <a:noFill/>
        </p:spPr>
        <p:txBody>
          <a:bodyPr/>
          <a:lstStyle/>
          <a:p>
            <a:fld id="{1ED52F8F-1A3E-4C54-897B-2E05112363B2}" type="slidenum">
              <a:rPr lang="en-US" altLang="zh-CN" smtClean="0">
                <a:ea typeface="宋体" pitchFamily="2" charset="-122"/>
              </a:rPr>
              <a:pPr/>
              <a:t>4</a:t>
            </a:fld>
            <a:endParaRPr lang="en-US" altLang="zh-CN" smtClean="0">
              <a:ea typeface="宋体" pitchFamily="2" charset="-122"/>
            </a:endParaRPr>
          </a:p>
        </p:txBody>
      </p:sp>
    </p:spTree>
    <p:extLst>
      <p:ext uri="{BB962C8B-B14F-4D97-AF65-F5344CB8AC3E}">
        <p14:creationId xmlns:p14="http://schemas.microsoft.com/office/powerpoint/2010/main" val="3125858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a:t>
            </a:r>
            <a:r>
              <a:rPr lang="en-US" dirty="0" smtClean="0"/>
              <a:t>. Status of WG - Drafts</a:t>
            </a:r>
            <a:endParaRPr lang="en-US" dirty="0"/>
          </a:p>
        </p:txBody>
      </p:sp>
      <p:sp>
        <p:nvSpPr>
          <p:cNvPr id="3" name="Content Placeholder 2"/>
          <p:cNvSpPr>
            <a:spLocks noGrp="1"/>
          </p:cNvSpPr>
          <p:nvPr>
            <p:ph idx="1"/>
          </p:nvPr>
        </p:nvSpPr>
        <p:spPr>
          <a:xfrm>
            <a:off x="457200" y="1371600"/>
            <a:ext cx="8229600" cy="5138737"/>
          </a:xfrm>
        </p:spPr>
        <p:txBody>
          <a:bodyPr/>
          <a:lstStyle/>
          <a:p>
            <a:r>
              <a:rPr lang="en-US" sz="2400" dirty="0"/>
              <a:t>Origin: </a:t>
            </a:r>
            <a:r>
              <a:rPr lang="de-DE" sz="2400" dirty="0" smtClean="0"/>
              <a:t>draft-ietf-websec-origin</a:t>
            </a:r>
            <a:endParaRPr lang="de-DE" sz="2400" dirty="0"/>
          </a:p>
          <a:p>
            <a:pPr lvl="1"/>
            <a:r>
              <a:rPr lang="en-GB" sz="2000" dirty="0" smtClean="0"/>
              <a:t>Released as RFC6454 – well done!</a:t>
            </a:r>
          </a:p>
          <a:p>
            <a:pPr marL="344487" lvl="1" indent="0">
              <a:buNone/>
            </a:pPr>
            <a:endParaRPr lang="en-US" sz="2000" dirty="0" smtClean="0"/>
          </a:p>
          <a:p>
            <a:r>
              <a:rPr lang="en-US" sz="2400" dirty="0"/>
              <a:t>cert pinning </a:t>
            </a:r>
            <a:r>
              <a:rPr lang="en-US" sz="2400" dirty="0" smtClean="0"/>
              <a:t>draft-ietf-websec-key-pinning-01</a:t>
            </a:r>
          </a:p>
          <a:p>
            <a:pPr lvl="1"/>
            <a:r>
              <a:rPr lang="en-US" sz="2000" dirty="0" smtClean="0"/>
              <a:t>Minor </a:t>
            </a:r>
            <a:r>
              <a:rPr lang="en-US" sz="2000" dirty="0" err="1" smtClean="0"/>
              <a:t>minor</a:t>
            </a:r>
            <a:r>
              <a:rPr lang="en-US" sz="2000" dirty="0" smtClean="0"/>
              <a:t> changes, plus Chris will need to raise a </a:t>
            </a:r>
            <a:r>
              <a:rPr lang="en-GB" sz="2000" dirty="0"/>
              <a:t>discussion </a:t>
            </a:r>
            <a:r>
              <a:rPr lang="en-GB" sz="2000" dirty="0" smtClean="0"/>
              <a:t>on pin </a:t>
            </a:r>
            <a:r>
              <a:rPr lang="en-GB" sz="2000" dirty="0"/>
              <a:t>lifetime to raise to the list </a:t>
            </a:r>
            <a:r>
              <a:rPr lang="en-GB" sz="2000" dirty="0" smtClean="0"/>
              <a:t>(might lead to larger change </a:t>
            </a:r>
            <a:r>
              <a:rPr lang="en-GB" sz="2000" dirty="0"/>
              <a:t>to the draft)</a:t>
            </a:r>
            <a:endParaRPr lang="en-US" sz="2000" dirty="0" smtClean="0"/>
          </a:p>
          <a:p>
            <a:r>
              <a:rPr lang="en-US" sz="2400" dirty="0" smtClean="0"/>
              <a:t>draft-hodges-websec-framework-reqs-01</a:t>
            </a:r>
          </a:p>
          <a:p>
            <a:pPr lvl="1"/>
            <a:r>
              <a:rPr lang="en-US" sz="2000" dirty="0" smtClean="0"/>
              <a:t>Referred to by W3C CSP draft</a:t>
            </a:r>
            <a:endParaRPr lang="en-US" sz="2000" dirty="0"/>
          </a:p>
          <a:p>
            <a:r>
              <a:rPr lang="en-US" sz="2400" dirty="0"/>
              <a:t>Mime-Sniffing </a:t>
            </a:r>
            <a:r>
              <a:rPr lang="en-US" sz="2400" dirty="0" smtClean="0"/>
              <a:t>draft-ietf-websec-mime-sniff-03</a:t>
            </a:r>
          </a:p>
          <a:p>
            <a:pPr lvl="1"/>
            <a:r>
              <a:rPr lang="de-DE" sz="2000" dirty="0" smtClean="0"/>
              <a:t>Expired, issues in tracker but no progress?</a:t>
            </a:r>
          </a:p>
          <a:p>
            <a:pPr lvl="1"/>
            <a:endParaRPr lang="de-DE" sz="2000" dirty="0"/>
          </a:p>
          <a:p>
            <a:r>
              <a:rPr lang="de-DE" sz="2400" dirty="0" smtClean="0"/>
              <a:t>Discuss next steps with framework-reqs and mime-sniff at agenda item 5</a:t>
            </a:r>
          </a:p>
          <a:p>
            <a:pPr marL="0" indent="0">
              <a:buNone/>
            </a:pPr>
            <a:endParaRPr lang="en-US" sz="2800" dirty="0" smtClean="0"/>
          </a:p>
          <a:p>
            <a:endParaRPr lang="en-US" sz="2800" dirty="0"/>
          </a:p>
        </p:txBody>
      </p:sp>
      <p:sp>
        <p:nvSpPr>
          <p:cNvPr id="4" name="Slide Number Placeholder 3"/>
          <p:cNvSpPr>
            <a:spLocks noGrp="1"/>
          </p:cNvSpPr>
          <p:nvPr>
            <p:ph type="sldNum" sz="quarter" idx="12"/>
          </p:nvPr>
        </p:nvSpPr>
        <p:spPr/>
        <p:txBody>
          <a:bodyPr/>
          <a:lstStyle/>
          <a:p>
            <a:pPr>
              <a:defRPr/>
            </a:pPr>
            <a:fld id="{64F1D5C1-9E12-45A9-A0C7-6129B1B3B7A5}" type="slidenum">
              <a:rPr lang="en-US" altLang="zh-CN" smtClean="0"/>
              <a:pPr>
                <a:defRPr/>
              </a:pPr>
              <a:t>5</a:t>
            </a:fld>
            <a:endParaRPr lang="en-US" altLang="zh-C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5</a:t>
            </a:r>
            <a:r>
              <a:rPr lang="en-US" sz="4000" dirty="0" smtClean="0"/>
              <a:t>. </a:t>
            </a:r>
            <a:r>
              <a:rPr lang="en-GB" altLang="zh-CN" sz="4000" dirty="0">
                <a:ea typeface="宋体" pitchFamily="2" charset="-122"/>
              </a:rPr>
              <a:t>Progression of drafts</a:t>
            </a:r>
            <a:endParaRPr lang="en-US" dirty="0"/>
          </a:p>
        </p:txBody>
      </p:sp>
      <p:sp>
        <p:nvSpPr>
          <p:cNvPr id="3" name="Content Placeholder 2"/>
          <p:cNvSpPr>
            <a:spLocks noGrp="1"/>
          </p:cNvSpPr>
          <p:nvPr>
            <p:ph idx="1"/>
          </p:nvPr>
        </p:nvSpPr>
        <p:spPr/>
        <p:txBody>
          <a:bodyPr/>
          <a:lstStyle/>
          <a:p>
            <a:r>
              <a:rPr lang="en-US" dirty="0"/>
              <a:t>draft-hodges-websec-framework-reqs-01</a:t>
            </a:r>
          </a:p>
          <a:p>
            <a:pPr lvl="1"/>
            <a:r>
              <a:rPr lang="en-US" dirty="0"/>
              <a:t>Referred to by W3C CSP </a:t>
            </a:r>
            <a:r>
              <a:rPr lang="en-US" dirty="0" smtClean="0"/>
              <a:t>draft</a:t>
            </a:r>
          </a:p>
          <a:p>
            <a:pPr lvl="1"/>
            <a:r>
              <a:rPr lang="en-US" dirty="0" smtClean="0"/>
              <a:t>No significant discussion</a:t>
            </a:r>
            <a:r>
              <a:rPr lang="en-GB" dirty="0" smtClean="0"/>
              <a:t>/</a:t>
            </a:r>
            <a:r>
              <a:rPr lang="en-US" dirty="0" smtClean="0"/>
              <a:t>work on the mailing-list</a:t>
            </a:r>
            <a:endParaRPr lang="en-US" dirty="0"/>
          </a:p>
          <a:p>
            <a:endParaRPr lang="en-US" dirty="0" smtClean="0"/>
          </a:p>
          <a:p>
            <a:r>
              <a:rPr lang="en-US" dirty="0" smtClean="0"/>
              <a:t>Mime-Sniffing </a:t>
            </a:r>
            <a:r>
              <a:rPr lang="en-US" dirty="0"/>
              <a:t>draft-ietf-websec-mime-sniff-03</a:t>
            </a:r>
          </a:p>
          <a:p>
            <a:pPr lvl="1"/>
            <a:r>
              <a:rPr lang="en-US" dirty="0"/>
              <a:t>Expired, issues in tracker but no progress</a:t>
            </a:r>
            <a:r>
              <a:rPr lang="en-US" dirty="0" smtClean="0"/>
              <a:t>?</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64F1D5C1-9E12-45A9-A0C7-6129B1B3B7A5}" type="slidenum">
              <a:rPr lang="en-US" altLang="zh-CN" smtClean="0"/>
              <a:pPr>
                <a:defRPr/>
              </a:pPr>
              <a:t>6</a:t>
            </a:fld>
            <a:endParaRPr lang="en-US" altLang="zh-CN" dirty="0"/>
          </a:p>
        </p:txBody>
      </p:sp>
    </p:spTree>
    <p:extLst>
      <p:ext uri="{BB962C8B-B14F-4D97-AF65-F5344CB8AC3E}">
        <p14:creationId xmlns:p14="http://schemas.microsoft.com/office/powerpoint/2010/main" val="283091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z="4000" dirty="0" smtClean="0">
                <a:ea typeface="宋体" pitchFamily="2" charset="-122"/>
              </a:rPr>
              <a:t>8. Other topics / open mike</a:t>
            </a:r>
            <a:endParaRPr lang="en-US" dirty="0"/>
          </a:p>
        </p:txBody>
      </p:sp>
      <p:sp>
        <p:nvSpPr>
          <p:cNvPr id="3" name="Content Placeholder 2"/>
          <p:cNvSpPr>
            <a:spLocks noGrp="1"/>
          </p:cNvSpPr>
          <p:nvPr>
            <p:ph idx="1"/>
          </p:nvPr>
        </p:nvSpPr>
        <p:spPr/>
        <p:txBody>
          <a:bodyPr/>
          <a:lstStyle/>
          <a:p>
            <a:pPr lvl="1"/>
            <a:r>
              <a:rPr lang="en-US" dirty="0" smtClean="0"/>
              <a:t>Discuss, Comments, Questions, …</a:t>
            </a:r>
            <a:endParaRPr lang="en-US" dirty="0"/>
          </a:p>
        </p:txBody>
      </p:sp>
      <p:sp>
        <p:nvSpPr>
          <p:cNvPr id="4" name="Slide Number Placeholder 3"/>
          <p:cNvSpPr>
            <a:spLocks noGrp="1"/>
          </p:cNvSpPr>
          <p:nvPr>
            <p:ph type="sldNum" sz="quarter" idx="12"/>
          </p:nvPr>
        </p:nvSpPr>
        <p:spPr/>
        <p:txBody>
          <a:bodyPr/>
          <a:lstStyle/>
          <a:p>
            <a:pPr>
              <a:defRPr/>
            </a:pPr>
            <a:fld id="{64F1D5C1-9E12-45A9-A0C7-6129B1B3B7A5}" type="slidenum">
              <a:rPr lang="en-US" altLang="zh-CN" smtClean="0"/>
              <a:pPr>
                <a:defRPr/>
              </a:pPr>
              <a:t>7</a:t>
            </a:fld>
            <a:endParaRPr lang="en-US" altLang="zh-C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114675" y="2487613"/>
            <a:ext cx="2971800" cy="1524000"/>
          </a:xfrm>
          <a:prstGeom prst="rect">
            <a:avLst/>
          </a:prstGeom>
          <a:noFill/>
          <a:ln w="9525">
            <a:noFill/>
            <a:miter lim="800000"/>
            <a:headEnd/>
            <a:tailEnd/>
          </a:ln>
        </p:spPr>
        <p:txBody>
          <a:bodyPr wrap="none" lIns="91425" tIns="45712" rIns="91425" bIns="45712">
            <a:spAutoFit/>
          </a:bodyPr>
          <a:lstStyle/>
          <a:p>
            <a:pPr eaLnBrk="0" hangingPunct="0"/>
            <a:r>
              <a:rPr lang="en-US" altLang="zh-CN" sz="4700">
                <a:latin typeface="FrutigerNext LT Medium" pitchFamily="34" charset="0"/>
              </a:rPr>
              <a:t>Thank you</a:t>
            </a:r>
          </a:p>
          <a:p>
            <a:pPr eaLnBrk="0" hangingPunct="0"/>
            <a:endParaRPr lang="en-US" altLang="zh-CN" sz="4700">
              <a:latin typeface="FrutigerNext LT Medium" pitchFamily="34" charset="0"/>
            </a:endParaRPr>
          </a:p>
        </p:txBody>
      </p:sp>
      <p:sp>
        <p:nvSpPr>
          <p:cNvPr id="7171" name="Slide Number Placeholder 2"/>
          <p:cNvSpPr>
            <a:spLocks noGrp="1"/>
          </p:cNvSpPr>
          <p:nvPr>
            <p:ph type="sldNum" sz="quarter" idx="12"/>
          </p:nvPr>
        </p:nvSpPr>
        <p:spPr>
          <a:noFill/>
        </p:spPr>
        <p:txBody>
          <a:bodyPr/>
          <a:lstStyle/>
          <a:p>
            <a:fld id="{2C9F0B75-BF0F-4B1D-A47A-ACF242BAB975}" type="slidenum">
              <a:rPr lang="en-US" altLang="zh-CN" smtClean="0">
                <a:ea typeface="宋体" pitchFamily="2" charset="-122"/>
              </a:rPr>
              <a:pPr/>
              <a:t>8</a:t>
            </a:fld>
            <a:endParaRPr lang="en-US" altLang="zh-CN" smtClean="0">
              <a:ea typeface="宋体" pitchFamily="2"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IETF">
  <a:themeElements>
    <a:clrScheme name="IETF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IETF">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IETF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IETF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IETF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IETF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IETF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IETF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IETF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IETF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IETF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IETF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C:\USERS\USERINF\MSOFFICE\TEMPLATE\IETF.pot</Template>
  <TotalTime>376</TotalTime>
  <Words>473</Words>
  <Application>Microsoft Office PowerPoint</Application>
  <PresentationFormat>On-screen Show (4:3)</PresentationFormat>
  <Paragraphs>92</Paragraphs>
  <Slides>8</Slides>
  <Notes>8</Notes>
  <HiddenSlides>1</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IETF</vt:lpstr>
      <vt:lpstr>Agenda    Tobias Gondrom March 2012</vt:lpstr>
      <vt:lpstr>PowerPoint Presentation</vt:lpstr>
      <vt:lpstr>Note Well</vt:lpstr>
      <vt:lpstr>AGENDA</vt:lpstr>
      <vt:lpstr>2. Status of WG - Drafts</vt:lpstr>
      <vt:lpstr>5. Progression of drafts</vt:lpstr>
      <vt:lpstr>8. Other topics / open mike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RADEXT WG IETF-67</dc:title>
  <dc:creator>tobias</dc:creator>
  <cp:lastModifiedBy>tobias</cp:lastModifiedBy>
  <cp:revision>435</cp:revision>
  <dcterms:created xsi:type="dcterms:W3CDTF">2004-08-03T02:41:14Z</dcterms:created>
  <dcterms:modified xsi:type="dcterms:W3CDTF">2012-03-24T10:49:18Z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1288798633</vt:lpwstr>
  </property>
</Properties>
</file>