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63" r:id="rId2"/>
    <p:sldId id="265" r:id="rId3"/>
    <p:sldId id="267" r:id="rId4"/>
    <p:sldId id="259" r:id="rId5"/>
    <p:sldId id="264" r:id="rId6"/>
    <p:sldId id="257" r:id="rId7"/>
    <p:sldId id="266" r:id="rId8"/>
    <p:sldId id="260" r:id="rId9"/>
    <p:sldId id="268" r:id="rId10"/>
    <p:sldId id="269" r:id="rId11"/>
    <p:sldId id="262" r:id="rId12"/>
    <p:sldId id="261" r:id="rId13"/>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57" autoAdjust="0"/>
    <p:restoredTop sz="94687" autoAdjust="0"/>
  </p:normalViewPr>
  <p:slideViewPr>
    <p:cSldViewPr>
      <p:cViewPr varScale="1">
        <p:scale>
          <a:sx n="101" d="100"/>
          <a:sy n="101" d="100"/>
        </p:scale>
        <p:origin x="-18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BD89F3AB-894A-442B-A388-8947DE3BFE62}" type="datetimeFigureOut">
              <a:rPr lang="en-US"/>
              <a:pPr>
                <a:defRPr/>
              </a:pPr>
              <a:t>7/30/2012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9A676371-0618-4257-9E11-3FFD791170D2}" type="slidenum">
              <a:rPr lang="en-US"/>
              <a:pPr>
                <a:defRPr/>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A08518ED-AE82-451F-B03C-BF6ED22C8655}" type="datetimeFigureOut">
              <a:rPr lang="en-US"/>
              <a:pPr>
                <a:defRPr/>
              </a:pPr>
              <a:t>7/30/2012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9E8E7C84-902A-4B30-A3C7-8ABEE4A9ED70}" type="slidenum">
              <a:rPr lang="en-US"/>
              <a:pPr>
                <a:defRPr/>
              </a:pPr>
              <a:t>‹#›</a:t>
            </a:fld>
            <a:endParaRPr lang="en-US"/>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B4E453C3-BBDB-4A7D-AA8C-DE515FB4464B}" type="slidenum">
              <a:rPr lang="fr-FR"/>
              <a:pPr>
                <a:defRPr/>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1650BB25-7F3E-46DC-8564-24490BB44AE4}" type="slidenum">
              <a:rPr lang="fr-FR"/>
              <a:pPr>
                <a:defRPr/>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F176872E-50E5-4EE7-8AF3-5D3E55FE6CE5}" type="slidenum">
              <a:rPr lang="fr-FR"/>
              <a:pPr>
                <a:defRPr/>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F818F4F6-18FA-41D8-A349-BF5253A8792C}" type="slidenum">
              <a:rPr lang="fr-FR"/>
              <a:pPr>
                <a:defRPr/>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A32B50B6-2819-4FF3-8848-7DF1B56B666B}" type="slidenum">
              <a:rPr lang="fr-FR"/>
              <a:pPr>
                <a:defRPr/>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7B7A37F9-05EE-4951-8E7E-EBC5FB3FFE96}" type="slidenum">
              <a:rPr lang="fr-FR"/>
              <a:pPr>
                <a:defRPr/>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76CDAAE7-1509-4106-8437-0306FB6FDC48}" type="slidenum">
              <a:rPr lang="fr-FR"/>
              <a:pPr>
                <a:defRPr/>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F41AD20F-B37C-4360-B559-CF1E727C1277}" type="slidenum">
              <a:rPr lang="fr-FR"/>
              <a:pPr>
                <a:defRPr/>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D9D9EC4A-D3AB-4CE5-8CC4-0A6E1B6138B6}" type="slidenum">
              <a:rPr lang="fr-FR"/>
              <a:pPr>
                <a:defRPr/>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BE4BBEA6-68B1-49C3-A82E-F4D329CD64A2}" type="slidenum">
              <a:rPr lang="fr-FR"/>
              <a:pPr>
                <a:defRPr/>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18AB539F-ECD5-4A84-8FBC-9D9CE3FDF6DD}" type="slidenum">
              <a:rPr lang="fr-FR"/>
              <a:pPr>
                <a:defRPr/>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fr-F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fr-F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882FB3B-349A-4331-9D7E-50D200161B9A}" type="slidenum">
              <a:rPr lang="fr-FR"/>
              <a:pPr>
                <a:defRPr/>
              </a:pPr>
              <a:t>‹#›</a:t>
            </a:fld>
            <a:endParaRPr lang="fr-F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tools.ietf.org/html/rfc3306" TargetMode="External"/><Relationship Id="rId2" Type="http://schemas.openxmlformats.org/officeDocument/2006/relationships/hyperlink" Target="http://tools.ietf.org/html/rfc3956"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3"/>
          <p:cNvSpPr>
            <a:spLocks noGrp="1"/>
          </p:cNvSpPr>
          <p:nvPr>
            <p:ph type="ctrTitle"/>
          </p:nvPr>
        </p:nvSpPr>
        <p:spPr/>
        <p:txBody>
          <a:bodyPr/>
          <a:lstStyle/>
          <a:p>
            <a:pPr eaLnBrk="1" hangingPunct="1"/>
            <a:r>
              <a:rPr lang="en-US" sz="4000" smtClean="0"/>
              <a:t>IPv4-Embedded IPv6 Multicast Address</a:t>
            </a:r>
            <a:br>
              <a:rPr lang="en-US" sz="4000" smtClean="0"/>
            </a:br>
            <a:r>
              <a:rPr lang="en-US" sz="2800" smtClean="0"/>
              <a:t>draft-ietf-mboned-64-multicast-address-format</a:t>
            </a:r>
          </a:p>
        </p:txBody>
      </p:sp>
      <p:sp>
        <p:nvSpPr>
          <p:cNvPr id="15362" name="Subtitle 4"/>
          <p:cNvSpPr>
            <a:spLocks noGrp="1"/>
          </p:cNvSpPr>
          <p:nvPr>
            <p:ph type="subTitle" idx="1"/>
          </p:nvPr>
        </p:nvSpPr>
        <p:spPr/>
        <p:txBody>
          <a:bodyPr/>
          <a:lstStyle/>
          <a:p>
            <a:pPr eaLnBrk="1" hangingPunct="1"/>
            <a:r>
              <a:rPr lang="en-US" smtClean="0"/>
              <a:t>IETF 84</a:t>
            </a:r>
          </a:p>
          <a:p>
            <a:pPr eaLnBrk="1" hangingPunct="1"/>
            <a:r>
              <a:rPr lang="en-US" smtClean="0"/>
              <a:t>Vancouver</a:t>
            </a:r>
          </a:p>
        </p:txBody>
      </p:sp>
      <p:sp>
        <p:nvSpPr>
          <p:cNvPr id="15363" name="Slide Number Placeholder 1"/>
          <p:cNvSpPr>
            <a:spLocks noGrp="1"/>
          </p:cNvSpPr>
          <p:nvPr>
            <p:ph type="sldNum" sz="quarter" idx="12"/>
          </p:nvPr>
        </p:nvSpPr>
        <p:spPr>
          <a:noFill/>
        </p:spPr>
        <p:txBody>
          <a:bodyPr/>
          <a:lstStyle/>
          <a:p>
            <a:fld id="{992C0CC3-085E-481A-AEF4-A90B330FB10D}" type="slidenum">
              <a:rPr lang="fr-FR" smtClean="0"/>
              <a:pPr/>
              <a:t>1</a:t>
            </a:fld>
            <a:endParaRPr lang="fr-FR"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3"/>
          <p:cNvSpPr>
            <a:spLocks noGrp="1"/>
          </p:cNvSpPr>
          <p:nvPr>
            <p:ph type="title"/>
          </p:nvPr>
        </p:nvSpPr>
        <p:spPr/>
        <p:txBody>
          <a:bodyPr/>
          <a:lstStyle/>
          <a:p>
            <a:pPr eaLnBrk="1" hangingPunct="1"/>
            <a:r>
              <a:rPr lang="en-US" sz="3200" smtClean="0"/>
              <a:t>Why not each domain uses its own prefix?</a:t>
            </a:r>
          </a:p>
        </p:txBody>
      </p:sp>
      <p:sp>
        <p:nvSpPr>
          <p:cNvPr id="24578" name="Content Placeholder 4"/>
          <p:cNvSpPr>
            <a:spLocks noGrp="1"/>
          </p:cNvSpPr>
          <p:nvPr>
            <p:ph idx="1"/>
          </p:nvPr>
        </p:nvSpPr>
        <p:spPr>
          <a:xfrm>
            <a:off x="457200" y="1628775"/>
            <a:ext cx="8229600" cy="4968875"/>
          </a:xfrm>
        </p:spPr>
        <p:txBody>
          <a:bodyPr/>
          <a:lstStyle/>
          <a:p>
            <a:pPr lvl="1" eaLnBrk="1" hangingPunct="1"/>
            <a:endParaRPr lang="en-US" sz="1400" smtClean="0"/>
          </a:p>
          <a:p>
            <a:pPr eaLnBrk="1" hangingPunct="1"/>
            <a:r>
              <a:rPr lang="en-US" sz="2400" smtClean="0"/>
              <a:t>This will require each domain to configure the prefix so that the routers knows address using the preconfigured prefix will have an IPv4 address embedded to it.</a:t>
            </a:r>
          </a:p>
          <a:p>
            <a:pPr eaLnBrk="1" hangingPunct="1"/>
            <a:endParaRPr lang="en-US" sz="2400" smtClean="0"/>
          </a:p>
          <a:p>
            <a:pPr eaLnBrk="1" hangingPunct="1"/>
            <a:r>
              <a:rPr lang="en-US" sz="2400" smtClean="0"/>
              <a:t>When we want to use this across domains, this will require coordination between domains to exchange their preconfigured prefixes which may impose operation overhead to manage the network.</a:t>
            </a:r>
          </a:p>
        </p:txBody>
      </p:sp>
      <p:sp>
        <p:nvSpPr>
          <p:cNvPr id="24579" name="Slide Number Placeholder 1"/>
          <p:cNvSpPr>
            <a:spLocks noGrp="1"/>
          </p:cNvSpPr>
          <p:nvPr>
            <p:ph type="sldNum" sz="quarter" idx="12"/>
          </p:nvPr>
        </p:nvSpPr>
        <p:spPr>
          <a:noFill/>
        </p:spPr>
        <p:txBody>
          <a:bodyPr/>
          <a:lstStyle/>
          <a:p>
            <a:fld id="{F8564AB5-BF26-4196-8963-0A149E8C8915}" type="slidenum">
              <a:rPr lang="fr-FR" smtClean="0"/>
              <a:pPr/>
              <a:t>10</a:t>
            </a:fld>
            <a:endParaRPr lang="fr-FR"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3"/>
          <p:cNvSpPr>
            <a:spLocks noGrp="1"/>
          </p:cNvSpPr>
          <p:nvPr>
            <p:ph type="title"/>
          </p:nvPr>
        </p:nvSpPr>
        <p:spPr/>
        <p:txBody>
          <a:bodyPr/>
          <a:lstStyle/>
          <a:p>
            <a:pPr eaLnBrk="1" hangingPunct="1"/>
            <a:r>
              <a:rPr lang="en-US" sz="3200" smtClean="0"/>
              <a:t>Alternative</a:t>
            </a:r>
          </a:p>
        </p:txBody>
      </p:sp>
      <p:sp>
        <p:nvSpPr>
          <p:cNvPr id="25602" name="Content Placeholder 4"/>
          <p:cNvSpPr>
            <a:spLocks noGrp="1"/>
          </p:cNvSpPr>
          <p:nvPr>
            <p:ph idx="1"/>
          </p:nvPr>
        </p:nvSpPr>
        <p:spPr/>
        <p:txBody>
          <a:bodyPr/>
          <a:lstStyle/>
          <a:p>
            <a:pPr eaLnBrk="1" hangingPunct="1"/>
            <a:r>
              <a:rPr lang="en-US" sz="2400" smtClean="0"/>
              <a:t>An alternative method is to include the bit not in the address but in the PIM JOIN and MLDv2 Report Message </a:t>
            </a:r>
          </a:p>
          <a:p>
            <a:pPr eaLnBrk="1" hangingPunct="1"/>
            <a:endParaRPr lang="en-US" sz="2400" smtClean="0"/>
          </a:p>
          <a:p>
            <a:pPr eaLnBrk="1" hangingPunct="1"/>
            <a:r>
              <a:rPr lang="en-US" sz="2400" smtClean="0"/>
              <a:t>It does not help an application to signal an address is native or an IPv4 Embedded IPv6 Address</a:t>
            </a:r>
          </a:p>
          <a:p>
            <a:pPr eaLnBrk="1" hangingPunct="1"/>
            <a:endParaRPr lang="en-US" sz="2400" smtClean="0"/>
          </a:p>
          <a:p>
            <a:pPr eaLnBrk="1" hangingPunct="1"/>
            <a:r>
              <a:rPr lang="en-US" sz="2400" smtClean="0"/>
              <a:t>Details specification is described in draft-kumar-mboned-64mcast-embedded-address-00.txt</a:t>
            </a:r>
          </a:p>
          <a:p>
            <a:pPr eaLnBrk="1" hangingPunct="1"/>
            <a:endParaRPr lang="en-US" sz="2400" smtClean="0"/>
          </a:p>
          <a:p>
            <a:pPr eaLnBrk="1" hangingPunct="1"/>
            <a:endParaRPr lang="en-US" sz="2400" smtClean="0"/>
          </a:p>
          <a:p>
            <a:pPr eaLnBrk="1" hangingPunct="1"/>
            <a:endParaRPr lang="en-US" sz="2400" smtClean="0"/>
          </a:p>
        </p:txBody>
      </p:sp>
      <p:sp>
        <p:nvSpPr>
          <p:cNvPr id="25603" name="Slide Number Placeholder 1"/>
          <p:cNvSpPr>
            <a:spLocks noGrp="1"/>
          </p:cNvSpPr>
          <p:nvPr>
            <p:ph type="sldNum" sz="quarter" idx="12"/>
          </p:nvPr>
        </p:nvSpPr>
        <p:spPr>
          <a:noFill/>
        </p:spPr>
        <p:txBody>
          <a:bodyPr/>
          <a:lstStyle/>
          <a:p>
            <a:fld id="{3997A306-FD67-4EA5-8FA1-3511FD2B156F}" type="slidenum">
              <a:rPr lang="fr-FR" smtClean="0"/>
              <a:pPr/>
              <a:t>11</a:t>
            </a:fld>
            <a:endParaRPr lang="fr-FR"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3"/>
          <p:cNvSpPr>
            <a:spLocks noGrp="1"/>
          </p:cNvSpPr>
          <p:nvPr>
            <p:ph type="title"/>
          </p:nvPr>
        </p:nvSpPr>
        <p:spPr/>
        <p:txBody>
          <a:bodyPr/>
          <a:lstStyle/>
          <a:p>
            <a:pPr eaLnBrk="1" hangingPunct="1"/>
            <a:r>
              <a:rPr lang="en-US" sz="3200" smtClean="0"/>
              <a:t>Why Not Used the Last Flag Bit?</a:t>
            </a:r>
          </a:p>
        </p:txBody>
      </p:sp>
      <p:sp>
        <p:nvSpPr>
          <p:cNvPr id="26626" name="Content Placeholder 4"/>
          <p:cNvSpPr>
            <a:spLocks noGrp="1"/>
          </p:cNvSpPr>
          <p:nvPr>
            <p:ph idx="1"/>
          </p:nvPr>
        </p:nvSpPr>
        <p:spPr>
          <a:xfrm>
            <a:off x="381000" y="1371600"/>
            <a:ext cx="8229600" cy="5105400"/>
          </a:xfrm>
        </p:spPr>
        <p:txBody>
          <a:bodyPr/>
          <a:lstStyle/>
          <a:p>
            <a:pPr eaLnBrk="1" hangingPunct="1"/>
            <a:r>
              <a:rPr lang="en-US" sz="2000" smtClean="0"/>
              <a:t>This is the last bit. If we use it, nothing left.</a:t>
            </a:r>
          </a:p>
          <a:p>
            <a:pPr eaLnBrk="1" hangingPunct="1"/>
            <a:endParaRPr lang="en-US" sz="2000" smtClean="0"/>
          </a:p>
          <a:p>
            <a:pPr eaLnBrk="1" hangingPunct="1"/>
            <a:r>
              <a:rPr lang="en-US" sz="2000" smtClean="0"/>
              <a:t>There are implementations hardcoded FF3X::/32 for SSM and FF7x::/12 for Embedded-RP.</a:t>
            </a:r>
          </a:p>
          <a:p>
            <a:pPr eaLnBrk="1" hangingPunct="1"/>
            <a:endParaRPr lang="en-US" sz="2000" smtClean="0"/>
          </a:p>
          <a:p>
            <a:pPr eaLnBrk="1" hangingPunct="1"/>
            <a:r>
              <a:rPr lang="en-US" sz="2000" smtClean="0"/>
              <a:t>RFC3306 Section 6 says: </a:t>
            </a:r>
            <a:r>
              <a:rPr lang="en-US" sz="1800" i="1" smtClean="0">
                <a:solidFill>
                  <a:srgbClr val="FF0000"/>
                </a:solidFill>
              </a:rPr>
              <a:t>These settings create an SSM range of FF3x::/32 (where 'x' is any valid scope value).</a:t>
            </a:r>
          </a:p>
          <a:p>
            <a:pPr lvl="1" eaLnBrk="1" hangingPunct="1"/>
            <a:r>
              <a:rPr lang="en-US" sz="1800" smtClean="0"/>
              <a:t>Implementation(s) may ignore FFBx::/32 as a valid SSM address.</a:t>
            </a:r>
          </a:p>
          <a:p>
            <a:pPr eaLnBrk="1" hangingPunct="1"/>
            <a:endParaRPr lang="en-US" sz="2000" smtClean="0"/>
          </a:p>
          <a:p>
            <a:pPr eaLnBrk="1" hangingPunct="1"/>
            <a:r>
              <a:rPr lang="en-US" sz="2000" smtClean="0"/>
              <a:t>RFC3956 Section 3 says: </a:t>
            </a:r>
            <a:r>
              <a:rPr lang="en-US" sz="1800" i="1" smtClean="0">
                <a:solidFill>
                  <a:srgbClr val="FF0000"/>
                </a:solidFill>
              </a:rPr>
              <a:t>Without further IETF specification, implementation SHOULD NOT treat FFF0:/12 range as Embedded-RP. </a:t>
            </a:r>
          </a:p>
          <a:p>
            <a:pPr lvl="1" eaLnBrk="1" hangingPunct="1"/>
            <a:r>
              <a:rPr lang="en-US" sz="1800" smtClean="0"/>
              <a:t>This prohibits to use Embedded RP for v4 address in the “group ID” for translation.</a:t>
            </a:r>
            <a:endParaRPr lang="en-US" sz="2000" smtClean="0"/>
          </a:p>
        </p:txBody>
      </p:sp>
      <p:sp>
        <p:nvSpPr>
          <p:cNvPr id="26627" name="Slide Number Placeholder 1"/>
          <p:cNvSpPr>
            <a:spLocks noGrp="1"/>
          </p:cNvSpPr>
          <p:nvPr>
            <p:ph type="sldNum" sz="quarter" idx="12"/>
          </p:nvPr>
        </p:nvSpPr>
        <p:spPr>
          <a:noFill/>
        </p:spPr>
        <p:txBody>
          <a:bodyPr/>
          <a:lstStyle/>
          <a:p>
            <a:fld id="{EC33C853-8AE4-4BEE-937E-9A66CB618685}" type="slidenum">
              <a:rPr lang="fr-FR" smtClean="0"/>
              <a:pPr/>
              <a:t>12</a:t>
            </a:fld>
            <a:endParaRPr lang="fr-FR"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p:txBody>
          <a:bodyPr/>
          <a:lstStyle/>
          <a:p>
            <a:r>
              <a:rPr lang="fr-FR" smtClean="0"/>
              <a:t>History</a:t>
            </a:r>
          </a:p>
        </p:txBody>
      </p:sp>
      <p:sp>
        <p:nvSpPr>
          <p:cNvPr id="16386" name="Rectangle 3"/>
          <p:cNvSpPr>
            <a:spLocks noGrp="1" noChangeArrowheads="1"/>
          </p:cNvSpPr>
          <p:nvPr>
            <p:ph type="body" idx="1"/>
          </p:nvPr>
        </p:nvSpPr>
        <p:spPr>
          <a:xfrm>
            <a:off x="457200" y="1600200"/>
            <a:ext cx="8229600" cy="4276725"/>
          </a:xfrm>
        </p:spPr>
        <p:txBody>
          <a:bodyPr/>
          <a:lstStyle/>
          <a:p>
            <a:pPr>
              <a:lnSpc>
                <a:spcPct val="80000"/>
              </a:lnSpc>
            </a:pPr>
            <a:r>
              <a:rPr lang="en-US" sz="1800" smtClean="0"/>
              <a:t>December 2010: 	draft-boucadair-64-multicast-address-format-00 			 uses the last flag for embedding an IPv4 address.</a:t>
            </a:r>
          </a:p>
          <a:p>
            <a:pPr>
              <a:lnSpc>
                <a:spcPct val="80000"/>
              </a:lnSpc>
            </a:pPr>
            <a:r>
              <a:rPr lang="en-US" sz="1800" smtClean="0"/>
              <a:t>February 2011: 	draft-boucadair-behave-64-multicast-address-			format-01 abandoned the use of the last flag. The 			reasons for that choice are listed in the document.</a:t>
            </a:r>
          </a:p>
          <a:p>
            <a:pPr>
              <a:lnSpc>
                <a:spcPct val="80000"/>
              </a:lnSpc>
            </a:pPr>
            <a:r>
              <a:rPr lang="en-US" sz="1800" smtClean="0"/>
              <a:t>February 2012: 	draft-ietf-mboned-64-multicast-address-format 			adopted in mboned WG.</a:t>
            </a:r>
          </a:p>
          <a:p>
            <a:pPr>
              <a:lnSpc>
                <a:spcPct val="80000"/>
              </a:lnSpc>
            </a:pPr>
            <a:r>
              <a:rPr lang="en-US" sz="1800" smtClean="0"/>
              <a:t>February 2012:	mboned WG LC passed</a:t>
            </a:r>
          </a:p>
          <a:p>
            <a:pPr>
              <a:lnSpc>
                <a:spcPct val="80000"/>
              </a:lnSpc>
            </a:pPr>
            <a:r>
              <a:rPr lang="en-US" sz="1800" smtClean="0"/>
              <a:t>April 2012:		IETF LC</a:t>
            </a:r>
          </a:p>
          <a:p>
            <a:pPr>
              <a:lnSpc>
                <a:spcPct val="80000"/>
              </a:lnSpc>
            </a:pPr>
            <a:r>
              <a:rPr lang="en-US" sz="1800" smtClean="0"/>
              <a:t>April 2012: 		B. Haberman suggested to use the remaining flag</a:t>
            </a:r>
          </a:p>
          <a:p>
            <a:pPr>
              <a:lnSpc>
                <a:spcPct val="80000"/>
              </a:lnSpc>
            </a:pPr>
            <a:r>
              <a:rPr lang="en-US" sz="1800" smtClean="0"/>
              <a:t>April 2012:		Since that option has been abandoned, a mail has 			been sent to 6man ML to seek for feedback.	</a:t>
            </a:r>
          </a:p>
          <a:p>
            <a:pPr>
              <a:lnSpc>
                <a:spcPct val="80000"/>
              </a:lnSpc>
            </a:pPr>
            <a:r>
              <a:rPr lang="en-US" sz="1800" smtClean="0"/>
              <a:t>May 2012:		An updated version taking into account the 				comments received during IETF LC was submitted.</a:t>
            </a:r>
          </a:p>
          <a:p>
            <a:pPr>
              <a:lnSpc>
                <a:spcPct val="80000"/>
              </a:lnSpc>
            </a:pPr>
            <a:r>
              <a:rPr lang="en-US" sz="1800" smtClean="0"/>
              <a:t>May 2012:		6man chairs asked the draft should be developed in 			6man.</a:t>
            </a:r>
          </a:p>
          <a:p>
            <a:pPr>
              <a:lnSpc>
                <a:spcPct val="80000"/>
              </a:lnSpc>
            </a:pPr>
            <a:endParaRPr lang="en-US" sz="1800" smtClean="0"/>
          </a:p>
          <a:p>
            <a:pPr>
              <a:lnSpc>
                <a:spcPct val="80000"/>
              </a:lnSpc>
            </a:pPr>
            <a:r>
              <a:rPr lang="en-US" sz="1800" smtClean="0"/>
              <a:t>We are here to present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p:txBody>
          <a:bodyPr/>
          <a:lstStyle/>
          <a:p>
            <a:r>
              <a:rPr lang="en-US" smtClean="0"/>
              <a:t>Dependency</a:t>
            </a:r>
          </a:p>
        </p:txBody>
      </p:sp>
      <p:pic>
        <p:nvPicPr>
          <p:cNvPr id="17410" name="Picture 4" descr="dependency"/>
          <p:cNvPicPr>
            <a:picLocks noChangeAspect="1" noChangeArrowheads="1"/>
          </p:cNvPicPr>
          <p:nvPr/>
        </p:nvPicPr>
        <p:blipFill>
          <a:blip r:embed="rId2"/>
          <a:srcRect/>
          <a:stretch>
            <a:fillRect/>
          </a:stretch>
        </p:blipFill>
        <p:spPr bwMode="auto">
          <a:xfrm>
            <a:off x="1371600" y="1412875"/>
            <a:ext cx="6400800" cy="52562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3"/>
          <p:cNvSpPr>
            <a:spLocks noGrp="1"/>
          </p:cNvSpPr>
          <p:nvPr>
            <p:ph type="title"/>
          </p:nvPr>
        </p:nvSpPr>
        <p:spPr/>
        <p:txBody>
          <a:bodyPr/>
          <a:lstStyle/>
          <a:p>
            <a:pPr eaLnBrk="1" hangingPunct="1"/>
            <a:r>
              <a:rPr lang="en-US" sz="3600" smtClean="0"/>
              <a:t>Motivations</a:t>
            </a:r>
          </a:p>
        </p:txBody>
      </p:sp>
      <p:sp>
        <p:nvSpPr>
          <p:cNvPr id="18434" name="Content Placeholder 4"/>
          <p:cNvSpPr>
            <a:spLocks noGrp="1"/>
          </p:cNvSpPr>
          <p:nvPr>
            <p:ph idx="1"/>
          </p:nvPr>
        </p:nvSpPr>
        <p:spPr>
          <a:xfrm>
            <a:off x="457200" y="1268413"/>
            <a:ext cx="8229600" cy="5040312"/>
          </a:xfrm>
        </p:spPr>
        <p:txBody>
          <a:bodyPr/>
          <a:lstStyle/>
          <a:p>
            <a:pPr eaLnBrk="1" hangingPunct="1"/>
            <a:r>
              <a:rPr lang="en-US" sz="2400" smtClean="0"/>
              <a:t>This address format is used for v4-v6 multicast transition.</a:t>
            </a:r>
          </a:p>
          <a:p>
            <a:pPr eaLnBrk="1" hangingPunct="1"/>
            <a:endParaRPr lang="en-US" sz="2400" smtClean="0"/>
          </a:p>
          <a:p>
            <a:pPr eaLnBrk="1" hangingPunct="1"/>
            <a:r>
              <a:rPr lang="en-US" sz="2400" smtClean="0"/>
              <a:t>Specifies how to build an IPv4-embedded multicast IPv6 address</a:t>
            </a:r>
          </a:p>
          <a:p>
            <a:pPr eaLnBrk="1" hangingPunct="1"/>
            <a:endParaRPr lang="en-US" sz="2400" smtClean="0"/>
          </a:p>
          <a:p>
            <a:pPr eaLnBrk="1" hangingPunct="1"/>
            <a:r>
              <a:rPr lang="en-US" sz="2400" smtClean="0"/>
              <a:t>Specifies how to extract an IPv4 address from an IPv4-embedded multicast IPv6 address</a:t>
            </a:r>
          </a:p>
          <a:p>
            <a:pPr eaLnBrk="1" hangingPunct="1"/>
            <a:endParaRPr lang="en-US" sz="2400" smtClean="0"/>
          </a:p>
          <a:p>
            <a:pPr eaLnBrk="1" hangingPunct="1"/>
            <a:r>
              <a:rPr lang="en-US" sz="2400" smtClean="0"/>
              <a:t>Typical scenarios are</a:t>
            </a:r>
          </a:p>
          <a:p>
            <a:pPr lvl="1" eaLnBrk="1" hangingPunct="1"/>
            <a:r>
              <a:rPr lang="en-US" sz="1800" smtClean="0"/>
              <a:t>A IPv4 receiver wants to join a multicast group in IPv4 domain via an IPv6-only network (4-6-4).</a:t>
            </a:r>
          </a:p>
          <a:p>
            <a:pPr lvl="1" eaLnBrk="1" hangingPunct="1"/>
            <a:r>
              <a:rPr lang="en-US" sz="1800" smtClean="0"/>
              <a:t>An IPv6-only receiver wants to receive multicast content from an IPv4-only source (6-4)</a:t>
            </a:r>
          </a:p>
        </p:txBody>
      </p:sp>
      <p:sp>
        <p:nvSpPr>
          <p:cNvPr id="18435" name="Slide Number Placeholder 1"/>
          <p:cNvSpPr>
            <a:spLocks noGrp="1"/>
          </p:cNvSpPr>
          <p:nvPr>
            <p:ph type="sldNum" sz="quarter" idx="12"/>
          </p:nvPr>
        </p:nvSpPr>
        <p:spPr>
          <a:noFill/>
        </p:spPr>
        <p:txBody>
          <a:bodyPr/>
          <a:lstStyle/>
          <a:p>
            <a:fld id="{302A1BBC-31AA-4297-9E77-457DF3361D06}" type="slidenum">
              <a:rPr lang="fr-FR" smtClean="0"/>
              <a:pPr/>
              <a:t>4</a:t>
            </a:fld>
            <a:endParaRPr lang="fr-FR"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3"/>
          <p:cNvSpPr>
            <a:spLocks noGrp="1"/>
          </p:cNvSpPr>
          <p:nvPr>
            <p:ph type="title" idx="4294967295"/>
          </p:nvPr>
        </p:nvSpPr>
        <p:spPr/>
        <p:txBody>
          <a:bodyPr/>
          <a:lstStyle/>
          <a:p>
            <a:pPr eaLnBrk="1" hangingPunct="1"/>
            <a:r>
              <a:rPr lang="en-US" sz="3600" smtClean="0"/>
              <a:t>Rationale</a:t>
            </a:r>
          </a:p>
        </p:txBody>
      </p:sp>
      <p:sp>
        <p:nvSpPr>
          <p:cNvPr id="19458" name="Content Placeholder 4"/>
          <p:cNvSpPr>
            <a:spLocks noGrp="1"/>
          </p:cNvSpPr>
          <p:nvPr>
            <p:ph idx="4294967295"/>
          </p:nvPr>
        </p:nvSpPr>
        <p:spPr>
          <a:xfrm>
            <a:off x="457200" y="1341438"/>
            <a:ext cx="8229600" cy="4525962"/>
          </a:xfrm>
        </p:spPr>
        <p:txBody>
          <a:bodyPr/>
          <a:lstStyle/>
          <a:p>
            <a:pPr eaLnBrk="1" hangingPunct="1"/>
            <a:r>
              <a:rPr lang="en-US" sz="2400" smtClean="0"/>
              <a:t>Be compatible with embedded-RP [</a:t>
            </a:r>
            <a:r>
              <a:rPr lang="en-US" sz="2400" smtClean="0">
                <a:hlinkClick r:id="rId2" tooltip="&quot;Embedding the Rendezvous Point (RP) Address in an IPv6 Multicast Address&quot;"/>
              </a:rPr>
              <a:t>RFC3956</a:t>
            </a:r>
            <a:r>
              <a:rPr lang="en-US" sz="2400" smtClean="0"/>
              <a:t>] and unicast-based prefix [</a:t>
            </a:r>
            <a:r>
              <a:rPr lang="en-US" sz="2400" smtClean="0">
                <a:hlinkClick r:id="rId3" tooltip="&quot;Unicast-Prefix-based IPv6 Multicast Addresses&quot;"/>
              </a:rPr>
              <a:t>RFC3306</a:t>
            </a:r>
            <a:r>
              <a:rPr lang="en-US" sz="2400" smtClean="0"/>
              <a:t>] for ASM</a:t>
            </a:r>
          </a:p>
          <a:p>
            <a:pPr eaLnBrk="1" hangingPunct="1"/>
            <a:endParaRPr lang="en-US" sz="2400" smtClean="0"/>
          </a:p>
          <a:p>
            <a:pPr eaLnBrk="1" hangingPunct="1"/>
            <a:r>
              <a:rPr lang="en-US" sz="2400" smtClean="0"/>
              <a:t>Require minimal changes to existing RFCs</a:t>
            </a:r>
          </a:p>
          <a:p>
            <a:pPr eaLnBrk="1" hangingPunct="1"/>
            <a:endParaRPr lang="en-US" sz="2400" smtClean="0"/>
          </a:p>
          <a:p>
            <a:pPr eaLnBrk="1" hangingPunct="1"/>
            <a:r>
              <a:rPr lang="en-US" sz="2400" smtClean="0"/>
              <a:t>Privilege stateless address translation and no coordination between involved functional elements</a:t>
            </a:r>
          </a:p>
          <a:p>
            <a:pPr eaLnBrk="1" hangingPunct="1"/>
            <a:endParaRPr lang="en-US" sz="2400" smtClean="0"/>
          </a:p>
          <a:p>
            <a:pPr eaLnBrk="1" hangingPunct="1"/>
            <a:r>
              <a:rPr lang="en-US" sz="2400" smtClean="0"/>
              <a:t>Embed the multicast IPv4 address in the last 32 of the IPv4-embedded IPv6 multicast address</a:t>
            </a:r>
          </a:p>
          <a:p>
            <a:pPr eaLnBrk="1" hangingPunct="1"/>
            <a:endParaRPr lang="en-US" sz="2400" smtClean="0"/>
          </a:p>
          <a:p>
            <a:pPr eaLnBrk="1" hangingPunct="1"/>
            <a:r>
              <a:rPr lang="en-US" sz="2400" smtClean="0"/>
              <a:t>Use a dedicated flag to uniquely identify an IPv4-embedded multicast address. </a:t>
            </a:r>
          </a:p>
          <a:p>
            <a:pPr lvl="1" eaLnBrk="1" hangingPunct="1"/>
            <a:endParaRPr lang="en-US" sz="2000" smtClean="0"/>
          </a:p>
        </p:txBody>
      </p:sp>
      <p:sp>
        <p:nvSpPr>
          <p:cNvPr id="19459" name="Slide Number Placeholder 1"/>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FBB21FBC-78FF-45BF-974A-B307E1674853}" type="slidenum">
              <a:rPr lang="fr-FR" sz="1400"/>
              <a:pPr algn="r"/>
              <a:t>5</a:t>
            </a:fld>
            <a:endParaRPr lang="fr-FR" sz="14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p:txBody>
          <a:bodyPr/>
          <a:lstStyle/>
          <a:p>
            <a:pPr eaLnBrk="1" hangingPunct="1"/>
            <a:r>
              <a:rPr lang="fr-FR" sz="3200" smtClean="0"/>
              <a:t>On IPv4-Embedded IPv6 Multicast </a:t>
            </a:r>
            <a:r>
              <a:rPr lang="en-US" sz="3200" smtClean="0"/>
              <a:t>Addresses</a:t>
            </a:r>
          </a:p>
        </p:txBody>
      </p:sp>
      <p:sp>
        <p:nvSpPr>
          <p:cNvPr id="20482" name="Rectangle 3"/>
          <p:cNvSpPr>
            <a:spLocks noGrp="1" noChangeArrowheads="1"/>
          </p:cNvSpPr>
          <p:nvPr>
            <p:ph type="body" idx="1"/>
          </p:nvPr>
        </p:nvSpPr>
        <p:spPr/>
        <p:txBody>
          <a:bodyPr/>
          <a:lstStyle/>
          <a:p>
            <a:pPr eaLnBrk="1" hangingPunct="1"/>
            <a:r>
              <a:rPr lang="en-US" sz="2400" smtClean="0"/>
              <a:t>Embeds a multicast IPv4 address in an IPv6 Multicast one; both ASM and SSM Modes are covered</a:t>
            </a:r>
          </a:p>
        </p:txBody>
      </p:sp>
      <p:sp>
        <p:nvSpPr>
          <p:cNvPr id="5125" name="Rectangle 5"/>
          <p:cNvSpPr>
            <a:spLocks noChangeArrowheads="1"/>
          </p:cNvSpPr>
          <p:nvPr/>
        </p:nvSpPr>
        <p:spPr bwMode="auto">
          <a:xfrm>
            <a:off x="1295400" y="4495800"/>
            <a:ext cx="609600" cy="457200"/>
          </a:xfrm>
          <a:prstGeom prst="rect">
            <a:avLst/>
          </a:prstGeom>
          <a:solidFill>
            <a:schemeClr val="bg2"/>
          </a:solidFill>
          <a:ln w="9525">
            <a:solidFill>
              <a:schemeClr val="tx1"/>
            </a:solidFill>
            <a:miter lim="800000"/>
            <a:headEnd/>
            <a:tailEnd/>
          </a:ln>
        </p:spPr>
        <p:txBody>
          <a:bodyPr wrap="none" anchor="ctr"/>
          <a:lstStyle/>
          <a:p>
            <a:pPr algn="ctr"/>
            <a:r>
              <a:rPr lang="fr-FR" sz="1000">
                <a:solidFill>
                  <a:schemeClr val="bg1"/>
                </a:solidFill>
              </a:rPr>
              <a:t>11111111</a:t>
            </a:r>
          </a:p>
        </p:txBody>
      </p:sp>
      <p:sp>
        <p:nvSpPr>
          <p:cNvPr id="5126" name="Rectangle 6"/>
          <p:cNvSpPr>
            <a:spLocks noChangeArrowheads="1"/>
          </p:cNvSpPr>
          <p:nvPr/>
        </p:nvSpPr>
        <p:spPr bwMode="auto">
          <a:xfrm>
            <a:off x="2819400" y="4495800"/>
            <a:ext cx="3657600" cy="457200"/>
          </a:xfrm>
          <a:prstGeom prst="rect">
            <a:avLst/>
          </a:prstGeom>
          <a:solidFill>
            <a:schemeClr val="accent1"/>
          </a:solidFill>
          <a:ln w="9525">
            <a:solidFill>
              <a:schemeClr val="tx1"/>
            </a:solidFill>
            <a:miter lim="800000"/>
            <a:headEnd/>
            <a:tailEnd/>
          </a:ln>
        </p:spPr>
        <p:txBody>
          <a:bodyPr wrap="none" anchor="ctr"/>
          <a:lstStyle/>
          <a:p>
            <a:pPr algn="ctr"/>
            <a:r>
              <a:rPr lang="fr-FR" sz="1400">
                <a:solidFill>
                  <a:schemeClr val="tx2"/>
                </a:solidFill>
              </a:rPr>
              <a:t>0…0</a:t>
            </a:r>
          </a:p>
        </p:txBody>
      </p:sp>
      <p:sp>
        <p:nvSpPr>
          <p:cNvPr id="5127" name="Text Box 7"/>
          <p:cNvSpPr txBox="1">
            <a:spLocks noChangeArrowheads="1"/>
          </p:cNvSpPr>
          <p:nvPr/>
        </p:nvSpPr>
        <p:spPr bwMode="auto">
          <a:xfrm>
            <a:off x="609600" y="4495800"/>
            <a:ext cx="679450" cy="366713"/>
          </a:xfrm>
          <a:prstGeom prst="rect">
            <a:avLst/>
          </a:prstGeom>
          <a:noFill/>
          <a:ln w="9525">
            <a:noFill/>
            <a:miter lim="800000"/>
            <a:headEnd/>
            <a:tailEnd/>
          </a:ln>
        </p:spPr>
        <p:txBody>
          <a:bodyPr wrap="none">
            <a:spAutoFit/>
          </a:bodyPr>
          <a:lstStyle/>
          <a:p>
            <a:r>
              <a:rPr lang="fr-FR">
                <a:solidFill>
                  <a:schemeClr val="tx2"/>
                </a:solidFill>
              </a:rPr>
              <a:t>ASM</a:t>
            </a:r>
          </a:p>
        </p:txBody>
      </p:sp>
      <p:sp>
        <p:nvSpPr>
          <p:cNvPr id="5128" name="Line 8"/>
          <p:cNvSpPr>
            <a:spLocks noChangeShapeType="1"/>
          </p:cNvSpPr>
          <p:nvPr/>
        </p:nvSpPr>
        <p:spPr bwMode="auto">
          <a:xfrm>
            <a:off x="2819400" y="4267200"/>
            <a:ext cx="3581400" cy="0"/>
          </a:xfrm>
          <a:prstGeom prst="line">
            <a:avLst/>
          </a:prstGeom>
          <a:noFill/>
          <a:ln w="9525">
            <a:solidFill>
              <a:schemeClr val="tx2"/>
            </a:solidFill>
            <a:round/>
            <a:headEnd type="triangle" w="med" len="med"/>
            <a:tailEnd type="triangle" w="med" len="med"/>
          </a:ln>
        </p:spPr>
        <p:txBody>
          <a:bodyPr/>
          <a:lstStyle/>
          <a:p>
            <a:endParaRPr lang="fr-FR"/>
          </a:p>
        </p:txBody>
      </p:sp>
      <p:sp>
        <p:nvSpPr>
          <p:cNvPr id="5129" name="Line 9"/>
          <p:cNvSpPr>
            <a:spLocks noChangeShapeType="1"/>
          </p:cNvSpPr>
          <p:nvPr/>
        </p:nvSpPr>
        <p:spPr bwMode="auto">
          <a:xfrm>
            <a:off x="6400800" y="4267200"/>
            <a:ext cx="1752600" cy="0"/>
          </a:xfrm>
          <a:prstGeom prst="line">
            <a:avLst/>
          </a:prstGeom>
          <a:noFill/>
          <a:ln w="9525">
            <a:solidFill>
              <a:schemeClr val="tx2"/>
            </a:solidFill>
            <a:round/>
            <a:headEnd type="triangle" w="med" len="med"/>
            <a:tailEnd type="triangle" w="med" len="med"/>
          </a:ln>
        </p:spPr>
        <p:txBody>
          <a:bodyPr/>
          <a:lstStyle/>
          <a:p>
            <a:endParaRPr lang="fr-FR"/>
          </a:p>
        </p:txBody>
      </p:sp>
      <p:sp>
        <p:nvSpPr>
          <p:cNvPr id="5130" name="Text Box 10"/>
          <p:cNvSpPr txBox="1">
            <a:spLocks noChangeArrowheads="1"/>
          </p:cNvSpPr>
          <p:nvPr/>
        </p:nvSpPr>
        <p:spPr bwMode="auto">
          <a:xfrm>
            <a:off x="4495800" y="4129088"/>
            <a:ext cx="438150" cy="366712"/>
          </a:xfrm>
          <a:prstGeom prst="rect">
            <a:avLst/>
          </a:prstGeom>
          <a:solidFill>
            <a:schemeClr val="bg1"/>
          </a:solidFill>
          <a:ln w="9525">
            <a:noFill/>
            <a:miter lim="800000"/>
            <a:headEnd/>
            <a:tailEnd/>
          </a:ln>
        </p:spPr>
        <p:txBody>
          <a:bodyPr wrap="none">
            <a:spAutoFit/>
          </a:bodyPr>
          <a:lstStyle/>
          <a:p>
            <a:r>
              <a:rPr lang="fr-FR">
                <a:solidFill>
                  <a:schemeClr val="tx2"/>
                </a:solidFill>
              </a:rPr>
              <a:t>76</a:t>
            </a:r>
          </a:p>
        </p:txBody>
      </p:sp>
      <p:sp>
        <p:nvSpPr>
          <p:cNvPr id="5131" name="Text Box 11"/>
          <p:cNvSpPr txBox="1">
            <a:spLocks noChangeArrowheads="1"/>
          </p:cNvSpPr>
          <p:nvPr/>
        </p:nvSpPr>
        <p:spPr bwMode="auto">
          <a:xfrm>
            <a:off x="7019925" y="4114800"/>
            <a:ext cx="438150" cy="366713"/>
          </a:xfrm>
          <a:prstGeom prst="rect">
            <a:avLst/>
          </a:prstGeom>
          <a:solidFill>
            <a:schemeClr val="bg1"/>
          </a:solidFill>
          <a:ln w="9525">
            <a:noFill/>
            <a:miter lim="800000"/>
            <a:headEnd/>
            <a:tailEnd/>
          </a:ln>
        </p:spPr>
        <p:txBody>
          <a:bodyPr wrap="none">
            <a:spAutoFit/>
          </a:bodyPr>
          <a:lstStyle/>
          <a:p>
            <a:r>
              <a:rPr lang="fr-FR">
                <a:solidFill>
                  <a:schemeClr val="tx2"/>
                </a:solidFill>
              </a:rPr>
              <a:t>32</a:t>
            </a:r>
          </a:p>
        </p:txBody>
      </p:sp>
      <p:sp>
        <p:nvSpPr>
          <p:cNvPr id="5132" name="Rectangle 12"/>
          <p:cNvSpPr>
            <a:spLocks noChangeArrowheads="1"/>
          </p:cNvSpPr>
          <p:nvPr/>
        </p:nvSpPr>
        <p:spPr bwMode="auto">
          <a:xfrm>
            <a:off x="1905000" y="4495800"/>
            <a:ext cx="304800" cy="457200"/>
          </a:xfrm>
          <a:prstGeom prst="rect">
            <a:avLst/>
          </a:prstGeom>
          <a:solidFill>
            <a:srgbClr val="FFCC66"/>
          </a:solidFill>
          <a:ln w="9525">
            <a:solidFill>
              <a:schemeClr val="tx1"/>
            </a:solidFill>
            <a:miter lim="800000"/>
            <a:headEnd/>
            <a:tailEnd/>
          </a:ln>
        </p:spPr>
        <p:txBody>
          <a:bodyPr wrap="none" anchor="ctr"/>
          <a:lstStyle/>
          <a:p>
            <a:pPr algn="ctr"/>
            <a:r>
              <a:rPr lang="fr-FR" sz="1200" b="1">
                <a:solidFill>
                  <a:schemeClr val="tx2"/>
                </a:solidFill>
              </a:rPr>
              <a:t>Flg</a:t>
            </a:r>
          </a:p>
        </p:txBody>
      </p:sp>
      <p:sp>
        <p:nvSpPr>
          <p:cNvPr id="5133" name="Rectangle 13"/>
          <p:cNvSpPr>
            <a:spLocks noChangeArrowheads="1"/>
          </p:cNvSpPr>
          <p:nvPr/>
        </p:nvSpPr>
        <p:spPr bwMode="auto">
          <a:xfrm>
            <a:off x="2209800" y="4495800"/>
            <a:ext cx="304800" cy="457200"/>
          </a:xfrm>
          <a:prstGeom prst="rect">
            <a:avLst/>
          </a:prstGeom>
          <a:solidFill>
            <a:srgbClr val="FFFF00"/>
          </a:solidFill>
          <a:ln w="9525">
            <a:solidFill>
              <a:schemeClr val="tx1"/>
            </a:solidFill>
            <a:miter lim="800000"/>
            <a:headEnd/>
            <a:tailEnd/>
          </a:ln>
        </p:spPr>
        <p:txBody>
          <a:bodyPr wrap="none" anchor="ctr"/>
          <a:lstStyle/>
          <a:p>
            <a:pPr algn="ctr"/>
            <a:r>
              <a:rPr lang="fr-FR" sz="1000" b="1">
                <a:solidFill>
                  <a:schemeClr val="tx2"/>
                </a:solidFill>
              </a:rPr>
              <a:t>Scop</a:t>
            </a:r>
          </a:p>
        </p:txBody>
      </p:sp>
      <p:sp>
        <p:nvSpPr>
          <p:cNvPr id="5134" name="Rectangle 14"/>
          <p:cNvSpPr>
            <a:spLocks noChangeArrowheads="1"/>
          </p:cNvSpPr>
          <p:nvPr/>
        </p:nvSpPr>
        <p:spPr bwMode="auto">
          <a:xfrm>
            <a:off x="2514600" y="4495800"/>
            <a:ext cx="304800" cy="457200"/>
          </a:xfrm>
          <a:prstGeom prst="rect">
            <a:avLst/>
          </a:prstGeom>
          <a:solidFill>
            <a:srgbClr val="66FF66"/>
          </a:solidFill>
          <a:ln w="9525">
            <a:solidFill>
              <a:schemeClr val="tx1"/>
            </a:solidFill>
            <a:miter lim="800000"/>
            <a:headEnd/>
            <a:tailEnd/>
          </a:ln>
        </p:spPr>
        <p:txBody>
          <a:bodyPr wrap="none" anchor="ctr"/>
          <a:lstStyle/>
          <a:p>
            <a:pPr algn="ctr"/>
            <a:r>
              <a:rPr lang="fr-FR" sz="1200" b="1">
                <a:solidFill>
                  <a:schemeClr val="tx2"/>
                </a:solidFill>
              </a:rPr>
              <a:t>64IX</a:t>
            </a:r>
          </a:p>
        </p:txBody>
      </p:sp>
      <p:sp>
        <p:nvSpPr>
          <p:cNvPr id="5135" name="Rectangle 15"/>
          <p:cNvSpPr>
            <a:spLocks noChangeArrowheads="1"/>
          </p:cNvSpPr>
          <p:nvPr/>
        </p:nvSpPr>
        <p:spPr bwMode="auto">
          <a:xfrm>
            <a:off x="6477000" y="4495800"/>
            <a:ext cx="1676400" cy="457200"/>
          </a:xfrm>
          <a:prstGeom prst="rect">
            <a:avLst/>
          </a:prstGeom>
          <a:solidFill>
            <a:schemeClr val="tx1"/>
          </a:solidFill>
          <a:ln w="9525">
            <a:solidFill>
              <a:schemeClr val="tx1"/>
            </a:solidFill>
            <a:miter lim="800000"/>
            <a:headEnd/>
            <a:tailEnd/>
          </a:ln>
        </p:spPr>
        <p:txBody>
          <a:bodyPr wrap="none" anchor="ctr"/>
          <a:lstStyle/>
          <a:p>
            <a:pPr algn="ctr"/>
            <a:r>
              <a:rPr lang="fr-FR" sz="1400">
                <a:solidFill>
                  <a:schemeClr val="bg1"/>
                </a:solidFill>
              </a:rPr>
              <a:t>IPv4@</a:t>
            </a:r>
          </a:p>
        </p:txBody>
      </p:sp>
      <p:sp>
        <p:nvSpPr>
          <p:cNvPr id="5136" name="Line 16"/>
          <p:cNvSpPr>
            <a:spLocks noChangeShapeType="1"/>
          </p:cNvSpPr>
          <p:nvPr/>
        </p:nvSpPr>
        <p:spPr bwMode="auto">
          <a:xfrm>
            <a:off x="1295400" y="4267200"/>
            <a:ext cx="609600" cy="0"/>
          </a:xfrm>
          <a:prstGeom prst="line">
            <a:avLst/>
          </a:prstGeom>
          <a:noFill/>
          <a:ln w="9525">
            <a:solidFill>
              <a:schemeClr val="tx2"/>
            </a:solidFill>
            <a:round/>
            <a:headEnd type="triangle" w="med" len="med"/>
            <a:tailEnd type="triangle" w="med" len="med"/>
          </a:ln>
        </p:spPr>
        <p:txBody>
          <a:bodyPr/>
          <a:lstStyle/>
          <a:p>
            <a:endParaRPr lang="fr-FR"/>
          </a:p>
        </p:txBody>
      </p:sp>
      <p:sp>
        <p:nvSpPr>
          <p:cNvPr id="5137" name="Text Box 17"/>
          <p:cNvSpPr txBox="1">
            <a:spLocks noChangeArrowheads="1"/>
          </p:cNvSpPr>
          <p:nvPr/>
        </p:nvSpPr>
        <p:spPr bwMode="auto">
          <a:xfrm>
            <a:off x="1447800" y="4114800"/>
            <a:ext cx="311150" cy="366713"/>
          </a:xfrm>
          <a:prstGeom prst="rect">
            <a:avLst/>
          </a:prstGeom>
          <a:solidFill>
            <a:schemeClr val="bg1"/>
          </a:solidFill>
          <a:ln w="9525">
            <a:noFill/>
            <a:miter lim="800000"/>
            <a:headEnd/>
            <a:tailEnd/>
          </a:ln>
        </p:spPr>
        <p:txBody>
          <a:bodyPr wrap="none">
            <a:spAutoFit/>
          </a:bodyPr>
          <a:lstStyle/>
          <a:p>
            <a:r>
              <a:rPr lang="fr-FR">
                <a:solidFill>
                  <a:schemeClr val="tx2"/>
                </a:solidFill>
              </a:rPr>
              <a:t>8</a:t>
            </a:r>
          </a:p>
        </p:txBody>
      </p:sp>
      <p:sp>
        <p:nvSpPr>
          <p:cNvPr id="5138" name="Text Box 18"/>
          <p:cNvSpPr txBox="1">
            <a:spLocks noChangeArrowheads="1"/>
          </p:cNvSpPr>
          <p:nvPr/>
        </p:nvSpPr>
        <p:spPr bwMode="auto">
          <a:xfrm>
            <a:off x="1927225" y="4114800"/>
            <a:ext cx="311150" cy="366713"/>
          </a:xfrm>
          <a:prstGeom prst="rect">
            <a:avLst/>
          </a:prstGeom>
          <a:solidFill>
            <a:schemeClr val="bg1"/>
          </a:solidFill>
          <a:ln w="9525">
            <a:noFill/>
            <a:miter lim="800000"/>
            <a:headEnd/>
            <a:tailEnd/>
          </a:ln>
        </p:spPr>
        <p:txBody>
          <a:bodyPr wrap="none">
            <a:spAutoFit/>
          </a:bodyPr>
          <a:lstStyle/>
          <a:p>
            <a:r>
              <a:rPr lang="fr-FR">
                <a:solidFill>
                  <a:schemeClr val="tx2"/>
                </a:solidFill>
              </a:rPr>
              <a:t>4</a:t>
            </a:r>
          </a:p>
        </p:txBody>
      </p:sp>
      <p:sp>
        <p:nvSpPr>
          <p:cNvPr id="5139" name="Text Box 19"/>
          <p:cNvSpPr txBox="1">
            <a:spLocks noChangeArrowheads="1"/>
          </p:cNvSpPr>
          <p:nvPr/>
        </p:nvSpPr>
        <p:spPr bwMode="auto">
          <a:xfrm>
            <a:off x="2209800" y="4114800"/>
            <a:ext cx="311150" cy="366713"/>
          </a:xfrm>
          <a:prstGeom prst="rect">
            <a:avLst/>
          </a:prstGeom>
          <a:solidFill>
            <a:schemeClr val="bg1"/>
          </a:solidFill>
          <a:ln w="9525">
            <a:noFill/>
            <a:miter lim="800000"/>
            <a:headEnd/>
            <a:tailEnd/>
          </a:ln>
        </p:spPr>
        <p:txBody>
          <a:bodyPr wrap="none">
            <a:spAutoFit/>
          </a:bodyPr>
          <a:lstStyle/>
          <a:p>
            <a:r>
              <a:rPr lang="fr-FR">
                <a:solidFill>
                  <a:schemeClr val="tx2"/>
                </a:solidFill>
              </a:rPr>
              <a:t>4</a:t>
            </a:r>
          </a:p>
        </p:txBody>
      </p:sp>
      <p:sp>
        <p:nvSpPr>
          <p:cNvPr id="5140" name="Text Box 20"/>
          <p:cNvSpPr txBox="1">
            <a:spLocks noChangeArrowheads="1"/>
          </p:cNvSpPr>
          <p:nvPr/>
        </p:nvSpPr>
        <p:spPr bwMode="auto">
          <a:xfrm>
            <a:off x="2514600" y="4114800"/>
            <a:ext cx="311150" cy="366713"/>
          </a:xfrm>
          <a:prstGeom prst="rect">
            <a:avLst/>
          </a:prstGeom>
          <a:solidFill>
            <a:schemeClr val="bg1"/>
          </a:solidFill>
          <a:ln w="9525">
            <a:noFill/>
            <a:miter lim="800000"/>
            <a:headEnd/>
            <a:tailEnd/>
          </a:ln>
        </p:spPr>
        <p:txBody>
          <a:bodyPr wrap="none">
            <a:spAutoFit/>
          </a:bodyPr>
          <a:lstStyle/>
          <a:p>
            <a:r>
              <a:rPr lang="fr-FR">
                <a:solidFill>
                  <a:schemeClr val="tx2"/>
                </a:solidFill>
              </a:rPr>
              <a:t>4</a:t>
            </a:r>
          </a:p>
        </p:txBody>
      </p:sp>
      <p:sp>
        <p:nvSpPr>
          <p:cNvPr id="5141" name="Rectangle 21"/>
          <p:cNvSpPr>
            <a:spLocks noChangeArrowheads="1"/>
          </p:cNvSpPr>
          <p:nvPr/>
        </p:nvSpPr>
        <p:spPr bwMode="auto">
          <a:xfrm>
            <a:off x="1295400" y="5486400"/>
            <a:ext cx="609600" cy="457200"/>
          </a:xfrm>
          <a:prstGeom prst="rect">
            <a:avLst/>
          </a:prstGeom>
          <a:solidFill>
            <a:schemeClr val="bg2"/>
          </a:solidFill>
          <a:ln w="9525">
            <a:solidFill>
              <a:schemeClr val="tx1"/>
            </a:solidFill>
            <a:miter lim="800000"/>
            <a:headEnd/>
            <a:tailEnd/>
          </a:ln>
        </p:spPr>
        <p:txBody>
          <a:bodyPr wrap="none" anchor="ctr"/>
          <a:lstStyle/>
          <a:p>
            <a:pPr algn="ctr"/>
            <a:r>
              <a:rPr lang="fr-FR" sz="1000">
                <a:solidFill>
                  <a:schemeClr val="bg1"/>
                </a:solidFill>
              </a:rPr>
              <a:t>11111111</a:t>
            </a:r>
          </a:p>
        </p:txBody>
      </p:sp>
      <p:sp>
        <p:nvSpPr>
          <p:cNvPr id="5142" name="Rectangle 22"/>
          <p:cNvSpPr>
            <a:spLocks noChangeArrowheads="1"/>
          </p:cNvSpPr>
          <p:nvPr/>
        </p:nvSpPr>
        <p:spPr bwMode="auto">
          <a:xfrm>
            <a:off x="4343400" y="5486400"/>
            <a:ext cx="2133600" cy="457200"/>
          </a:xfrm>
          <a:prstGeom prst="rect">
            <a:avLst/>
          </a:prstGeom>
          <a:solidFill>
            <a:schemeClr val="accent1"/>
          </a:solidFill>
          <a:ln w="9525">
            <a:solidFill>
              <a:schemeClr val="tx1"/>
            </a:solidFill>
            <a:miter lim="800000"/>
            <a:headEnd/>
            <a:tailEnd/>
          </a:ln>
        </p:spPr>
        <p:txBody>
          <a:bodyPr wrap="none" anchor="ctr"/>
          <a:lstStyle/>
          <a:p>
            <a:pPr algn="ctr"/>
            <a:r>
              <a:rPr lang="fr-FR" sz="1400">
                <a:solidFill>
                  <a:schemeClr val="tx2"/>
                </a:solidFill>
              </a:rPr>
              <a:t>0…0</a:t>
            </a:r>
          </a:p>
        </p:txBody>
      </p:sp>
      <p:sp>
        <p:nvSpPr>
          <p:cNvPr id="5143" name="Text Box 23"/>
          <p:cNvSpPr txBox="1">
            <a:spLocks noChangeArrowheads="1"/>
          </p:cNvSpPr>
          <p:nvPr/>
        </p:nvSpPr>
        <p:spPr bwMode="auto">
          <a:xfrm>
            <a:off x="609600" y="5486400"/>
            <a:ext cx="679450" cy="366713"/>
          </a:xfrm>
          <a:prstGeom prst="rect">
            <a:avLst/>
          </a:prstGeom>
          <a:noFill/>
          <a:ln w="9525">
            <a:noFill/>
            <a:miter lim="800000"/>
            <a:headEnd/>
            <a:tailEnd/>
          </a:ln>
        </p:spPr>
        <p:txBody>
          <a:bodyPr wrap="none">
            <a:spAutoFit/>
          </a:bodyPr>
          <a:lstStyle/>
          <a:p>
            <a:r>
              <a:rPr lang="fr-FR">
                <a:solidFill>
                  <a:schemeClr val="tx2"/>
                </a:solidFill>
              </a:rPr>
              <a:t>SSM</a:t>
            </a:r>
          </a:p>
        </p:txBody>
      </p:sp>
      <p:sp>
        <p:nvSpPr>
          <p:cNvPr id="5144" name="Line 24"/>
          <p:cNvSpPr>
            <a:spLocks noChangeShapeType="1"/>
          </p:cNvSpPr>
          <p:nvPr/>
        </p:nvSpPr>
        <p:spPr bwMode="auto">
          <a:xfrm>
            <a:off x="4343400" y="5257800"/>
            <a:ext cx="2057400" cy="0"/>
          </a:xfrm>
          <a:prstGeom prst="line">
            <a:avLst/>
          </a:prstGeom>
          <a:noFill/>
          <a:ln w="9525">
            <a:solidFill>
              <a:schemeClr val="tx2"/>
            </a:solidFill>
            <a:round/>
            <a:headEnd type="triangle" w="med" len="med"/>
            <a:tailEnd type="triangle" w="med" len="med"/>
          </a:ln>
        </p:spPr>
        <p:txBody>
          <a:bodyPr/>
          <a:lstStyle/>
          <a:p>
            <a:endParaRPr lang="fr-FR"/>
          </a:p>
        </p:txBody>
      </p:sp>
      <p:sp>
        <p:nvSpPr>
          <p:cNvPr id="5145" name="Line 25"/>
          <p:cNvSpPr>
            <a:spLocks noChangeShapeType="1"/>
          </p:cNvSpPr>
          <p:nvPr/>
        </p:nvSpPr>
        <p:spPr bwMode="auto">
          <a:xfrm>
            <a:off x="6400800" y="5257800"/>
            <a:ext cx="1752600" cy="0"/>
          </a:xfrm>
          <a:prstGeom prst="line">
            <a:avLst/>
          </a:prstGeom>
          <a:noFill/>
          <a:ln w="9525">
            <a:solidFill>
              <a:schemeClr val="tx2"/>
            </a:solidFill>
            <a:round/>
            <a:headEnd type="triangle" w="med" len="med"/>
            <a:tailEnd type="triangle" w="med" len="med"/>
          </a:ln>
        </p:spPr>
        <p:txBody>
          <a:bodyPr/>
          <a:lstStyle/>
          <a:p>
            <a:endParaRPr lang="fr-FR"/>
          </a:p>
        </p:txBody>
      </p:sp>
      <p:sp>
        <p:nvSpPr>
          <p:cNvPr id="5146" name="Text Box 26"/>
          <p:cNvSpPr txBox="1">
            <a:spLocks noChangeArrowheads="1"/>
          </p:cNvSpPr>
          <p:nvPr/>
        </p:nvSpPr>
        <p:spPr bwMode="auto">
          <a:xfrm>
            <a:off x="5257800" y="5119688"/>
            <a:ext cx="438150" cy="366712"/>
          </a:xfrm>
          <a:prstGeom prst="rect">
            <a:avLst/>
          </a:prstGeom>
          <a:solidFill>
            <a:schemeClr val="bg1"/>
          </a:solidFill>
          <a:ln w="9525">
            <a:noFill/>
            <a:miter lim="800000"/>
            <a:headEnd/>
            <a:tailEnd/>
          </a:ln>
        </p:spPr>
        <p:txBody>
          <a:bodyPr wrap="none">
            <a:spAutoFit/>
          </a:bodyPr>
          <a:lstStyle/>
          <a:p>
            <a:r>
              <a:rPr lang="fr-FR">
                <a:solidFill>
                  <a:schemeClr val="tx2"/>
                </a:solidFill>
              </a:rPr>
              <a:t>68</a:t>
            </a:r>
          </a:p>
        </p:txBody>
      </p:sp>
      <p:sp>
        <p:nvSpPr>
          <p:cNvPr id="5147" name="Text Box 27"/>
          <p:cNvSpPr txBox="1">
            <a:spLocks noChangeArrowheads="1"/>
          </p:cNvSpPr>
          <p:nvPr/>
        </p:nvSpPr>
        <p:spPr bwMode="auto">
          <a:xfrm>
            <a:off x="7019925" y="5105400"/>
            <a:ext cx="438150" cy="366713"/>
          </a:xfrm>
          <a:prstGeom prst="rect">
            <a:avLst/>
          </a:prstGeom>
          <a:solidFill>
            <a:schemeClr val="bg1"/>
          </a:solidFill>
          <a:ln w="9525">
            <a:noFill/>
            <a:miter lim="800000"/>
            <a:headEnd/>
            <a:tailEnd/>
          </a:ln>
        </p:spPr>
        <p:txBody>
          <a:bodyPr wrap="none">
            <a:spAutoFit/>
          </a:bodyPr>
          <a:lstStyle/>
          <a:p>
            <a:r>
              <a:rPr lang="fr-FR">
                <a:solidFill>
                  <a:schemeClr val="tx2"/>
                </a:solidFill>
              </a:rPr>
              <a:t>32</a:t>
            </a:r>
          </a:p>
        </p:txBody>
      </p:sp>
      <p:sp>
        <p:nvSpPr>
          <p:cNvPr id="5148" name="Rectangle 28"/>
          <p:cNvSpPr>
            <a:spLocks noChangeArrowheads="1"/>
          </p:cNvSpPr>
          <p:nvPr/>
        </p:nvSpPr>
        <p:spPr bwMode="auto">
          <a:xfrm>
            <a:off x="1905000" y="5486400"/>
            <a:ext cx="304800" cy="457200"/>
          </a:xfrm>
          <a:prstGeom prst="rect">
            <a:avLst/>
          </a:prstGeom>
          <a:solidFill>
            <a:srgbClr val="FFCC66"/>
          </a:solidFill>
          <a:ln w="9525">
            <a:solidFill>
              <a:schemeClr val="tx1"/>
            </a:solidFill>
            <a:miter lim="800000"/>
            <a:headEnd/>
            <a:tailEnd/>
          </a:ln>
        </p:spPr>
        <p:txBody>
          <a:bodyPr wrap="none" anchor="ctr"/>
          <a:lstStyle/>
          <a:p>
            <a:pPr algn="ctr"/>
            <a:r>
              <a:rPr lang="fr-FR" sz="1000" b="1">
                <a:solidFill>
                  <a:schemeClr val="tx2"/>
                </a:solidFill>
              </a:rPr>
              <a:t>0011</a:t>
            </a:r>
          </a:p>
        </p:txBody>
      </p:sp>
      <p:sp>
        <p:nvSpPr>
          <p:cNvPr id="5149" name="Rectangle 29"/>
          <p:cNvSpPr>
            <a:spLocks noChangeArrowheads="1"/>
          </p:cNvSpPr>
          <p:nvPr/>
        </p:nvSpPr>
        <p:spPr bwMode="auto">
          <a:xfrm>
            <a:off x="2209800" y="5486400"/>
            <a:ext cx="304800" cy="457200"/>
          </a:xfrm>
          <a:prstGeom prst="rect">
            <a:avLst/>
          </a:prstGeom>
          <a:solidFill>
            <a:srgbClr val="FFFF00"/>
          </a:solidFill>
          <a:ln w="9525">
            <a:solidFill>
              <a:schemeClr val="tx1"/>
            </a:solidFill>
            <a:miter lim="800000"/>
            <a:headEnd/>
            <a:tailEnd/>
          </a:ln>
        </p:spPr>
        <p:txBody>
          <a:bodyPr wrap="none" anchor="ctr"/>
          <a:lstStyle/>
          <a:p>
            <a:pPr algn="ctr"/>
            <a:r>
              <a:rPr lang="fr-FR" sz="900" b="1">
                <a:solidFill>
                  <a:schemeClr val="tx2"/>
                </a:solidFill>
              </a:rPr>
              <a:t>Scop</a:t>
            </a:r>
          </a:p>
        </p:txBody>
      </p:sp>
      <p:sp>
        <p:nvSpPr>
          <p:cNvPr id="5150" name="Rectangle 30"/>
          <p:cNvSpPr>
            <a:spLocks noChangeArrowheads="1"/>
          </p:cNvSpPr>
          <p:nvPr/>
        </p:nvSpPr>
        <p:spPr bwMode="auto">
          <a:xfrm>
            <a:off x="4038600" y="5486400"/>
            <a:ext cx="304800" cy="457200"/>
          </a:xfrm>
          <a:prstGeom prst="rect">
            <a:avLst/>
          </a:prstGeom>
          <a:solidFill>
            <a:srgbClr val="66FF66"/>
          </a:solidFill>
          <a:ln w="9525">
            <a:solidFill>
              <a:schemeClr val="tx1"/>
            </a:solidFill>
            <a:miter lim="800000"/>
            <a:headEnd/>
            <a:tailEnd/>
          </a:ln>
        </p:spPr>
        <p:txBody>
          <a:bodyPr wrap="none" anchor="ctr"/>
          <a:lstStyle/>
          <a:p>
            <a:pPr algn="ctr"/>
            <a:r>
              <a:rPr lang="fr-FR" sz="1200" b="1">
                <a:solidFill>
                  <a:schemeClr val="tx2"/>
                </a:solidFill>
              </a:rPr>
              <a:t>64IX</a:t>
            </a:r>
          </a:p>
        </p:txBody>
      </p:sp>
      <p:sp>
        <p:nvSpPr>
          <p:cNvPr id="5151" name="Rectangle 31"/>
          <p:cNvSpPr>
            <a:spLocks noChangeArrowheads="1"/>
          </p:cNvSpPr>
          <p:nvPr/>
        </p:nvSpPr>
        <p:spPr bwMode="auto">
          <a:xfrm>
            <a:off x="6477000" y="5486400"/>
            <a:ext cx="1676400" cy="457200"/>
          </a:xfrm>
          <a:prstGeom prst="rect">
            <a:avLst/>
          </a:prstGeom>
          <a:solidFill>
            <a:schemeClr val="tx1"/>
          </a:solidFill>
          <a:ln w="9525">
            <a:solidFill>
              <a:schemeClr val="tx1"/>
            </a:solidFill>
            <a:miter lim="800000"/>
            <a:headEnd/>
            <a:tailEnd/>
          </a:ln>
        </p:spPr>
        <p:txBody>
          <a:bodyPr wrap="none" anchor="ctr"/>
          <a:lstStyle/>
          <a:p>
            <a:pPr algn="ctr"/>
            <a:r>
              <a:rPr lang="fr-FR" sz="1400">
                <a:solidFill>
                  <a:schemeClr val="bg1"/>
                </a:solidFill>
              </a:rPr>
              <a:t>IPv4@</a:t>
            </a:r>
          </a:p>
        </p:txBody>
      </p:sp>
      <p:sp>
        <p:nvSpPr>
          <p:cNvPr id="5152" name="Line 32"/>
          <p:cNvSpPr>
            <a:spLocks noChangeShapeType="1"/>
          </p:cNvSpPr>
          <p:nvPr/>
        </p:nvSpPr>
        <p:spPr bwMode="auto">
          <a:xfrm>
            <a:off x="1295400" y="5257800"/>
            <a:ext cx="609600" cy="0"/>
          </a:xfrm>
          <a:prstGeom prst="line">
            <a:avLst/>
          </a:prstGeom>
          <a:noFill/>
          <a:ln w="9525">
            <a:solidFill>
              <a:schemeClr val="tx2"/>
            </a:solidFill>
            <a:round/>
            <a:headEnd type="triangle" w="med" len="med"/>
            <a:tailEnd type="triangle" w="med" len="med"/>
          </a:ln>
        </p:spPr>
        <p:txBody>
          <a:bodyPr/>
          <a:lstStyle/>
          <a:p>
            <a:endParaRPr lang="fr-FR"/>
          </a:p>
        </p:txBody>
      </p:sp>
      <p:sp>
        <p:nvSpPr>
          <p:cNvPr id="5153" name="Text Box 33"/>
          <p:cNvSpPr txBox="1">
            <a:spLocks noChangeArrowheads="1"/>
          </p:cNvSpPr>
          <p:nvPr/>
        </p:nvSpPr>
        <p:spPr bwMode="auto">
          <a:xfrm>
            <a:off x="1447800" y="5105400"/>
            <a:ext cx="311150" cy="366713"/>
          </a:xfrm>
          <a:prstGeom prst="rect">
            <a:avLst/>
          </a:prstGeom>
          <a:solidFill>
            <a:schemeClr val="bg1"/>
          </a:solidFill>
          <a:ln w="9525">
            <a:noFill/>
            <a:miter lim="800000"/>
            <a:headEnd/>
            <a:tailEnd/>
          </a:ln>
        </p:spPr>
        <p:txBody>
          <a:bodyPr wrap="none">
            <a:spAutoFit/>
          </a:bodyPr>
          <a:lstStyle/>
          <a:p>
            <a:r>
              <a:rPr lang="fr-FR">
                <a:solidFill>
                  <a:schemeClr val="tx2"/>
                </a:solidFill>
              </a:rPr>
              <a:t>8</a:t>
            </a:r>
          </a:p>
        </p:txBody>
      </p:sp>
      <p:sp>
        <p:nvSpPr>
          <p:cNvPr id="5154" name="Text Box 34"/>
          <p:cNvSpPr txBox="1">
            <a:spLocks noChangeArrowheads="1"/>
          </p:cNvSpPr>
          <p:nvPr/>
        </p:nvSpPr>
        <p:spPr bwMode="auto">
          <a:xfrm>
            <a:off x="1927225" y="5105400"/>
            <a:ext cx="311150" cy="366713"/>
          </a:xfrm>
          <a:prstGeom prst="rect">
            <a:avLst/>
          </a:prstGeom>
          <a:solidFill>
            <a:schemeClr val="bg1"/>
          </a:solidFill>
          <a:ln w="9525">
            <a:noFill/>
            <a:miter lim="800000"/>
            <a:headEnd/>
            <a:tailEnd/>
          </a:ln>
        </p:spPr>
        <p:txBody>
          <a:bodyPr wrap="none">
            <a:spAutoFit/>
          </a:bodyPr>
          <a:lstStyle/>
          <a:p>
            <a:r>
              <a:rPr lang="fr-FR">
                <a:solidFill>
                  <a:schemeClr val="tx2"/>
                </a:solidFill>
              </a:rPr>
              <a:t>4</a:t>
            </a:r>
          </a:p>
        </p:txBody>
      </p:sp>
      <p:sp>
        <p:nvSpPr>
          <p:cNvPr id="5155" name="Text Box 35"/>
          <p:cNvSpPr txBox="1">
            <a:spLocks noChangeArrowheads="1"/>
          </p:cNvSpPr>
          <p:nvPr/>
        </p:nvSpPr>
        <p:spPr bwMode="auto">
          <a:xfrm>
            <a:off x="2209800" y="5105400"/>
            <a:ext cx="311150" cy="366713"/>
          </a:xfrm>
          <a:prstGeom prst="rect">
            <a:avLst/>
          </a:prstGeom>
          <a:solidFill>
            <a:schemeClr val="bg1"/>
          </a:solidFill>
          <a:ln w="9525">
            <a:noFill/>
            <a:miter lim="800000"/>
            <a:headEnd/>
            <a:tailEnd/>
          </a:ln>
        </p:spPr>
        <p:txBody>
          <a:bodyPr wrap="none">
            <a:spAutoFit/>
          </a:bodyPr>
          <a:lstStyle/>
          <a:p>
            <a:r>
              <a:rPr lang="fr-FR">
                <a:solidFill>
                  <a:schemeClr val="tx2"/>
                </a:solidFill>
              </a:rPr>
              <a:t>4</a:t>
            </a:r>
          </a:p>
        </p:txBody>
      </p:sp>
      <p:sp>
        <p:nvSpPr>
          <p:cNvPr id="5156" name="Text Box 36"/>
          <p:cNvSpPr txBox="1">
            <a:spLocks noChangeArrowheads="1"/>
          </p:cNvSpPr>
          <p:nvPr/>
        </p:nvSpPr>
        <p:spPr bwMode="auto">
          <a:xfrm>
            <a:off x="4038600" y="5105400"/>
            <a:ext cx="311150" cy="366713"/>
          </a:xfrm>
          <a:prstGeom prst="rect">
            <a:avLst/>
          </a:prstGeom>
          <a:solidFill>
            <a:schemeClr val="bg1"/>
          </a:solidFill>
          <a:ln w="9525">
            <a:noFill/>
            <a:miter lim="800000"/>
            <a:headEnd/>
            <a:tailEnd/>
          </a:ln>
        </p:spPr>
        <p:txBody>
          <a:bodyPr wrap="none">
            <a:spAutoFit/>
          </a:bodyPr>
          <a:lstStyle/>
          <a:p>
            <a:r>
              <a:rPr lang="fr-FR">
                <a:solidFill>
                  <a:schemeClr val="tx2"/>
                </a:solidFill>
              </a:rPr>
              <a:t>4</a:t>
            </a:r>
          </a:p>
        </p:txBody>
      </p:sp>
      <p:sp>
        <p:nvSpPr>
          <p:cNvPr id="5157" name="Rectangle 37"/>
          <p:cNvSpPr>
            <a:spLocks noChangeArrowheads="1"/>
          </p:cNvSpPr>
          <p:nvPr/>
        </p:nvSpPr>
        <p:spPr bwMode="auto">
          <a:xfrm>
            <a:off x="2514600" y="5486400"/>
            <a:ext cx="1524000" cy="457200"/>
          </a:xfrm>
          <a:prstGeom prst="rect">
            <a:avLst/>
          </a:prstGeom>
          <a:solidFill>
            <a:schemeClr val="accent1"/>
          </a:solidFill>
          <a:ln w="9525">
            <a:solidFill>
              <a:schemeClr val="tx1"/>
            </a:solidFill>
            <a:miter lim="800000"/>
            <a:headEnd/>
            <a:tailEnd/>
          </a:ln>
        </p:spPr>
        <p:txBody>
          <a:bodyPr wrap="none" anchor="ctr"/>
          <a:lstStyle/>
          <a:p>
            <a:pPr algn="ctr"/>
            <a:r>
              <a:rPr lang="fr-FR" sz="1400">
                <a:solidFill>
                  <a:schemeClr val="tx2"/>
                </a:solidFill>
              </a:rPr>
              <a:t>0…0</a:t>
            </a:r>
          </a:p>
        </p:txBody>
      </p:sp>
      <p:sp>
        <p:nvSpPr>
          <p:cNvPr id="5158" name="Line 38"/>
          <p:cNvSpPr>
            <a:spLocks noChangeShapeType="1"/>
          </p:cNvSpPr>
          <p:nvPr/>
        </p:nvSpPr>
        <p:spPr bwMode="auto">
          <a:xfrm>
            <a:off x="2514600" y="5257800"/>
            <a:ext cx="1447800" cy="0"/>
          </a:xfrm>
          <a:prstGeom prst="line">
            <a:avLst/>
          </a:prstGeom>
          <a:noFill/>
          <a:ln w="9525">
            <a:solidFill>
              <a:schemeClr val="tx2"/>
            </a:solidFill>
            <a:round/>
            <a:headEnd type="triangle" w="med" len="med"/>
            <a:tailEnd type="triangle" w="med" len="med"/>
          </a:ln>
        </p:spPr>
        <p:txBody>
          <a:bodyPr/>
          <a:lstStyle/>
          <a:p>
            <a:endParaRPr lang="fr-FR"/>
          </a:p>
        </p:txBody>
      </p:sp>
      <p:sp>
        <p:nvSpPr>
          <p:cNvPr id="5159" name="Text Box 39"/>
          <p:cNvSpPr txBox="1">
            <a:spLocks noChangeArrowheads="1"/>
          </p:cNvSpPr>
          <p:nvPr/>
        </p:nvSpPr>
        <p:spPr bwMode="auto">
          <a:xfrm>
            <a:off x="3048000" y="5105400"/>
            <a:ext cx="438150" cy="366713"/>
          </a:xfrm>
          <a:prstGeom prst="rect">
            <a:avLst/>
          </a:prstGeom>
          <a:solidFill>
            <a:schemeClr val="bg1"/>
          </a:solidFill>
          <a:ln w="9525">
            <a:noFill/>
            <a:miter lim="800000"/>
            <a:headEnd/>
            <a:tailEnd/>
          </a:ln>
        </p:spPr>
        <p:txBody>
          <a:bodyPr wrap="none">
            <a:spAutoFit/>
          </a:bodyPr>
          <a:lstStyle/>
          <a:p>
            <a:r>
              <a:rPr lang="fr-FR">
                <a:solidFill>
                  <a:schemeClr val="tx2"/>
                </a:solidFill>
              </a:rPr>
              <a:t>16</a:t>
            </a:r>
          </a:p>
        </p:txBody>
      </p:sp>
      <p:sp>
        <p:nvSpPr>
          <p:cNvPr id="5160" name="AutoShape 4"/>
          <p:cNvSpPr>
            <a:spLocks noChangeArrowheads="1"/>
          </p:cNvSpPr>
          <p:nvPr/>
        </p:nvSpPr>
        <p:spPr bwMode="auto">
          <a:xfrm>
            <a:off x="1447800" y="2590800"/>
            <a:ext cx="7010400" cy="533400"/>
          </a:xfrm>
          <a:prstGeom prst="wedgeRoundRectCallout">
            <a:avLst>
              <a:gd name="adj1" fmla="val -19181"/>
              <a:gd name="adj2" fmla="val -49403"/>
              <a:gd name="adj3" fmla="val 16667"/>
            </a:avLst>
          </a:prstGeom>
          <a:solidFill>
            <a:srgbClr val="FFCC66"/>
          </a:solidFill>
          <a:ln w="9525">
            <a:solidFill>
              <a:schemeClr val="bg1"/>
            </a:solidFill>
            <a:miter lim="800000"/>
            <a:headEnd/>
            <a:tailEnd/>
          </a:ln>
        </p:spPr>
        <p:txBody>
          <a:bodyPr/>
          <a:lstStyle/>
          <a:p>
            <a:pPr algn="ctr"/>
            <a:r>
              <a:rPr lang="en-US" sz="1200" b="1">
                <a:solidFill>
                  <a:schemeClr val="tx2"/>
                </a:solidFill>
              </a:rPr>
              <a:t>Flags: 4 flags 0RPT</a:t>
            </a:r>
          </a:p>
          <a:p>
            <a:pPr algn="ctr"/>
            <a:r>
              <a:rPr lang="en-US" sz="1200" b="1">
                <a:solidFill>
                  <a:schemeClr val="tx2"/>
                </a:solidFill>
              </a:rPr>
              <a:t> R (RP-embedded address), P (Unicast-based prefix), T (permanent assignment or not)</a:t>
            </a:r>
            <a:endParaRPr lang="en-US" sz="1200">
              <a:solidFill>
                <a:schemeClr val="tx2"/>
              </a:solidFill>
            </a:endParaRPr>
          </a:p>
        </p:txBody>
      </p:sp>
      <p:sp>
        <p:nvSpPr>
          <p:cNvPr id="5161" name="AutoShape 4"/>
          <p:cNvSpPr>
            <a:spLocks noChangeArrowheads="1"/>
          </p:cNvSpPr>
          <p:nvPr/>
        </p:nvSpPr>
        <p:spPr bwMode="auto">
          <a:xfrm>
            <a:off x="1447800" y="3124200"/>
            <a:ext cx="7010400" cy="304800"/>
          </a:xfrm>
          <a:prstGeom prst="wedgeRoundRectCallout">
            <a:avLst>
              <a:gd name="adj1" fmla="val -19181"/>
              <a:gd name="adj2" fmla="val -48958"/>
              <a:gd name="adj3" fmla="val 16667"/>
            </a:avLst>
          </a:prstGeom>
          <a:solidFill>
            <a:srgbClr val="FFFF00"/>
          </a:solidFill>
          <a:ln w="9525">
            <a:solidFill>
              <a:schemeClr val="bg1"/>
            </a:solidFill>
            <a:miter lim="800000"/>
            <a:headEnd/>
            <a:tailEnd/>
          </a:ln>
        </p:spPr>
        <p:txBody>
          <a:bodyPr/>
          <a:lstStyle/>
          <a:p>
            <a:pPr algn="ctr"/>
            <a:r>
              <a:rPr lang="en-US" sz="1200" b="1">
                <a:solidFill>
                  <a:schemeClr val="tx2"/>
                </a:solidFill>
              </a:rPr>
              <a:t>Scope: Allowed values are “8” for Organization-Local scope or “E” for Global scope.</a:t>
            </a:r>
          </a:p>
        </p:txBody>
      </p:sp>
      <p:sp>
        <p:nvSpPr>
          <p:cNvPr id="5162" name="AutoShape 4"/>
          <p:cNvSpPr>
            <a:spLocks noChangeArrowheads="1"/>
          </p:cNvSpPr>
          <p:nvPr/>
        </p:nvSpPr>
        <p:spPr bwMode="auto">
          <a:xfrm>
            <a:off x="1447800" y="3429000"/>
            <a:ext cx="7010400" cy="685800"/>
          </a:xfrm>
          <a:prstGeom prst="wedgeRoundRectCallout">
            <a:avLst>
              <a:gd name="adj1" fmla="val -19181"/>
              <a:gd name="adj2" fmla="val -49537"/>
              <a:gd name="adj3" fmla="val 16667"/>
            </a:avLst>
          </a:prstGeom>
          <a:solidFill>
            <a:srgbClr val="66FF66"/>
          </a:solidFill>
          <a:ln w="9525">
            <a:solidFill>
              <a:schemeClr val="bg1"/>
            </a:solidFill>
            <a:miter lim="800000"/>
            <a:headEnd/>
            <a:tailEnd/>
          </a:ln>
        </p:spPr>
        <p:txBody>
          <a:bodyPr/>
          <a:lstStyle/>
          <a:p>
            <a:pPr algn="ctr"/>
            <a:r>
              <a:rPr lang="en-US" sz="1200" b="1">
                <a:solidFill>
                  <a:schemeClr val="tx2"/>
                </a:solidFill>
              </a:rPr>
              <a:t>64IX field (IPv4-IPv6 interconnection scheme bits): The first bit is the M-bit. When is set to 1, it indicates that an multicast IPv4 address is embedded in the last 32 bits of the multicast IPv6 address.  All the remaining bits are reserved and MUST be set to 0.</a:t>
            </a:r>
          </a:p>
        </p:txBody>
      </p:sp>
      <p:sp>
        <p:nvSpPr>
          <p:cNvPr id="20521" name="Slide Number Placeholder 1"/>
          <p:cNvSpPr>
            <a:spLocks noGrp="1"/>
          </p:cNvSpPr>
          <p:nvPr>
            <p:ph type="sldNum" sz="quarter" idx="12"/>
          </p:nvPr>
        </p:nvSpPr>
        <p:spPr>
          <a:noFill/>
        </p:spPr>
        <p:txBody>
          <a:bodyPr/>
          <a:lstStyle/>
          <a:p>
            <a:fld id="{A1201C53-51EF-48AE-BB35-711F2B70A255}" type="slidenum">
              <a:rPr lang="fr-FR" smtClean="0"/>
              <a:pPr/>
              <a:t>6</a:t>
            </a:fld>
            <a:endParaRPr lang="fr-FR" smtClean="0"/>
          </a:p>
        </p:txBody>
      </p:sp>
      <p:sp>
        <p:nvSpPr>
          <p:cNvPr id="20522" name="Rectangle 43"/>
          <p:cNvSpPr>
            <a:spLocks noChangeArrowheads="1"/>
          </p:cNvSpPr>
          <p:nvPr/>
        </p:nvSpPr>
        <p:spPr bwMode="auto">
          <a:xfrm>
            <a:off x="684213" y="6021388"/>
            <a:ext cx="7775575" cy="641350"/>
          </a:xfrm>
          <a:prstGeom prst="rect">
            <a:avLst/>
          </a:prstGeom>
          <a:noFill/>
          <a:ln w="9525">
            <a:noFill/>
            <a:miter lim="800000"/>
            <a:headEnd/>
            <a:tailEnd/>
          </a:ln>
        </p:spPr>
        <p:txBody>
          <a:bodyPr>
            <a:spAutoFit/>
          </a:bodyPr>
          <a:lstStyle/>
          <a:p>
            <a:pPr lvl="1" algn="ctr"/>
            <a:r>
              <a:rPr lang="en-US"/>
              <a:t>This means: reserve </a:t>
            </a:r>
            <a:r>
              <a:rPr lang="en-US" b="1"/>
              <a:t>ffxx:8000/17</a:t>
            </a:r>
            <a:r>
              <a:rPr lang="en-US"/>
              <a:t> ASM block and </a:t>
            </a:r>
            <a:r>
              <a:rPr lang="en-US" b="1"/>
              <a:t>ff3x:0:8000/33</a:t>
            </a:r>
            <a:r>
              <a:rPr lang="en-US"/>
              <a:t> SSM block to embed an IPv4 multicast address in the last 32 bits</a:t>
            </a: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14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13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13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1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14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15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15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13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13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15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14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16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16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13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139"/>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15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14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159"/>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515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515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140"/>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5156"/>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5150"/>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5134"/>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516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5131"/>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5129"/>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5135"/>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5147"/>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5145"/>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5151"/>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5130"/>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5128"/>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5126"/>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5146"/>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5144"/>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51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animBg="1"/>
      <p:bldP spid="5126" grpId="0" animBg="1"/>
      <p:bldP spid="5127" grpId="0"/>
      <p:bldP spid="5128" grpId="0" animBg="1"/>
      <p:bldP spid="5129" grpId="0" animBg="1"/>
      <p:bldP spid="5130" grpId="0" animBg="1"/>
      <p:bldP spid="5131" grpId="0" animBg="1"/>
      <p:bldP spid="5132" grpId="0" animBg="1"/>
      <p:bldP spid="5133" grpId="0" animBg="1"/>
      <p:bldP spid="5134" grpId="0" animBg="1"/>
      <p:bldP spid="5135" grpId="0" animBg="1"/>
      <p:bldP spid="5136" grpId="0" animBg="1"/>
      <p:bldP spid="5137" grpId="0" animBg="1"/>
      <p:bldP spid="5138" grpId="0" animBg="1"/>
      <p:bldP spid="5139" grpId="0" animBg="1"/>
      <p:bldP spid="5140" grpId="0" animBg="1"/>
      <p:bldP spid="5141" grpId="0" animBg="1"/>
      <p:bldP spid="5142" grpId="0" animBg="1"/>
      <p:bldP spid="5143" grpId="0"/>
      <p:bldP spid="5144" grpId="0" animBg="1"/>
      <p:bldP spid="5145" grpId="0" animBg="1"/>
      <p:bldP spid="5146" grpId="0" animBg="1"/>
      <p:bldP spid="5147" grpId="0" animBg="1"/>
      <p:bldP spid="5148" grpId="0" animBg="1"/>
      <p:bldP spid="5149" grpId="0" animBg="1"/>
      <p:bldP spid="5150" grpId="0" animBg="1"/>
      <p:bldP spid="5151" grpId="0" animBg="1"/>
      <p:bldP spid="5152" grpId="0" animBg="1"/>
      <p:bldP spid="5153" grpId="0" animBg="1"/>
      <p:bldP spid="5154" grpId="0" animBg="1"/>
      <p:bldP spid="5155" grpId="0" animBg="1"/>
      <p:bldP spid="5156" grpId="0" animBg="1"/>
      <p:bldP spid="5157" grpId="0" animBg="1"/>
      <p:bldP spid="5158" grpId="0" animBg="1"/>
      <p:bldP spid="5159" grpId="0" animBg="1"/>
      <p:bldP spid="5160" grpId="0" animBg="1"/>
      <p:bldP spid="5161" grpId="0" animBg="1"/>
      <p:bldP spid="516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Line 2"/>
          <p:cNvSpPr>
            <a:spLocks noChangeShapeType="1"/>
          </p:cNvSpPr>
          <p:nvPr/>
        </p:nvSpPr>
        <p:spPr bwMode="auto">
          <a:xfrm flipH="1">
            <a:off x="7620000" y="3733800"/>
            <a:ext cx="381000" cy="0"/>
          </a:xfrm>
          <a:prstGeom prst="line">
            <a:avLst/>
          </a:prstGeom>
          <a:noFill/>
          <a:ln w="9525">
            <a:solidFill>
              <a:schemeClr val="tx1"/>
            </a:solidFill>
            <a:round/>
            <a:headEnd/>
            <a:tailEnd/>
          </a:ln>
        </p:spPr>
        <p:txBody>
          <a:bodyPr/>
          <a:lstStyle/>
          <a:p>
            <a:endParaRPr lang="fr-FR"/>
          </a:p>
        </p:txBody>
      </p:sp>
      <p:sp>
        <p:nvSpPr>
          <p:cNvPr id="21506" name="AutoShape 5"/>
          <p:cNvSpPr>
            <a:spLocks noChangeArrowheads="1"/>
          </p:cNvSpPr>
          <p:nvPr/>
        </p:nvSpPr>
        <p:spPr bwMode="auto">
          <a:xfrm>
            <a:off x="4648200" y="2971800"/>
            <a:ext cx="3124200" cy="1676400"/>
          </a:xfrm>
          <a:prstGeom prst="cloudCallout">
            <a:avLst>
              <a:gd name="adj1" fmla="val -31657"/>
              <a:gd name="adj2" fmla="val 35417"/>
            </a:avLst>
          </a:prstGeom>
          <a:gradFill rotWithShape="1">
            <a:gsLst>
              <a:gs pos="0">
                <a:srgbClr val="475E5E"/>
              </a:gs>
              <a:gs pos="100000">
                <a:schemeClr val="accent1"/>
              </a:gs>
            </a:gsLst>
            <a:lin ang="5400000" scaled="1"/>
          </a:gradFill>
          <a:ln w="9525">
            <a:noFill/>
            <a:round/>
            <a:headEnd/>
            <a:tailEnd/>
          </a:ln>
        </p:spPr>
        <p:txBody>
          <a:bodyPr/>
          <a:lstStyle/>
          <a:p>
            <a:pPr algn="ctr"/>
            <a:endParaRPr lang="fr-FR">
              <a:solidFill>
                <a:schemeClr val="tx2"/>
              </a:solidFill>
            </a:endParaRPr>
          </a:p>
          <a:p>
            <a:pPr algn="ctr"/>
            <a:r>
              <a:rPr lang="fr-FR">
                <a:solidFill>
                  <a:schemeClr val="tx2"/>
                </a:solidFill>
              </a:rPr>
              <a:t>PIM IPv4</a:t>
            </a:r>
          </a:p>
        </p:txBody>
      </p:sp>
      <p:sp>
        <p:nvSpPr>
          <p:cNvPr id="21507" name="AutoShape 5"/>
          <p:cNvSpPr>
            <a:spLocks noChangeArrowheads="1"/>
          </p:cNvSpPr>
          <p:nvPr/>
        </p:nvSpPr>
        <p:spPr bwMode="auto">
          <a:xfrm>
            <a:off x="1447800" y="3048000"/>
            <a:ext cx="3124200" cy="1600200"/>
          </a:xfrm>
          <a:prstGeom prst="cloudCallout">
            <a:avLst>
              <a:gd name="adj1" fmla="val -31657"/>
              <a:gd name="adj2" fmla="val 34722"/>
            </a:avLst>
          </a:prstGeom>
          <a:gradFill rotWithShape="1">
            <a:gsLst>
              <a:gs pos="0">
                <a:srgbClr val="475E5E"/>
              </a:gs>
              <a:gs pos="100000">
                <a:schemeClr val="accent1"/>
              </a:gs>
            </a:gsLst>
            <a:lin ang="5400000" scaled="1"/>
          </a:gradFill>
          <a:ln w="9525">
            <a:noFill/>
            <a:round/>
            <a:headEnd/>
            <a:tailEnd/>
          </a:ln>
        </p:spPr>
        <p:txBody>
          <a:bodyPr/>
          <a:lstStyle/>
          <a:p>
            <a:pPr algn="ctr"/>
            <a:endParaRPr lang="fr-FR">
              <a:solidFill>
                <a:schemeClr val="tx2"/>
              </a:solidFill>
            </a:endParaRPr>
          </a:p>
          <a:p>
            <a:pPr algn="ctr"/>
            <a:r>
              <a:rPr lang="fr-FR">
                <a:solidFill>
                  <a:schemeClr val="tx2"/>
                </a:solidFill>
              </a:rPr>
              <a:t>PIM IPv6</a:t>
            </a:r>
          </a:p>
        </p:txBody>
      </p:sp>
      <p:pic>
        <p:nvPicPr>
          <p:cNvPr id="21508" name="Picture 8"/>
          <p:cNvPicPr>
            <a:picLocks noChangeArrowheads="1"/>
          </p:cNvPicPr>
          <p:nvPr/>
        </p:nvPicPr>
        <p:blipFill>
          <a:blip r:embed="rId2"/>
          <a:srcRect/>
          <a:stretch>
            <a:fillRect/>
          </a:stretch>
        </p:blipFill>
        <p:spPr bwMode="auto">
          <a:xfrm>
            <a:off x="4419600" y="3619500"/>
            <a:ext cx="450850" cy="577850"/>
          </a:xfrm>
          <a:prstGeom prst="rect">
            <a:avLst/>
          </a:prstGeom>
          <a:noFill/>
          <a:ln w="9525">
            <a:noFill/>
            <a:miter lim="800000"/>
            <a:headEnd/>
            <a:tailEnd/>
          </a:ln>
        </p:spPr>
      </p:pic>
      <p:sp>
        <p:nvSpPr>
          <p:cNvPr id="21509" name="Text Box 7"/>
          <p:cNvSpPr txBox="1">
            <a:spLocks noChangeArrowheads="1"/>
          </p:cNvSpPr>
          <p:nvPr/>
        </p:nvSpPr>
        <p:spPr bwMode="auto">
          <a:xfrm>
            <a:off x="3962400" y="4191000"/>
            <a:ext cx="1346200" cy="639763"/>
          </a:xfrm>
          <a:prstGeom prst="rect">
            <a:avLst/>
          </a:prstGeom>
          <a:noFill/>
          <a:ln w="9525">
            <a:noFill/>
            <a:miter lim="800000"/>
            <a:headEnd/>
            <a:tailEnd/>
          </a:ln>
        </p:spPr>
        <p:txBody>
          <a:bodyPr>
            <a:spAutoFit/>
          </a:bodyPr>
          <a:lstStyle/>
          <a:p>
            <a:pPr algn="ctr"/>
            <a:r>
              <a:rPr lang="fr-FR" sz="1200">
                <a:solidFill>
                  <a:schemeClr val="tx2"/>
                </a:solidFill>
              </a:rPr>
              <a:t>IPv4-IPv6</a:t>
            </a:r>
          </a:p>
          <a:p>
            <a:pPr algn="ctr"/>
            <a:r>
              <a:rPr lang="fr-FR" sz="1200">
                <a:solidFill>
                  <a:schemeClr val="tx2"/>
                </a:solidFill>
              </a:rPr>
              <a:t>Interconnection</a:t>
            </a:r>
          </a:p>
          <a:p>
            <a:pPr algn="ctr"/>
            <a:r>
              <a:rPr lang="fr-FR" sz="1200">
                <a:solidFill>
                  <a:schemeClr val="tx2"/>
                </a:solidFill>
              </a:rPr>
              <a:t>Function</a:t>
            </a:r>
          </a:p>
        </p:txBody>
      </p:sp>
      <p:sp>
        <p:nvSpPr>
          <p:cNvPr id="21510" name="Oval 7"/>
          <p:cNvSpPr>
            <a:spLocks noChangeArrowheads="1"/>
          </p:cNvSpPr>
          <p:nvPr/>
        </p:nvSpPr>
        <p:spPr bwMode="auto">
          <a:xfrm>
            <a:off x="685800" y="3657600"/>
            <a:ext cx="457200" cy="381000"/>
          </a:xfrm>
          <a:prstGeom prst="ellipse">
            <a:avLst/>
          </a:prstGeom>
          <a:solidFill>
            <a:schemeClr val="tx2"/>
          </a:solidFill>
          <a:ln w="9525">
            <a:noFill/>
            <a:round/>
            <a:headEnd/>
            <a:tailEnd/>
          </a:ln>
        </p:spPr>
        <p:txBody>
          <a:bodyPr wrap="none" anchor="ctr"/>
          <a:lstStyle/>
          <a:p>
            <a:pPr algn="ctr"/>
            <a:r>
              <a:rPr lang="fr-FR">
                <a:solidFill>
                  <a:schemeClr val="bg1"/>
                </a:solidFill>
              </a:rPr>
              <a:t>UE</a:t>
            </a:r>
          </a:p>
        </p:txBody>
      </p:sp>
      <p:sp>
        <p:nvSpPr>
          <p:cNvPr id="21511" name="Oval 8"/>
          <p:cNvSpPr>
            <a:spLocks noChangeArrowheads="1"/>
          </p:cNvSpPr>
          <p:nvPr/>
        </p:nvSpPr>
        <p:spPr bwMode="auto">
          <a:xfrm>
            <a:off x="8001000" y="3581400"/>
            <a:ext cx="457200" cy="381000"/>
          </a:xfrm>
          <a:prstGeom prst="ellipse">
            <a:avLst/>
          </a:prstGeom>
          <a:solidFill>
            <a:schemeClr val="tx2"/>
          </a:solidFill>
          <a:ln w="9525">
            <a:noFill/>
            <a:round/>
            <a:headEnd/>
            <a:tailEnd/>
          </a:ln>
        </p:spPr>
        <p:txBody>
          <a:bodyPr wrap="none" anchor="ctr"/>
          <a:lstStyle/>
          <a:p>
            <a:pPr algn="ctr"/>
            <a:r>
              <a:rPr lang="fr-FR">
                <a:solidFill>
                  <a:schemeClr val="bg1"/>
                </a:solidFill>
              </a:rPr>
              <a:t>S</a:t>
            </a:r>
          </a:p>
        </p:txBody>
      </p:sp>
      <p:sp>
        <p:nvSpPr>
          <p:cNvPr id="21512" name="Text Box 9"/>
          <p:cNvSpPr txBox="1">
            <a:spLocks noChangeArrowheads="1"/>
          </p:cNvSpPr>
          <p:nvPr/>
        </p:nvSpPr>
        <p:spPr bwMode="auto">
          <a:xfrm>
            <a:off x="7924800" y="4038600"/>
            <a:ext cx="665163" cy="274638"/>
          </a:xfrm>
          <a:prstGeom prst="rect">
            <a:avLst/>
          </a:prstGeom>
          <a:noFill/>
          <a:ln w="9525">
            <a:noFill/>
            <a:miter lim="800000"/>
            <a:headEnd/>
            <a:tailEnd/>
          </a:ln>
        </p:spPr>
        <p:txBody>
          <a:bodyPr wrap="none">
            <a:spAutoFit/>
          </a:bodyPr>
          <a:lstStyle/>
          <a:p>
            <a:r>
              <a:rPr lang="fr-FR" sz="1200">
                <a:solidFill>
                  <a:schemeClr val="tx2"/>
                </a:solidFill>
              </a:rPr>
              <a:t>Source</a:t>
            </a:r>
          </a:p>
        </p:txBody>
      </p:sp>
      <p:sp>
        <p:nvSpPr>
          <p:cNvPr id="6154" name="AutoShape 4"/>
          <p:cNvSpPr>
            <a:spLocks noChangeArrowheads="1"/>
          </p:cNvSpPr>
          <p:nvPr/>
        </p:nvSpPr>
        <p:spPr bwMode="auto">
          <a:xfrm>
            <a:off x="2133600" y="1828800"/>
            <a:ext cx="1600200" cy="609600"/>
          </a:xfrm>
          <a:prstGeom prst="wedgeRoundRectCallout">
            <a:avLst>
              <a:gd name="adj1" fmla="val -65574"/>
              <a:gd name="adj2" fmla="val 30991"/>
              <a:gd name="adj3" fmla="val 16667"/>
            </a:avLst>
          </a:prstGeom>
          <a:solidFill>
            <a:srgbClr val="FF6600"/>
          </a:solidFill>
          <a:ln w="9525">
            <a:solidFill>
              <a:schemeClr val="bg1"/>
            </a:solidFill>
            <a:miter lim="800000"/>
            <a:headEnd/>
            <a:tailEnd/>
          </a:ln>
        </p:spPr>
        <p:txBody>
          <a:bodyPr/>
          <a:lstStyle/>
          <a:p>
            <a:pPr algn="ctr"/>
            <a:r>
              <a:rPr lang="en-US" sz="1200" b="1">
                <a:solidFill>
                  <a:schemeClr val="tx2"/>
                </a:solidFill>
              </a:rPr>
              <a:t>Stateless IGMP-MLD interworking function </a:t>
            </a:r>
          </a:p>
        </p:txBody>
      </p:sp>
      <p:sp>
        <p:nvSpPr>
          <p:cNvPr id="21514" name="Line 11"/>
          <p:cNvSpPr>
            <a:spLocks noChangeShapeType="1"/>
          </p:cNvSpPr>
          <p:nvPr/>
        </p:nvSpPr>
        <p:spPr bwMode="auto">
          <a:xfrm>
            <a:off x="1143000" y="3886200"/>
            <a:ext cx="381000" cy="0"/>
          </a:xfrm>
          <a:prstGeom prst="line">
            <a:avLst/>
          </a:prstGeom>
          <a:noFill/>
          <a:ln w="9525">
            <a:solidFill>
              <a:schemeClr val="tx1"/>
            </a:solidFill>
            <a:round/>
            <a:headEnd/>
            <a:tailEnd/>
          </a:ln>
        </p:spPr>
        <p:txBody>
          <a:bodyPr/>
          <a:lstStyle/>
          <a:p>
            <a:endParaRPr lang="fr-FR"/>
          </a:p>
        </p:txBody>
      </p:sp>
      <p:sp>
        <p:nvSpPr>
          <p:cNvPr id="21515" name="Oval 12"/>
          <p:cNvSpPr>
            <a:spLocks noChangeArrowheads="1"/>
          </p:cNvSpPr>
          <p:nvPr/>
        </p:nvSpPr>
        <p:spPr bwMode="auto">
          <a:xfrm>
            <a:off x="609600" y="2209800"/>
            <a:ext cx="457200" cy="381000"/>
          </a:xfrm>
          <a:prstGeom prst="ellipse">
            <a:avLst/>
          </a:prstGeom>
          <a:solidFill>
            <a:schemeClr val="tx2"/>
          </a:solidFill>
          <a:ln w="9525">
            <a:noFill/>
            <a:round/>
            <a:headEnd/>
            <a:tailEnd/>
          </a:ln>
        </p:spPr>
        <p:txBody>
          <a:bodyPr wrap="none" anchor="ctr"/>
          <a:lstStyle/>
          <a:p>
            <a:pPr algn="ctr"/>
            <a:r>
              <a:rPr lang="fr-FR">
                <a:solidFill>
                  <a:schemeClr val="bg1"/>
                </a:solidFill>
              </a:rPr>
              <a:t>R</a:t>
            </a:r>
          </a:p>
        </p:txBody>
      </p:sp>
      <p:sp>
        <p:nvSpPr>
          <p:cNvPr id="21516" name="Line 13"/>
          <p:cNvSpPr>
            <a:spLocks noChangeShapeType="1"/>
          </p:cNvSpPr>
          <p:nvPr/>
        </p:nvSpPr>
        <p:spPr bwMode="auto">
          <a:xfrm>
            <a:off x="1066800" y="2438400"/>
            <a:ext cx="381000" cy="0"/>
          </a:xfrm>
          <a:prstGeom prst="line">
            <a:avLst/>
          </a:prstGeom>
          <a:noFill/>
          <a:ln w="9525">
            <a:solidFill>
              <a:schemeClr val="tx2"/>
            </a:solidFill>
            <a:round/>
            <a:headEnd/>
            <a:tailEnd/>
          </a:ln>
        </p:spPr>
        <p:txBody>
          <a:bodyPr/>
          <a:lstStyle/>
          <a:p>
            <a:endParaRPr lang="fr-FR"/>
          </a:p>
        </p:txBody>
      </p:sp>
      <p:sp>
        <p:nvSpPr>
          <p:cNvPr id="21517" name="Oval 14"/>
          <p:cNvSpPr>
            <a:spLocks noChangeArrowheads="1"/>
          </p:cNvSpPr>
          <p:nvPr/>
        </p:nvSpPr>
        <p:spPr bwMode="auto">
          <a:xfrm>
            <a:off x="1447800" y="2286000"/>
            <a:ext cx="457200" cy="381000"/>
          </a:xfrm>
          <a:prstGeom prst="ellipse">
            <a:avLst/>
          </a:prstGeom>
          <a:solidFill>
            <a:srgbClr val="A50021"/>
          </a:solidFill>
          <a:ln w="9525">
            <a:noFill/>
            <a:round/>
            <a:headEnd/>
            <a:tailEnd/>
          </a:ln>
        </p:spPr>
        <p:txBody>
          <a:bodyPr wrap="none" anchor="ctr"/>
          <a:lstStyle/>
          <a:p>
            <a:pPr algn="ctr"/>
            <a:r>
              <a:rPr lang="fr-FR">
                <a:solidFill>
                  <a:schemeClr val="bg1"/>
                </a:solidFill>
              </a:rPr>
              <a:t>CPE</a:t>
            </a:r>
          </a:p>
        </p:txBody>
      </p:sp>
      <p:sp>
        <p:nvSpPr>
          <p:cNvPr id="21518" name="Line 15"/>
          <p:cNvSpPr>
            <a:spLocks noChangeShapeType="1"/>
          </p:cNvSpPr>
          <p:nvPr/>
        </p:nvSpPr>
        <p:spPr bwMode="auto">
          <a:xfrm>
            <a:off x="1905000" y="2590800"/>
            <a:ext cx="381000" cy="609600"/>
          </a:xfrm>
          <a:prstGeom prst="line">
            <a:avLst/>
          </a:prstGeom>
          <a:noFill/>
          <a:ln w="9525">
            <a:solidFill>
              <a:schemeClr val="tx2"/>
            </a:solidFill>
            <a:round/>
            <a:headEnd/>
            <a:tailEnd/>
          </a:ln>
        </p:spPr>
        <p:txBody>
          <a:bodyPr/>
          <a:lstStyle/>
          <a:p>
            <a:endParaRPr lang="fr-FR"/>
          </a:p>
        </p:txBody>
      </p:sp>
      <p:sp>
        <p:nvSpPr>
          <p:cNvPr id="21519" name="Oval 16"/>
          <p:cNvSpPr>
            <a:spLocks noChangeArrowheads="1"/>
          </p:cNvSpPr>
          <p:nvPr/>
        </p:nvSpPr>
        <p:spPr bwMode="auto">
          <a:xfrm>
            <a:off x="2057400" y="3048000"/>
            <a:ext cx="457200" cy="304800"/>
          </a:xfrm>
          <a:prstGeom prst="ellipse">
            <a:avLst/>
          </a:prstGeom>
          <a:solidFill>
            <a:srgbClr val="6699FF"/>
          </a:solidFill>
          <a:ln w="9525">
            <a:solidFill>
              <a:schemeClr val="tx1"/>
            </a:solidFill>
            <a:round/>
            <a:headEnd/>
            <a:tailEnd/>
          </a:ln>
        </p:spPr>
        <p:txBody>
          <a:bodyPr wrap="none" anchor="ctr"/>
          <a:lstStyle/>
          <a:p>
            <a:endParaRPr lang="en-US"/>
          </a:p>
        </p:txBody>
      </p:sp>
      <p:sp>
        <p:nvSpPr>
          <p:cNvPr id="21520" name="Text Box 17"/>
          <p:cNvSpPr txBox="1">
            <a:spLocks noChangeArrowheads="1"/>
          </p:cNvSpPr>
          <p:nvPr/>
        </p:nvSpPr>
        <p:spPr bwMode="auto">
          <a:xfrm>
            <a:off x="533400" y="4114800"/>
            <a:ext cx="782638" cy="457200"/>
          </a:xfrm>
          <a:prstGeom prst="rect">
            <a:avLst/>
          </a:prstGeom>
          <a:noFill/>
          <a:ln w="9525">
            <a:noFill/>
            <a:miter lim="800000"/>
            <a:headEnd/>
            <a:tailEnd/>
          </a:ln>
        </p:spPr>
        <p:txBody>
          <a:bodyPr wrap="none">
            <a:spAutoFit/>
          </a:bodyPr>
          <a:lstStyle/>
          <a:p>
            <a:pPr algn="ctr"/>
            <a:r>
              <a:rPr lang="fr-FR" sz="1200">
                <a:solidFill>
                  <a:schemeClr val="tx2"/>
                </a:solidFill>
              </a:rPr>
              <a:t>IPv6</a:t>
            </a:r>
          </a:p>
          <a:p>
            <a:pPr algn="ctr"/>
            <a:r>
              <a:rPr lang="fr-FR" sz="1200">
                <a:solidFill>
                  <a:schemeClr val="tx2"/>
                </a:solidFill>
              </a:rPr>
              <a:t>Receiver</a:t>
            </a:r>
          </a:p>
        </p:txBody>
      </p:sp>
      <p:sp>
        <p:nvSpPr>
          <p:cNvPr id="21521" name="Text Box 18"/>
          <p:cNvSpPr txBox="1">
            <a:spLocks noChangeArrowheads="1"/>
          </p:cNvSpPr>
          <p:nvPr/>
        </p:nvSpPr>
        <p:spPr bwMode="auto">
          <a:xfrm>
            <a:off x="457200" y="1600200"/>
            <a:ext cx="782638" cy="457200"/>
          </a:xfrm>
          <a:prstGeom prst="rect">
            <a:avLst/>
          </a:prstGeom>
          <a:noFill/>
          <a:ln w="9525">
            <a:noFill/>
            <a:miter lim="800000"/>
            <a:headEnd/>
            <a:tailEnd/>
          </a:ln>
        </p:spPr>
        <p:txBody>
          <a:bodyPr wrap="none">
            <a:spAutoFit/>
          </a:bodyPr>
          <a:lstStyle/>
          <a:p>
            <a:pPr algn="ctr"/>
            <a:r>
              <a:rPr lang="fr-FR" sz="1200">
                <a:solidFill>
                  <a:schemeClr val="tx2"/>
                </a:solidFill>
              </a:rPr>
              <a:t>IPv4</a:t>
            </a:r>
          </a:p>
          <a:p>
            <a:pPr algn="ctr"/>
            <a:r>
              <a:rPr lang="fr-FR" sz="1200">
                <a:solidFill>
                  <a:schemeClr val="tx2"/>
                </a:solidFill>
              </a:rPr>
              <a:t>Receiver</a:t>
            </a:r>
          </a:p>
        </p:txBody>
      </p:sp>
      <p:sp>
        <p:nvSpPr>
          <p:cNvPr id="6163" name="Line 19"/>
          <p:cNvSpPr>
            <a:spLocks noChangeShapeType="1"/>
          </p:cNvSpPr>
          <p:nvPr/>
        </p:nvSpPr>
        <p:spPr bwMode="auto">
          <a:xfrm>
            <a:off x="914400" y="2667000"/>
            <a:ext cx="457200" cy="0"/>
          </a:xfrm>
          <a:prstGeom prst="line">
            <a:avLst/>
          </a:prstGeom>
          <a:noFill/>
          <a:ln w="28575">
            <a:solidFill>
              <a:srgbClr val="FF6600"/>
            </a:solidFill>
            <a:prstDash val="dash"/>
            <a:round/>
            <a:headEnd type="triangle" w="med" len="med"/>
            <a:tailEnd type="triangle" w="med" len="med"/>
          </a:ln>
        </p:spPr>
        <p:txBody>
          <a:bodyPr/>
          <a:lstStyle/>
          <a:p>
            <a:endParaRPr lang="fr-FR"/>
          </a:p>
        </p:txBody>
      </p:sp>
      <p:sp>
        <p:nvSpPr>
          <p:cNvPr id="21523" name="Rectangle 20"/>
          <p:cNvSpPr>
            <a:spLocks noGrp="1" noChangeArrowheads="1"/>
          </p:cNvSpPr>
          <p:nvPr>
            <p:ph type="title" idx="4294967295"/>
          </p:nvPr>
        </p:nvSpPr>
        <p:spPr/>
        <p:txBody>
          <a:bodyPr/>
          <a:lstStyle/>
          <a:p>
            <a:pPr eaLnBrk="1" hangingPunct="1"/>
            <a:r>
              <a:rPr lang="fr-FR" sz="3200" smtClean="0"/>
              <a:t>On IPv4-Embedded IPv6 Multicast </a:t>
            </a:r>
            <a:r>
              <a:rPr lang="en-US" sz="3200" smtClean="0"/>
              <a:t>Addresses</a:t>
            </a:r>
          </a:p>
        </p:txBody>
      </p:sp>
      <p:sp>
        <p:nvSpPr>
          <p:cNvPr id="6165" name="Text Box 21"/>
          <p:cNvSpPr txBox="1">
            <a:spLocks noChangeArrowheads="1"/>
          </p:cNvSpPr>
          <p:nvPr/>
        </p:nvSpPr>
        <p:spPr bwMode="auto">
          <a:xfrm>
            <a:off x="762000" y="2743200"/>
            <a:ext cx="638175" cy="304800"/>
          </a:xfrm>
          <a:prstGeom prst="rect">
            <a:avLst/>
          </a:prstGeom>
          <a:noFill/>
          <a:ln w="9525">
            <a:noFill/>
            <a:miter lim="800000"/>
            <a:headEnd/>
            <a:tailEnd/>
          </a:ln>
        </p:spPr>
        <p:txBody>
          <a:bodyPr wrap="none">
            <a:spAutoFit/>
          </a:bodyPr>
          <a:lstStyle/>
          <a:p>
            <a:r>
              <a:rPr lang="fr-FR" sz="1400">
                <a:solidFill>
                  <a:srgbClr val="FF6600"/>
                </a:solidFill>
              </a:rPr>
              <a:t>IGMP</a:t>
            </a:r>
          </a:p>
        </p:txBody>
      </p:sp>
      <p:sp>
        <p:nvSpPr>
          <p:cNvPr id="6166" name="Line 22"/>
          <p:cNvSpPr>
            <a:spLocks noChangeShapeType="1"/>
          </p:cNvSpPr>
          <p:nvPr/>
        </p:nvSpPr>
        <p:spPr bwMode="auto">
          <a:xfrm>
            <a:off x="1752600" y="2743200"/>
            <a:ext cx="228600" cy="381000"/>
          </a:xfrm>
          <a:prstGeom prst="line">
            <a:avLst/>
          </a:prstGeom>
          <a:noFill/>
          <a:ln w="28575">
            <a:solidFill>
              <a:srgbClr val="FF6600"/>
            </a:solidFill>
            <a:prstDash val="dash"/>
            <a:round/>
            <a:headEnd type="triangle" w="med" len="med"/>
            <a:tailEnd type="triangle" w="med" len="med"/>
          </a:ln>
        </p:spPr>
        <p:txBody>
          <a:bodyPr/>
          <a:lstStyle/>
          <a:p>
            <a:endParaRPr lang="fr-FR"/>
          </a:p>
        </p:txBody>
      </p:sp>
      <p:sp>
        <p:nvSpPr>
          <p:cNvPr id="6167" name="Text Box 23"/>
          <p:cNvSpPr txBox="1">
            <a:spLocks noChangeArrowheads="1"/>
          </p:cNvSpPr>
          <p:nvPr/>
        </p:nvSpPr>
        <p:spPr bwMode="auto">
          <a:xfrm>
            <a:off x="1295400" y="2819400"/>
            <a:ext cx="558800" cy="304800"/>
          </a:xfrm>
          <a:prstGeom prst="rect">
            <a:avLst/>
          </a:prstGeom>
          <a:noFill/>
          <a:ln w="9525">
            <a:noFill/>
            <a:miter lim="800000"/>
            <a:headEnd/>
            <a:tailEnd/>
          </a:ln>
        </p:spPr>
        <p:txBody>
          <a:bodyPr wrap="none">
            <a:spAutoFit/>
          </a:bodyPr>
          <a:lstStyle/>
          <a:p>
            <a:r>
              <a:rPr lang="fr-FR" sz="1400">
                <a:solidFill>
                  <a:srgbClr val="FF6600"/>
                </a:solidFill>
              </a:rPr>
              <a:t>MLD</a:t>
            </a:r>
          </a:p>
        </p:txBody>
      </p:sp>
      <p:sp>
        <p:nvSpPr>
          <p:cNvPr id="6168" name="Line 24"/>
          <p:cNvSpPr>
            <a:spLocks noChangeShapeType="1"/>
          </p:cNvSpPr>
          <p:nvPr/>
        </p:nvSpPr>
        <p:spPr bwMode="auto">
          <a:xfrm>
            <a:off x="3581400" y="3810000"/>
            <a:ext cx="838200" cy="0"/>
          </a:xfrm>
          <a:prstGeom prst="line">
            <a:avLst/>
          </a:prstGeom>
          <a:noFill/>
          <a:ln w="28575">
            <a:solidFill>
              <a:srgbClr val="A50021"/>
            </a:solidFill>
            <a:prstDash val="dash"/>
            <a:round/>
            <a:headEnd type="triangle" w="med" len="med"/>
            <a:tailEnd type="triangle" w="med" len="med"/>
          </a:ln>
        </p:spPr>
        <p:txBody>
          <a:bodyPr/>
          <a:lstStyle/>
          <a:p>
            <a:endParaRPr lang="fr-FR"/>
          </a:p>
        </p:txBody>
      </p:sp>
      <p:sp>
        <p:nvSpPr>
          <p:cNvPr id="6169" name="Text Box 25"/>
          <p:cNvSpPr txBox="1">
            <a:spLocks noChangeArrowheads="1"/>
          </p:cNvSpPr>
          <p:nvPr/>
        </p:nvSpPr>
        <p:spPr bwMode="auto">
          <a:xfrm>
            <a:off x="3886200" y="3429000"/>
            <a:ext cx="500063" cy="304800"/>
          </a:xfrm>
          <a:prstGeom prst="rect">
            <a:avLst/>
          </a:prstGeom>
          <a:noFill/>
          <a:ln w="9525">
            <a:noFill/>
            <a:miter lim="800000"/>
            <a:headEnd/>
            <a:tailEnd/>
          </a:ln>
        </p:spPr>
        <p:txBody>
          <a:bodyPr wrap="none">
            <a:spAutoFit/>
          </a:bodyPr>
          <a:lstStyle/>
          <a:p>
            <a:r>
              <a:rPr lang="fr-FR" sz="1400">
                <a:solidFill>
                  <a:srgbClr val="A50021"/>
                </a:solidFill>
              </a:rPr>
              <a:t>PIM</a:t>
            </a:r>
          </a:p>
        </p:txBody>
      </p:sp>
      <p:sp>
        <p:nvSpPr>
          <p:cNvPr id="6170" name="Line 26"/>
          <p:cNvSpPr>
            <a:spLocks noChangeShapeType="1"/>
          </p:cNvSpPr>
          <p:nvPr/>
        </p:nvSpPr>
        <p:spPr bwMode="auto">
          <a:xfrm>
            <a:off x="4843463" y="3810000"/>
            <a:ext cx="838200" cy="0"/>
          </a:xfrm>
          <a:prstGeom prst="line">
            <a:avLst/>
          </a:prstGeom>
          <a:noFill/>
          <a:ln w="28575">
            <a:solidFill>
              <a:srgbClr val="A50021"/>
            </a:solidFill>
            <a:prstDash val="dash"/>
            <a:round/>
            <a:headEnd type="triangle" w="med" len="med"/>
            <a:tailEnd type="triangle" w="med" len="med"/>
          </a:ln>
        </p:spPr>
        <p:txBody>
          <a:bodyPr/>
          <a:lstStyle/>
          <a:p>
            <a:endParaRPr lang="fr-FR"/>
          </a:p>
        </p:txBody>
      </p:sp>
      <p:sp>
        <p:nvSpPr>
          <p:cNvPr id="6171" name="Text Box 27"/>
          <p:cNvSpPr txBox="1">
            <a:spLocks noChangeArrowheads="1"/>
          </p:cNvSpPr>
          <p:nvPr/>
        </p:nvSpPr>
        <p:spPr bwMode="auto">
          <a:xfrm>
            <a:off x="4876800" y="3429000"/>
            <a:ext cx="500063" cy="304800"/>
          </a:xfrm>
          <a:prstGeom prst="rect">
            <a:avLst/>
          </a:prstGeom>
          <a:noFill/>
          <a:ln w="9525">
            <a:noFill/>
            <a:miter lim="800000"/>
            <a:headEnd/>
            <a:tailEnd/>
          </a:ln>
        </p:spPr>
        <p:txBody>
          <a:bodyPr wrap="none">
            <a:spAutoFit/>
          </a:bodyPr>
          <a:lstStyle/>
          <a:p>
            <a:r>
              <a:rPr lang="fr-FR" sz="1400">
                <a:solidFill>
                  <a:srgbClr val="A50021"/>
                </a:solidFill>
              </a:rPr>
              <a:t>PIM</a:t>
            </a:r>
          </a:p>
        </p:txBody>
      </p:sp>
      <p:sp>
        <p:nvSpPr>
          <p:cNvPr id="6172" name="AutoShape 4"/>
          <p:cNvSpPr>
            <a:spLocks noChangeArrowheads="1"/>
          </p:cNvSpPr>
          <p:nvPr/>
        </p:nvSpPr>
        <p:spPr bwMode="auto">
          <a:xfrm>
            <a:off x="3810000" y="2438400"/>
            <a:ext cx="1752600" cy="609600"/>
          </a:xfrm>
          <a:prstGeom prst="wedgeRoundRectCallout">
            <a:avLst>
              <a:gd name="adj1" fmla="val -6884"/>
              <a:gd name="adj2" fmla="val 139324"/>
              <a:gd name="adj3" fmla="val 16667"/>
            </a:avLst>
          </a:prstGeom>
          <a:solidFill>
            <a:srgbClr val="A50021"/>
          </a:solidFill>
          <a:ln w="9525">
            <a:solidFill>
              <a:schemeClr val="bg1"/>
            </a:solidFill>
            <a:miter lim="800000"/>
            <a:headEnd/>
            <a:tailEnd/>
          </a:ln>
        </p:spPr>
        <p:txBody>
          <a:bodyPr/>
          <a:lstStyle/>
          <a:p>
            <a:pPr algn="ctr"/>
            <a:r>
              <a:rPr lang="en-US" sz="1200" b="1">
                <a:solidFill>
                  <a:schemeClr val="bg1"/>
                </a:solidFill>
              </a:rPr>
              <a:t>Stateless IPv4-IPv6 PIM interworking function</a:t>
            </a:r>
          </a:p>
        </p:txBody>
      </p:sp>
      <p:sp>
        <p:nvSpPr>
          <p:cNvPr id="6173" name="AutoShape 4"/>
          <p:cNvSpPr>
            <a:spLocks noChangeArrowheads="1"/>
          </p:cNvSpPr>
          <p:nvPr/>
        </p:nvSpPr>
        <p:spPr bwMode="auto">
          <a:xfrm>
            <a:off x="152400" y="4800600"/>
            <a:ext cx="2819400" cy="914400"/>
          </a:xfrm>
          <a:prstGeom prst="wedgeRoundRectCallout">
            <a:avLst>
              <a:gd name="adj1" fmla="val -16440"/>
              <a:gd name="adj2" fmla="val -73264"/>
              <a:gd name="adj3" fmla="val 16667"/>
            </a:avLst>
          </a:prstGeom>
          <a:solidFill>
            <a:srgbClr val="FF6600"/>
          </a:solidFill>
          <a:ln w="9525">
            <a:solidFill>
              <a:schemeClr val="bg1"/>
            </a:solidFill>
            <a:miter lim="800000"/>
            <a:headEnd/>
            <a:tailEnd/>
          </a:ln>
        </p:spPr>
        <p:txBody>
          <a:bodyPr/>
          <a:lstStyle/>
          <a:p>
            <a:pPr algn="ctr"/>
            <a:r>
              <a:rPr lang="en-US" sz="1200" b="1">
                <a:solidFill>
                  <a:schemeClr val="tx2"/>
                </a:solidFill>
              </a:rPr>
              <a:t>Stateless (local) synthesis of IPv6 address when IPv4 multicast address are embedded in application payload (e.g., SDP)</a:t>
            </a:r>
          </a:p>
        </p:txBody>
      </p:sp>
      <p:cxnSp>
        <p:nvCxnSpPr>
          <p:cNvPr id="6174" name="AutoShape 30"/>
          <p:cNvCxnSpPr>
            <a:cxnSpLocks noChangeShapeType="1"/>
            <a:stCxn id="21511" idx="3"/>
          </p:cNvCxnSpPr>
          <p:nvPr/>
        </p:nvCxnSpPr>
        <p:spPr bwMode="auto">
          <a:xfrm rot="5400000">
            <a:off x="6468269" y="2309019"/>
            <a:ext cx="1587" cy="3197225"/>
          </a:xfrm>
          <a:prstGeom prst="curvedConnector4">
            <a:avLst>
              <a:gd name="adj1" fmla="val 17900009"/>
              <a:gd name="adj2" fmla="val 51042"/>
            </a:avLst>
          </a:prstGeom>
          <a:noFill/>
          <a:ln w="76200">
            <a:solidFill>
              <a:srgbClr val="6699FF"/>
            </a:solidFill>
            <a:prstDash val="lgDashDot"/>
            <a:round/>
            <a:headEnd/>
            <a:tailEnd type="triangle" w="med" len="med"/>
          </a:ln>
        </p:spPr>
      </p:cxnSp>
      <p:cxnSp>
        <p:nvCxnSpPr>
          <p:cNvPr id="6175" name="AutoShape 31"/>
          <p:cNvCxnSpPr>
            <a:cxnSpLocks noChangeShapeType="1"/>
          </p:cNvCxnSpPr>
          <p:nvPr/>
        </p:nvCxnSpPr>
        <p:spPr bwMode="auto">
          <a:xfrm rot="5400000">
            <a:off x="2769393" y="2412207"/>
            <a:ext cx="23813" cy="3276600"/>
          </a:xfrm>
          <a:prstGeom prst="curvedConnector2">
            <a:avLst/>
          </a:prstGeom>
          <a:noFill/>
          <a:ln w="76200">
            <a:solidFill>
              <a:srgbClr val="6699FF"/>
            </a:solidFill>
            <a:prstDash val="lgDashDot"/>
            <a:round/>
            <a:headEnd/>
            <a:tailEnd type="triangle" w="med" len="med"/>
          </a:ln>
        </p:spPr>
      </p:cxnSp>
      <p:sp>
        <p:nvSpPr>
          <p:cNvPr id="6176" name="AutoShape 4"/>
          <p:cNvSpPr>
            <a:spLocks noChangeArrowheads="1"/>
          </p:cNvSpPr>
          <p:nvPr/>
        </p:nvSpPr>
        <p:spPr bwMode="auto">
          <a:xfrm>
            <a:off x="3276600" y="4876800"/>
            <a:ext cx="2057400" cy="762000"/>
          </a:xfrm>
          <a:prstGeom prst="wedgeRoundRectCallout">
            <a:avLst>
              <a:gd name="adj1" fmla="val -1852"/>
              <a:gd name="adj2" fmla="val -83125"/>
              <a:gd name="adj3" fmla="val 16667"/>
            </a:avLst>
          </a:prstGeom>
          <a:solidFill>
            <a:srgbClr val="6699FF"/>
          </a:solidFill>
          <a:ln w="9525">
            <a:solidFill>
              <a:schemeClr val="bg1"/>
            </a:solidFill>
            <a:miter lim="800000"/>
            <a:headEnd/>
            <a:tailEnd/>
          </a:ln>
        </p:spPr>
        <p:txBody>
          <a:bodyPr/>
          <a:lstStyle/>
          <a:p>
            <a:pPr algn="ctr"/>
            <a:r>
              <a:rPr lang="en-US" sz="1200">
                <a:solidFill>
                  <a:schemeClr val="bg1"/>
                </a:solidFill>
              </a:rPr>
              <a:t>Stateless IPv4-IPv6 header translation of multicast flows</a:t>
            </a:r>
          </a:p>
        </p:txBody>
      </p:sp>
      <p:sp>
        <p:nvSpPr>
          <p:cNvPr id="6177" name="AutoShape 4"/>
          <p:cNvSpPr>
            <a:spLocks noChangeArrowheads="1"/>
          </p:cNvSpPr>
          <p:nvPr/>
        </p:nvSpPr>
        <p:spPr bwMode="auto">
          <a:xfrm>
            <a:off x="152400" y="5943600"/>
            <a:ext cx="4343400" cy="838200"/>
          </a:xfrm>
          <a:prstGeom prst="wedgeRoundRectCallout">
            <a:avLst>
              <a:gd name="adj1" fmla="val 25181"/>
              <a:gd name="adj2" fmla="val 21213"/>
              <a:gd name="adj3" fmla="val 16667"/>
            </a:avLst>
          </a:prstGeom>
          <a:solidFill>
            <a:srgbClr val="FFCC66"/>
          </a:solidFill>
          <a:ln w="9525">
            <a:solidFill>
              <a:schemeClr val="bg1"/>
            </a:solidFill>
            <a:miter lim="800000"/>
            <a:headEnd/>
            <a:tailEnd/>
          </a:ln>
        </p:spPr>
        <p:txBody>
          <a:bodyPr/>
          <a:lstStyle/>
          <a:p>
            <a:pPr algn="ctr"/>
            <a:r>
              <a:rPr lang="en-US" sz="1200" b="1">
                <a:solidFill>
                  <a:schemeClr val="tx2"/>
                </a:solidFill>
              </a:rPr>
              <a:t>No coordination</a:t>
            </a:r>
            <a:r>
              <a:rPr lang="en-US" sz="1200">
                <a:solidFill>
                  <a:schemeClr val="tx2"/>
                </a:solidFill>
              </a:rPr>
              <a:t> is required between IPv4-IPv6 PIM interworking function, IGMP-MLD interworking function, IPv4-IPv6 Interconnection Function and any ALG in the path</a:t>
            </a:r>
          </a:p>
        </p:txBody>
      </p:sp>
      <p:sp>
        <p:nvSpPr>
          <p:cNvPr id="6178" name="AutoShape 4"/>
          <p:cNvSpPr>
            <a:spLocks noChangeArrowheads="1"/>
          </p:cNvSpPr>
          <p:nvPr/>
        </p:nvSpPr>
        <p:spPr bwMode="auto">
          <a:xfrm>
            <a:off x="4572000" y="5943600"/>
            <a:ext cx="4419600" cy="838200"/>
          </a:xfrm>
          <a:prstGeom prst="wedgeRoundRectCallout">
            <a:avLst>
              <a:gd name="adj1" fmla="val 20440"/>
              <a:gd name="adj2" fmla="val 21213"/>
              <a:gd name="adj3" fmla="val 16667"/>
            </a:avLst>
          </a:prstGeom>
          <a:solidFill>
            <a:srgbClr val="FFCC66"/>
          </a:solidFill>
          <a:ln w="9525">
            <a:solidFill>
              <a:schemeClr val="bg1"/>
            </a:solidFill>
            <a:miter lim="800000"/>
            <a:headEnd/>
            <a:tailEnd/>
          </a:ln>
        </p:spPr>
        <p:txBody>
          <a:bodyPr/>
          <a:lstStyle/>
          <a:p>
            <a:pPr algn="ctr"/>
            <a:r>
              <a:rPr lang="en-US" sz="1200" b="1">
                <a:solidFill>
                  <a:schemeClr val="tx2"/>
                </a:solidFill>
              </a:rPr>
              <a:t>Minimal operational constraints</a:t>
            </a:r>
            <a:r>
              <a:rPr lang="en-US" sz="1200">
                <a:solidFill>
                  <a:schemeClr val="tx2"/>
                </a:solidFill>
              </a:rPr>
              <a:t> on the multicast address management: IPv6 multicast addresses can be constructed using what has been deployed for IPv4 delivery mode</a:t>
            </a:r>
          </a:p>
        </p:txBody>
      </p:sp>
      <p:sp>
        <p:nvSpPr>
          <p:cNvPr id="6179" name="AutoShape 4"/>
          <p:cNvSpPr>
            <a:spLocks noChangeArrowheads="1"/>
          </p:cNvSpPr>
          <p:nvPr/>
        </p:nvSpPr>
        <p:spPr bwMode="auto">
          <a:xfrm>
            <a:off x="5638800" y="4419600"/>
            <a:ext cx="3352800" cy="609600"/>
          </a:xfrm>
          <a:prstGeom prst="wedgeRoundRectCallout">
            <a:avLst>
              <a:gd name="adj1" fmla="val -71403"/>
              <a:gd name="adj2" fmla="val -106250"/>
              <a:gd name="adj3" fmla="val 16667"/>
            </a:avLst>
          </a:prstGeom>
          <a:solidFill>
            <a:srgbClr val="6699FF"/>
          </a:solidFill>
          <a:ln w="9525">
            <a:solidFill>
              <a:schemeClr val="bg1"/>
            </a:solidFill>
            <a:miter lim="800000"/>
            <a:headEnd/>
            <a:tailEnd/>
          </a:ln>
        </p:spPr>
        <p:txBody>
          <a:bodyPr/>
          <a:lstStyle/>
          <a:p>
            <a:pPr algn="ctr"/>
            <a:r>
              <a:rPr lang="en-US" sz="1200">
                <a:solidFill>
                  <a:schemeClr val="bg1"/>
                </a:solidFill>
              </a:rPr>
              <a:t>S </a:t>
            </a:r>
            <a:r>
              <a:rPr lang="en-US" sz="1200">
                <a:solidFill>
                  <a:schemeClr val="bg1"/>
                </a:solidFill>
                <a:sym typeface="Wingdings" pitchFamily="2" charset="2"/>
              </a:rPr>
              <a:t> S6; G G6</a:t>
            </a:r>
            <a:endParaRPr lang="en-US" sz="1200">
              <a:solidFill>
                <a:schemeClr val="bg1"/>
              </a:solidFill>
            </a:endParaRPr>
          </a:p>
          <a:p>
            <a:pPr algn="ctr"/>
            <a:r>
              <a:rPr lang="en-US" sz="1200">
                <a:solidFill>
                  <a:schemeClr val="bg1"/>
                </a:solidFill>
              </a:rPr>
              <a:t>Advertises in the IPv6 realm the IPv4-converted IPv6 address of S</a:t>
            </a:r>
          </a:p>
        </p:txBody>
      </p:sp>
      <p:sp>
        <p:nvSpPr>
          <p:cNvPr id="6180" name="AutoShape 4"/>
          <p:cNvSpPr>
            <a:spLocks noChangeArrowheads="1"/>
          </p:cNvSpPr>
          <p:nvPr/>
        </p:nvSpPr>
        <p:spPr bwMode="auto">
          <a:xfrm>
            <a:off x="5638800" y="5029200"/>
            <a:ext cx="3352800" cy="457200"/>
          </a:xfrm>
          <a:prstGeom prst="wedgeRoundRectCallout">
            <a:avLst>
              <a:gd name="adj1" fmla="val -42801"/>
              <a:gd name="adj2" fmla="val -23611"/>
              <a:gd name="adj3" fmla="val 16667"/>
            </a:avLst>
          </a:prstGeom>
          <a:solidFill>
            <a:srgbClr val="6699FF"/>
          </a:solidFill>
          <a:ln w="9525">
            <a:solidFill>
              <a:schemeClr val="bg1"/>
            </a:solidFill>
            <a:miter lim="800000"/>
            <a:headEnd/>
            <a:tailEnd/>
          </a:ln>
        </p:spPr>
        <p:txBody>
          <a:bodyPr/>
          <a:lstStyle/>
          <a:p>
            <a:pPr algn="ctr"/>
            <a:r>
              <a:rPr lang="en-US" sz="1200">
                <a:solidFill>
                  <a:schemeClr val="bg1"/>
                </a:solidFill>
              </a:rPr>
              <a:t>For SPT mode in ASM, requests will be received by this function</a:t>
            </a:r>
          </a:p>
        </p:txBody>
      </p:sp>
      <p:sp>
        <p:nvSpPr>
          <p:cNvPr id="6181" name="AutoShape 4"/>
          <p:cNvSpPr>
            <a:spLocks noChangeArrowheads="1"/>
          </p:cNvSpPr>
          <p:nvPr/>
        </p:nvSpPr>
        <p:spPr bwMode="auto">
          <a:xfrm>
            <a:off x="5638800" y="5486400"/>
            <a:ext cx="3352800" cy="457200"/>
          </a:xfrm>
          <a:prstGeom prst="wedgeRoundRectCallout">
            <a:avLst>
              <a:gd name="adj1" fmla="val -42801"/>
              <a:gd name="adj2" fmla="val -23611"/>
              <a:gd name="adj3" fmla="val 16667"/>
            </a:avLst>
          </a:prstGeom>
          <a:solidFill>
            <a:srgbClr val="6699FF"/>
          </a:solidFill>
          <a:ln w="9525">
            <a:solidFill>
              <a:schemeClr val="bg1"/>
            </a:solidFill>
            <a:miter lim="800000"/>
            <a:headEnd/>
            <a:tailEnd/>
          </a:ln>
        </p:spPr>
        <p:txBody>
          <a:bodyPr/>
          <a:lstStyle/>
          <a:p>
            <a:pPr algn="ctr"/>
            <a:r>
              <a:rPr lang="en-US" sz="1200">
                <a:solidFill>
                  <a:schemeClr val="bg1"/>
                </a:solidFill>
              </a:rPr>
              <a:t>For SSM, requests will be received by this node</a:t>
            </a:r>
          </a:p>
        </p:txBody>
      </p:sp>
      <p:grpSp>
        <p:nvGrpSpPr>
          <p:cNvPr id="6182" name="Group 38"/>
          <p:cNvGrpSpPr>
            <a:grpSpLocks/>
          </p:cNvGrpSpPr>
          <p:nvPr/>
        </p:nvGrpSpPr>
        <p:grpSpPr bwMode="auto">
          <a:xfrm>
            <a:off x="5867400" y="1524000"/>
            <a:ext cx="3124200" cy="838200"/>
            <a:chOff x="3696" y="960"/>
            <a:chExt cx="1968" cy="528"/>
          </a:xfrm>
        </p:grpSpPr>
        <p:sp>
          <p:nvSpPr>
            <p:cNvPr id="21543" name="Rectangle 39"/>
            <p:cNvSpPr>
              <a:spLocks noChangeArrowheads="1"/>
            </p:cNvSpPr>
            <p:nvPr/>
          </p:nvSpPr>
          <p:spPr bwMode="auto">
            <a:xfrm>
              <a:off x="3696" y="1220"/>
              <a:ext cx="1312" cy="268"/>
            </a:xfrm>
            <a:prstGeom prst="rect">
              <a:avLst/>
            </a:prstGeom>
            <a:solidFill>
              <a:schemeClr val="bg2"/>
            </a:solidFill>
            <a:ln w="9525">
              <a:solidFill>
                <a:schemeClr val="tx1"/>
              </a:solidFill>
              <a:miter lim="800000"/>
              <a:headEnd/>
              <a:tailEnd/>
            </a:ln>
          </p:spPr>
          <p:txBody>
            <a:bodyPr wrap="none" anchor="ctr"/>
            <a:lstStyle/>
            <a:p>
              <a:pPr algn="ctr"/>
              <a:r>
                <a:rPr lang="fr-FR" sz="1400">
                  <a:solidFill>
                    <a:schemeClr val="bg1"/>
                  </a:solidFill>
                </a:rPr>
                <a:t>(ASM/SSM) MPrefix64</a:t>
              </a:r>
            </a:p>
          </p:txBody>
        </p:sp>
        <p:sp>
          <p:nvSpPr>
            <p:cNvPr id="21544" name="Rectangle 40"/>
            <p:cNvSpPr>
              <a:spLocks noChangeArrowheads="1"/>
            </p:cNvSpPr>
            <p:nvPr/>
          </p:nvSpPr>
          <p:spPr bwMode="auto">
            <a:xfrm>
              <a:off x="5008" y="1220"/>
              <a:ext cx="656" cy="268"/>
            </a:xfrm>
            <a:prstGeom prst="rect">
              <a:avLst/>
            </a:prstGeom>
            <a:solidFill>
              <a:schemeClr val="tx1"/>
            </a:solidFill>
            <a:ln w="9525">
              <a:solidFill>
                <a:schemeClr val="tx1"/>
              </a:solidFill>
              <a:miter lim="800000"/>
              <a:headEnd/>
              <a:tailEnd/>
            </a:ln>
          </p:spPr>
          <p:txBody>
            <a:bodyPr wrap="none" anchor="ctr"/>
            <a:lstStyle/>
            <a:p>
              <a:pPr algn="ctr"/>
              <a:r>
                <a:rPr lang="fr-FR" sz="1400">
                  <a:solidFill>
                    <a:schemeClr val="bg1"/>
                  </a:solidFill>
                </a:rPr>
                <a:t>IPv4@</a:t>
              </a:r>
            </a:p>
          </p:txBody>
        </p:sp>
        <p:sp>
          <p:nvSpPr>
            <p:cNvPr id="21545" name="Line 41"/>
            <p:cNvSpPr>
              <a:spLocks noChangeShapeType="1"/>
            </p:cNvSpPr>
            <p:nvPr/>
          </p:nvSpPr>
          <p:spPr bwMode="auto">
            <a:xfrm>
              <a:off x="3696" y="1094"/>
              <a:ext cx="1312" cy="0"/>
            </a:xfrm>
            <a:prstGeom prst="line">
              <a:avLst/>
            </a:prstGeom>
            <a:noFill/>
            <a:ln w="9525">
              <a:solidFill>
                <a:schemeClr val="tx2"/>
              </a:solidFill>
              <a:round/>
              <a:headEnd type="triangle" w="med" len="med"/>
              <a:tailEnd type="triangle" w="med" len="med"/>
            </a:ln>
          </p:spPr>
          <p:txBody>
            <a:bodyPr/>
            <a:lstStyle/>
            <a:p>
              <a:endParaRPr lang="fr-FR"/>
            </a:p>
          </p:txBody>
        </p:sp>
        <p:sp>
          <p:nvSpPr>
            <p:cNvPr id="21546" name="Text Box 42"/>
            <p:cNvSpPr txBox="1">
              <a:spLocks noChangeArrowheads="1"/>
            </p:cNvSpPr>
            <p:nvPr/>
          </p:nvSpPr>
          <p:spPr bwMode="auto">
            <a:xfrm>
              <a:off x="4227" y="960"/>
              <a:ext cx="276" cy="231"/>
            </a:xfrm>
            <a:prstGeom prst="rect">
              <a:avLst/>
            </a:prstGeom>
            <a:solidFill>
              <a:schemeClr val="bg1"/>
            </a:solidFill>
            <a:ln w="9525">
              <a:noFill/>
              <a:miter lim="800000"/>
              <a:headEnd/>
              <a:tailEnd/>
            </a:ln>
          </p:spPr>
          <p:txBody>
            <a:bodyPr wrap="none">
              <a:spAutoFit/>
            </a:bodyPr>
            <a:lstStyle/>
            <a:p>
              <a:r>
                <a:rPr lang="fr-FR">
                  <a:solidFill>
                    <a:schemeClr val="tx2"/>
                  </a:solidFill>
                </a:rPr>
                <a:t>96</a:t>
              </a:r>
            </a:p>
          </p:txBody>
        </p:sp>
        <p:sp>
          <p:nvSpPr>
            <p:cNvPr id="21547" name="Line 43"/>
            <p:cNvSpPr>
              <a:spLocks noChangeShapeType="1"/>
            </p:cNvSpPr>
            <p:nvPr/>
          </p:nvSpPr>
          <p:spPr bwMode="auto">
            <a:xfrm>
              <a:off x="5008" y="1094"/>
              <a:ext cx="656" cy="0"/>
            </a:xfrm>
            <a:prstGeom prst="line">
              <a:avLst/>
            </a:prstGeom>
            <a:noFill/>
            <a:ln w="9525">
              <a:solidFill>
                <a:schemeClr val="tx2"/>
              </a:solidFill>
              <a:round/>
              <a:headEnd type="triangle" w="med" len="med"/>
              <a:tailEnd type="triangle" w="med" len="med"/>
            </a:ln>
          </p:spPr>
          <p:txBody>
            <a:bodyPr/>
            <a:lstStyle/>
            <a:p>
              <a:endParaRPr lang="fr-FR"/>
            </a:p>
          </p:txBody>
        </p:sp>
        <p:sp>
          <p:nvSpPr>
            <p:cNvPr id="21548" name="Text Box 44"/>
            <p:cNvSpPr txBox="1">
              <a:spLocks noChangeArrowheads="1"/>
            </p:cNvSpPr>
            <p:nvPr/>
          </p:nvSpPr>
          <p:spPr bwMode="auto">
            <a:xfrm>
              <a:off x="5297" y="960"/>
              <a:ext cx="276" cy="231"/>
            </a:xfrm>
            <a:prstGeom prst="rect">
              <a:avLst/>
            </a:prstGeom>
            <a:solidFill>
              <a:schemeClr val="bg1"/>
            </a:solidFill>
            <a:ln w="9525">
              <a:noFill/>
              <a:miter lim="800000"/>
              <a:headEnd/>
              <a:tailEnd/>
            </a:ln>
          </p:spPr>
          <p:txBody>
            <a:bodyPr wrap="none">
              <a:spAutoFit/>
            </a:bodyPr>
            <a:lstStyle/>
            <a:p>
              <a:r>
                <a:rPr lang="fr-FR">
                  <a:solidFill>
                    <a:schemeClr val="tx2"/>
                  </a:solidFill>
                </a:rPr>
                <a:t>32</a:t>
              </a:r>
            </a:p>
          </p:txBody>
        </p:sp>
      </p:grpSp>
      <p:sp>
        <p:nvSpPr>
          <p:cNvPr id="21542" name="Slide Number Placeholder 2"/>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6F7E9C29-89AD-4D87-881C-BF97E852CFEA}" type="slidenum">
              <a:rPr lang="fr-FR" sz="1400"/>
              <a:pPr algn="r"/>
              <a:t>7</a:t>
            </a:fld>
            <a:endParaRPr lang="fr-FR" sz="1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7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18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1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16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16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16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16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1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8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17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16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16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17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17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17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174"/>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6175"/>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617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617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61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4" grpId="0" animBg="1"/>
      <p:bldP spid="6163" grpId="0" animBg="1"/>
      <p:bldP spid="6165" grpId="0"/>
      <p:bldP spid="6166" grpId="0" animBg="1"/>
      <p:bldP spid="6167" grpId="0"/>
      <p:bldP spid="6168" grpId="0" animBg="1"/>
      <p:bldP spid="6169" grpId="0"/>
      <p:bldP spid="6170" grpId="0" animBg="1"/>
      <p:bldP spid="6171" grpId="0"/>
      <p:bldP spid="6172" grpId="0" animBg="1"/>
      <p:bldP spid="6173" grpId="0" animBg="1"/>
      <p:bldP spid="6176" grpId="0" animBg="1"/>
      <p:bldP spid="6177" grpId="0" animBg="1"/>
      <p:bldP spid="6178" grpId="0" animBg="1"/>
      <p:bldP spid="6179" grpId="0" animBg="1"/>
      <p:bldP spid="6180" grpId="0" animBg="1"/>
      <p:bldP spid="618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3"/>
          <p:cNvSpPr>
            <a:spLocks noGrp="1"/>
          </p:cNvSpPr>
          <p:nvPr>
            <p:ph type="title"/>
          </p:nvPr>
        </p:nvSpPr>
        <p:spPr/>
        <p:txBody>
          <a:bodyPr/>
          <a:lstStyle/>
          <a:p>
            <a:pPr eaLnBrk="1" hangingPunct="1"/>
            <a:r>
              <a:rPr lang="en-US" sz="3200" smtClean="0"/>
              <a:t>Why Need this Bit?</a:t>
            </a:r>
          </a:p>
        </p:txBody>
      </p:sp>
      <p:sp>
        <p:nvSpPr>
          <p:cNvPr id="22530" name="Content Placeholder 4"/>
          <p:cNvSpPr>
            <a:spLocks noGrp="1"/>
          </p:cNvSpPr>
          <p:nvPr>
            <p:ph idx="1"/>
          </p:nvPr>
        </p:nvSpPr>
        <p:spPr>
          <a:xfrm>
            <a:off x="457200" y="1268413"/>
            <a:ext cx="8229600" cy="5329237"/>
          </a:xfrm>
        </p:spPr>
        <p:txBody>
          <a:bodyPr/>
          <a:lstStyle/>
          <a:p>
            <a:pPr eaLnBrk="1" hangingPunct="1"/>
            <a:r>
              <a:rPr lang="en-US" sz="2400" smtClean="0"/>
              <a:t>This bit is used to signal the border multicast router who is in the edge of IPv4-IPv6 domain to perform necessary procedure to translate the address.</a:t>
            </a:r>
          </a:p>
          <a:p>
            <a:pPr eaLnBrk="1" hangingPunct="1"/>
            <a:endParaRPr lang="en-US" sz="1800" smtClean="0"/>
          </a:p>
          <a:p>
            <a:pPr marL="342900" lvl="1" indent="-342900" eaLnBrk="1" hangingPunct="1">
              <a:buFontTx/>
              <a:buChar char="•"/>
            </a:pPr>
            <a:r>
              <a:rPr lang="en-US" sz="2400" smtClean="0"/>
              <a:t>An application (app in receiver or ALG north of receiver) may prefer a native multicast address rather than an IPv4 embedded address to avoid unnecessary translation. Without explicit bit in the address this is not possible.</a:t>
            </a:r>
          </a:p>
          <a:p>
            <a:pPr eaLnBrk="1" hangingPunct="1"/>
            <a:endParaRPr lang="en-US" sz="1800" smtClean="0"/>
          </a:p>
          <a:p>
            <a:pPr eaLnBrk="1" hangingPunct="1"/>
            <a:endParaRPr lang="en-US" sz="1800" smtClean="0"/>
          </a:p>
        </p:txBody>
      </p:sp>
      <p:sp>
        <p:nvSpPr>
          <p:cNvPr id="22531" name="Slide Number Placeholder 1"/>
          <p:cNvSpPr>
            <a:spLocks noGrp="1"/>
          </p:cNvSpPr>
          <p:nvPr>
            <p:ph type="sldNum" sz="quarter" idx="12"/>
          </p:nvPr>
        </p:nvSpPr>
        <p:spPr>
          <a:noFill/>
        </p:spPr>
        <p:txBody>
          <a:bodyPr/>
          <a:lstStyle/>
          <a:p>
            <a:fld id="{75A5D629-E1E0-4037-A0DC-D2A2700908F2}" type="slidenum">
              <a:rPr lang="fr-FR" smtClean="0"/>
              <a:pPr/>
              <a:t>8</a:t>
            </a:fld>
            <a:endParaRPr lang="fr-FR"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3"/>
          <p:cNvSpPr>
            <a:spLocks noGrp="1"/>
          </p:cNvSpPr>
          <p:nvPr>
            <p:ph type="title"/>
          </p:nvPr>
        </p:nvSpPr>
        <p:spPr/>
        <p:txBody>
          <a:bodyPr/>
          <a:lstStyle/>
          <a:p>
            <a:pPr eaLnBrk="1" hangingPunct="1"/>
            <a:r>
              <a:rPr lang="en-US" sz="3200" smtClean="0"/>
              <a:t>Why not define a Well-Known Prefix?</a:t>
            </a:r>
          </a:p>
        </p:txBody>
      </p:sp>
      <p:sp>
        <p:nvSpPr>
          <p:cNvPr id="23554" name="Content Placeholder 4"/>
          <p:cNvSpPr>
            <a:spLocks noGrp="1"/>
          </p:cNvSpPr>
          <p:nvPr>
            <p:ph idx="1"/>
          </p:nvPr>
        </p:nvSpPr>
        <p:spPr>
          <a:xfrm>
            <a:off x="457200" y="1700213"/>
            <a:ext cx="8229600" cy="4897437"/>
          </a:xfrm>
        </p:spPr>
        <p:txBody>
          <a:bodyPr/>
          <a:lstStyle/>
          <a:p>
            <a:pPr eaLnBrk="1" hangingPunct="1"/>
            <a:r>
              <a:rPr lang="en-US" sz="2400" smtClean="0"/>
              <a:t>This implies the RP network prefix must be the same when Embedded RP is used. This adds unnecessary constraint to network design.</a:t>
            </a:r>
          </a:p>
          <a:p>
            <a:pPr eaLnBrk="1" hangingPunct="1"/>
            <a:endParaRPr lang="en-US" sz="2400" smtClean="0"/>
          </a:p>
          <a:p>
            <a:pPr eaLnBrk="1" hangingPunct="1"/>
            <a:r>
              <a:rPr lang="en-US" sz="2400" smtClean="0"/>
              <a:t>This also requires the PIM JOIN using the IPv4-embedded IPv6 address must reach the translator (i.e., RP must be the translator).</a:t>
            </a:r>
          </a:p>
          <a:p>
            <a:pPr lvl="1" eaLnBrk="1" hangingPunct="1"/>
            <a:endParaRPr lang="en-US" sz="1400" smtClean="0"/>
          </a:p>
        </p:txBody>
      </p:sp>
      <p:sp>
        <p:nvSpPr>
          <p:cNvPr id="23555" name="Slide Number Placeholder 1"/>
          <p:cNvSpPr>
            <a:spLocks noGrp="1"/>
          </p:cNvSpPr>
          <p:nvPr>
            <p:ph type="sldNum" sz="quarter" idx="12"/>
          </p:nvPr>
        </p:nvSpPr>
        <p:spPr>
          <a:noFill/>
        </p:spPr>
        <p:txBody>
          <a:bodyPr/>
          <a:lstStyle/>
          <a:p>
            <a:fld id="{79D5E461-A64B-473B-B62B-1E576E42DAC0}" type="slidenum">
              <a:rPr lang="fr-FR" smtClean="0"/>
              <a:pPr/>
              <a:t>9</a:t>
            </a:fld>
            <a:endParaRPr lang="fr-FR"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275</TotalTime>
  <Words>860</Words>
  <Application>Microsoft Macintosh PowerPoint</Application>
  <PresentationFormat>On-screen Show (4:3)</PresentationFormat>
  <Paragraphs>146</Paragraphs>
  <Slides>12</Slides>
  <Notes>0</Notes>
  <HiddenSlides>0</HiddenSlides>
  <MMClips>0</MMClips>
  <ScaleCrop>false</ScaleCrop>
  <HeadingPairs>
    <vt:vector size="6" baseType="variant">
      <vt:variant>
        <vt:lpstr>Polices utilisées</vt:lpstr>
      </vt:variant>
      <vt:variant>
        <vt:i4>3</vt:i4>
      </vt:variant>
      <vt:variant>
        <vt:lpstr>Modèle de conception</vt:lpstr>
      </vt:variant>
      <vt:variant>
        <vt:i4>1</vt:i4>
      </vt:variant>
      <vt:variant>
        <vt:lpstr>Titres des diapositives</vt:lpstr>
      </vt:variant>
      <vt:variant>
        <vt:i4>12</vt:i4>
      </vt:variant>
    </vt:vector>
  </HeadingPairs>
  <TitlesOfParts>
    <vt:vector size="16" baseType="lpstr">
      <vt:lpstr>Arial</vt:lpstr>
      <vt:lpstr>Calibri</vt:lpstr>
      <vt:lpstr>Wingdings</vt:lpstr>
      <vt:lpstr>Modèle par défaut</vt:lpstr>
      <vt:lpstr>IPv4-Embedded IPv6 Multicast Address draft-ietf-mboned-64-multicast-address-format</vt:lpstr>
      <vt:lpstr>History</vt:lpstr>
      <vt:lpstr>Dependency</vt:lpstr>
      <vt:lpstr>Motivations</vt:lpstr>
      <vt:lpstr>Rationale</vt:lpstr>
      <vt:lpstr>On IPv4-Embedded IPv6 Multicast Addresses</vt:lpstr>
      <vt:lpstr>On IPv4-Embedded IPv6 Multicast Addresses</vt:lpstr>
      <vt:lpstr>Why Need this Bit?</vt:lpstr>
      <vt:lpstr>Why not define a Well-Known Prefix?</vt:lpstr>
      <vt:lpstr>Why not each domain uses its own prefix?</vt:lpstr>
      <vt:lpstr>Alternative</vt:lpstr>
      <vt:lpstr>Why Not Used the Last Flag Bit?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Mohamed BOUCADAIR</cp:lastModifiedBy>
  <cp:revision>40</cp:revision>
  <cp:lastPrinted>1601-01-01T00:00:00Z</cp:lastPrinted>
  <dcterms:created xsi:type="dcterms:W3CDTF">1601-01-01T00:00:00Z</dcterms:created>
  <dcterms:modified xsi:type="dcterms:W3CDTF">2012-07-30T07:26:17Z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