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28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9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9EBAD3A-4928-404A-B28F-1D1996C5799F}" type="datetimeFigureOut">
              <a:rPr lang="en-US" smtClean="0"/>
              <a:t>8/1/2012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E96279-75CE-4E93-AD08-342664D26F6A}"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EBAD3A-4928-404A-B28F-1D1996C5799F}" type="datetimeFigureOut">
              <a:rPr lang="en-US" smtClean="0"/>
              <a:t>8/1/2012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E96279-75CE-4E93-AD08-342664D26F6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EBAD3A-4928-404A-B28F-1D1996C5799F}" type="datetimeFigureOut">
              <a:rPr lang="en-US" smtClean="0"/>
              <a:t>8/1/2012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E96279-75CE-4E93-AD08-342664D26F6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EBAD3A-4928-404A-B28F-1D1996C5799F}" type="datetimeFigureOut">
              <a:rPr lang="en-US" smtClean="0"/>
              <a:t>8/1/2012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E96279-75CE-4E93-AD08-342664D26F6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EBAD3A-4928-404A-B28F-1D1996C5799F}" type="datetimeFigureOut">
              <a:rPr lang="en-US" smtClean="0"/>
              <a:t>8/1/2012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E96279-75CE-4E93-AD08-342664D26F6A}"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9EBAD3A-4928-404A-B28F-1D1996C5799F}" type="datetimeFigureOut">
              <a:rPr lang="en-US" smtClean="0"/>
              <a:t>8/1/2012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E96279-75CE-4E93-AD08-342664D26F6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9EBAD3A-4928-404A-B28F-1D1996C5799F}" type="datetimeFigureOut">
              <a:rPr lang="en-US" smtClean="0"/>
              <a:t>8/1/2012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E96279-75CE-4E93-AD08-342664D26F6A}"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9EBAD3A-4928-404A-B28F-1D1996C5799F}" type="datetimeFigureOut">
              <a:rPr lang="en-US" smtClean="0"/>
              <a:t>8/1/2012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E96279-75CE-4E93-AD08-342664D26F6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EBAD3A-4928-404A-B28F-1D1996C5799F}" type="datetimeFigureOut">
              <a:rPr lang="en-US" smtClean="0"/>
              <a:t>8/1/2012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E96279-75CE-4E93-AD08-342664D26F6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EBAD3A-4928-404A-B28F-1D1996C5799F}" type="datetimeFigureOut">
              <a:rPr lang="en-US" smtClean="0"/>
              <a:t>8/1/2012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E96279-75CE-4E93-AD08-342664D26F6A}" type="slidenum">
              <a:rPr lang="en-US" smtClean="0"/>
              <a:t>‹#›</a:t>
            </a:fld>
            <a:endParaRPr lang="en-US"/>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EBAD3A-4928-404A-B28F-1D1996C5799F}" type="datetimeFigureOut">
              <a:rPr lang="en-US" smtClean="0"/>
              <a:t>8/1/2012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E96279-75CE-4E93-AD08-342664D26F6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19EBAD3A-4928-404A-B28F-1D1996C5799F}" type="datetimeFigureOut">
              <a:rPr lang="en-US" smtClean="0"/>
              <a:t>8/1/2012</a:t>
            </a:fld>
            <a:endParaRPr lang="en-US"/>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US"/>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7EE96279-75CE-4E93-AD08-342664D26F6A}"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ietf.org/rfc/rfc3979.txt" TargetMode="External"/><Relationship Id="rId2" Type="http://schemas.openxmlformats.org/officeDocument/2006/relationships/hyperlink" Target="http://www.ietf.org/rfc/rfc5378.txt" TargetMode="External"/><Relationship Id="rId1" Type="http://schemas.openxmlformats.org/officeDocument/2006/relationships/slideLayout" Target="../slideLayouts/slideLayout2.xml"/><Relationship Id="rId4" Type="http://schemas.openxmlformats.org/officeDocument/2006/relationships/hyperlink" Target="http://www.ietf.org/rfc/rfc4879.txt"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ATOCA</a:t>
            </a:r>
            <a:endParaRPr lang="en-US" dirty="0"/>
          </a:p>
        </p:txBody>
      </p:sp>
      <p:sp>
        <p:nvSpPr>
          <p:cNvPr id="3" name="Subtitle 2"/>
          <p:cNvSpPr>
            <a:spLocks noGrp="1"/>
          </p:cNvSpPr>
          <p:nvPr>
            <p:ph type="subTitle" idx="1"/>
          </p:nvPr>
        </p:nvSpPr>
        <p:spPr/>
        <p:txBody>
          <a:bodyPr/>
          <a:lstStyle/>
          <a:p>
            <a:r>
              <a:rPr lang="en-US" dirty="0" smtClean="0"/>
              <a:t>IETF 84, Vancouver</a:t>
            </a:r>
            <a:endParaRPr lang="en-US" dirty="0"/>
          </a:p>
        </p:txBody>
      </p:sp>
    </p:spTree>
    <p:extLst>
      <p:ext uri="{BB962C8B-B14F-4D97-AF65-F5344CB8AC3E}">
        <p14:creationId xmlns:p14="http://schemas.microsoft.com/office/powerpoint/2010/main" val="314638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 Well</a:t>
            </a:r>
            <a:endParaRPr lang="en-US" dirty="0"/>
          </a:p>
        </p:txBody>
      </p:sp>
      <p:sp>
        <p:nvSpPr>
          <p:cNvPr id="3" name="Content Placeholder 2"/>
          <p:cNvSpPr>
            <a:spLocks noGrp="1"/>
          </p:cNvSpPr>
          <p:nvPr>
            <p:ph idx="1"/>
          </p:nvPr>
        </p:nvSpPr>
        <p:spPr>
          <a:xfrm>
            <a:off x="228600" y="457200"/>
            <a:ext cx="8610600" cy="4800600"/>
          </a:xfrm>
        </p:spPr>
        <p:txBody>
          <a:bodyPr>
            <a:normAutofit fontScale="62500" lnSpcReduction="20000"/>
          </a:bodyPr>
          <a:lstStyle/>
          <a:p>
            <a:pPr marL="0" indent="0">
              <a:buNone/>
            </a:pPr>
            <a:r>
              <a:rPr lang="en-US" b="1" dirty="0" smtClean="0">
                <a:solidFill>
                  <a:schemeClr val="tx1"/>
                </a:solidFill>
                <a:latin typeface="Tw Cen MT" pitchFamily="34" charset="0"/>
              </a:rPr>
              <a:t>Any </a:t>
            </a:r>
            <a:r>
              <a:rPr lang="en-US" b="1" dirty="0">
                <a:solidFill>
                  <a:schemeClr val="tx1"/>
                </a:solidFill>
                <a:latin typeface="Tw Cen MT" pitchFamily="34" charset="0"/>
              </a:rPr>
              <a:t>submission to the IETF intended by the Contributor for publication as all or part of an IETF Internet-Draft or RFC and any statement made within the context of an IETF activity is considered an "IETF Contribution". Such statements include oral statements in IETF sessions, as well as written and electronic communications made at any time or place, which are addressed to:</a:t>
            </a:r>
          </a:p>
          <a:p>
            <a:r>
              <a:rPr lang="en-US" b="1" dirty="0">
                <a:solidFill>
                  <a:schemeClr val="tx1"/>
                </a:solidFill>
                <a:latin typeface="Tw Cen MT" pitchFamily="34" charset="0"/>
              </a:rPr>
              <a:t>The IETF plenary session</a:t>
            </a:r>
          </a:p>
          <a:p>
            <a:r>
              <a:rPr lang="en-US" b="1" dirty="0">
                <a:solidFill>
                  <a:schemeClr val="tx1"/>
                </a:solidFill>
                <a:latin typeface="Tw Cen MT" pitchFamily="34" charset="0"/>
              </a:rPr>
              <a:t>The IESG, or any member thereof on behalf of the IESG</a:t>
            </a:r>
          </a:p>
          <a:p>
            <a:r>
              <a:rPr lang="en-US" b="1" dirty="0">
                <a:solidFill>
                  <a:schemeClr val="tx1"/>
                </a:solidFill>
                <a:latin typeface="Tw Cen MT" pitchFamily="34" charset="0"/>
              </a:rPr>
              <a:t>Any IETF mailing list, including the IETF list itself, any working group or design team list, or any other list functioning under IETF auspices </a:t>
            </a:r>
          </a:p>
          <a:p>
            <a:r>
              <a:rPr lang="en-US" b="1" dirty="0">
                <a:solidFill>
                  <a:schemeClr val="tx1"/>
                </a:solidFill>
                <a:latin typeface="Tw Cen MT" pitchFamily="34" charset="0"/>
              </a:rPr>
              <a:t>Any IETF working group or portion thereof</a:t>
            </a:r>
          </a:p>
          <a:p>
            <a:r>
              <a:rPr lang="en-US" b="1" dirty="0">
                <a:solidFill>
                  <a:schemeClr val="tx1"/>
                </a:solidFill>
                <a:latin typeface="Tw Cen MT" pitchFamily="34" charset="0"/>
              </a:rPr>
              <a:t>Any Birds of a Feather (BOF) session</a:t>
            </a:r>
          </a:p>
          <a:p>
            <a:r>
              <a:rPr lang="en-US" b="1" dirty="0">
                <a:solidFill>
                  <a:schemeClr val="tx1"/>
                </a:solidFill>
                <a:latin typeface="Tw Cen MT" pitchFamily="34" charset="0"/>
              </a:rPr>
              <a:t>The IAB or any member thereof on behalf of the IAB</a:t>
            </a:r>
          </a:p>
          <a:p>
            <a:r>
              <a:rPr lang="en-US" b="1" dirty="0">
                <a:solidFill>
                  <a:schemeClr val="tx1"/>
                </a:solidFill>
                <a:latin typeface="Tw Cen MT" pitchFamily="34" charset="0"/>
              </a:rPr>
              <a:t>The RFC Editor or the Internet-Drafts function</a:t>
            </a:r>
          </a:p>
          <a:p>
            <a:pPr marL="0" indent="0">
              <a:buNone/>
            </a:pPr>
            <a:r>
              <a:rPr lang="en-US" b="1" dirty="0">
                <a:solidFill>
                  <a:schemeClr val="tx1"/>
                </a:solidFill>
                <a:latin typeface="Tw Cen MT" pitchFamily="34" charset="0"/>
              </a:rPr>
              <a:t>All IETF Contributions are subject to the rules of </a:t>
            </a:r>
            <a:r>
              <a:rPr lang="en-US" b="1" dirty="0">
                <a:solidFill>
                  <a:schemeClr val="tx1"/>
                </a:solidFill>
                <a:latin typeface="Tw Cen MT" pitchFamily="34" charset="0"/>
                <a:hlinkClick r:id="rId2"/>
              </a:rPr>
              <a:t>RFC 5378</a:t>
            </a:r>
            <a:r>
              <a:rPr lang="en-US" b="1" dirty="0">
                <a:solidFill>
                  <a:schemeClr val="tx1"/>
                </a:solidFill>
                <a:latin typeface="Tw Cen MT" pitchFamily="34" charset="0"/>
              </a:rPr>
              <a:t> and </a:t>
            </a:r>
            <a:r>
              <a:rPr lang="en-US" b="1" dirty="0">
                <a:solidFill>
                  <a:schemeClr val="tx1"/>
                </a:solidFill>
                <a:latin typeface="Tw Cen MT" pitchFamily="34" charset="0"/>
                <a:hlinkClick r:id="rId3"/>
              </a:rPr>
              <a:t>RFC 3979</a:t>
            </a:r>
            <a:r>
              <a:rPr lang="en-US" b="1" dirty="0">
                <a:solidFill>
                  <a:schemeClr val="tx1"/>
                </a:solidFill>
                <a:latin typeface="Tw Cen MT" pitchFamily="34" charset="0"/>
              </a:rPr>
              <a:t> (updated by </a:t>
            </a:r>
            <a:r>
              <a:rPr lang="en-US" b="1" dirty="0">
                <a:solidFill>
                  <a:schemeClr val="tx1"/>
                </a:solidFill>
                <a:latin typeface="Tw Cen MT" pitchFamily="34" charset="0"/>
                <a:hlinkClick r:id="rId4"/>
              </a:rPr>
              <a:t>RFC 4879</a:t>
            </a:r>
            <a:r>
              <a:rPr lang="en-US" b="1" dirty="0">
                <a:solidFill>
                  <a:schemeClr val="tx1"/>
                </a:solidFill>
                <a:latin typeface="Tw Cen MT" pitchFamily="34" charset="0"/>
              </a:rPr>
              <a:t>). </a:t>
            </a:r>
          </a:p>
          <a:p>
            <a:pPr marL="0" indent="0">
              <a:buNone/>
            </a:pPr>
            <a:r>
              <a:rPr lang="en-US" b="1" dirty="0">
                <a:solidFill>
                  <a:schemeClr val="tx1"/>
                </a:solidFill>
                <a:latin typeface="Tw Cen MT" pitchFamily="34" charset="0"/>
              </a:rPr>
              <a:t>Statements made outside of an IETF session, mailing list or other function, that are clearly not intended to be input to an IETF activity, group or function, are not IETF Contributions in the context of this notice.</a:t>
            </a:r>
          </a:p>
          <a:p>
            <a:pPr marL="0" indent="0">
              <a:buNone/>
            </a:pPr>
            <a:r>
              <a:rPr lang="en-US" b="1" dirty="0">
                <a:solidFill>
                  <a:schemeClr val="tx1"/>
                </a:solidFill>
                <a:latin typeface="Tw Cen MT" pitchFamily="34" charset="0"/>
              </a:rPr>
              <a:t>Please consult </a:t>
            </a:r>
            <a:r>
              <a:rPr lang="en-US" b="1" dirty="0">
                <a:solidFill>
                  <a:schemeClr val="tx1"/>
                </a:solidFill>
                <a:latin typeface="Tw Cen MT" pitchFamily="34" charset="0"/>
                <a:hlinkClick r:id="rId2"/>
              </a:rPr>
              <a:t>RFC 5378</a:t>
            </a:r>
            <a:r>
              <a:rPr lang="en-US" b="1" dirty="0">
                <a:solidFill>
                  <a:schemeClr val="tx1"/>
                </a:solidFill>
                <a:latin typeface="Tw Cen MT" pitchFamily="34" charset="0"/>
              </a:rPr>
              <a:t> and </a:t>
            </a:r>
            <a:r>
              <a:rPr lang="en-US" b="1" dirty="0">
                <a:solidFill>
                  <a:schemeClr val="tx1"/>
                </a:solidFill>
                <a:latin typeface="Tw Cen MT" pitchFamily="34" charset="0"/>
                <a:hlinkClick r:id="rId3"/>
              </a:rPr>
              <a:t>RFC 3979</a:t>
            </a:r>
            <a:r>
              <a:rPr lang="en-US" b="1" dirty="0">
                <a:solidFill>
                  <a:schemeClr val="tx1"/>
                </a:solidFill>
                <a:latin typeface="Tw Cen MT" pitchFamily="34" charset="0"/>
              </a:rPr>
              <a:t> for details.</a:t>
            </a:r>
          </a:p>
          <a:p>
            <a:pPr marL="0" indent="0">
              <a:buNone/>
            </a:pPr>
            <a:r>
              <a:rPr lang="en-US" b="1" dirty="0">
                <a:solidFill>
                  <a:schemeClr val="tx1"/>
                </a:solidFill>
                <a:latin typeface="Tw Cen MT" pitchFamily="34" charset="0"/>
              </a:rPr>
              <a:t>A participant in any IETF activity is deemed to accept all IETF rules of process, as documented in Best Current Practices RFCs and IESG Statements.</a:t>
            </a:r>
          </a:p>
          <a:p>
            <a:pPr marL="0" indent="0">
              <a:buNone/>
            </a:pPr>
            <a:r>
              <a:rPr lang="en-US" b="1" dirty="0">
                <a:solidFill>
                  <a:schemeClr val="tx1"/>
                </a:solidFill>
                <a:latin typeface="Tw Cen MT" pitchFamily="34" charset="0"/>
              </a:rPr>
              <a:t>A participant in any IETF activity acknowledges that written, audio and video records of meetings may be made and may be available to the public. </a:t>
            </a:r>
          </a:p>
        </p:txBody>
      </p:sp>
    </p:spTree>
    <p:extLst>
      <p:ext uri="{BB962C8B-B14F-4D97-AF65-F5344CB8AC3E}">
        <p14:creationId xmlns:p14="http://schemas.microsoft.com/office/powerpoint/2010/main" val="5423322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1026" name="Picture 2" descr="https://encrypted-tbn0.google.com/images?q=tbn:ANd9GcTc2vnY4dL6a-vy1AbxFhkWi7qdC7BiqV1l0X7eqN-VdEjkw6v-"/>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24212" y="1757362"/>
            <a:ext cx="2619375" cy="1743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9502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9</TotalTime>
  <Words>278</Words>
  <Application>Microsoft Office PowerPoint</Application>
  <PresentationFormat>On-screen Show (4:3)</PresentationFormat>
  <Paragraphs>17</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NewsPrint</vt:lpstr>
      <vt:lpstr>ATOCA</vt:lpstr>
      <vt:lpstr>Note Well</vt:lpstr>
      <vt:lpstr>?</vt:lpstr>
    </vt:vector>
  </TitlesOfParts>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ATOCA</dc:title>
  <dc:creator>Martin Thomson</dc:creator>
  <cp:lastModifiedBy>Martin Thomson</cp:lastModifiedBy>
  <cp:revision>1</cp:revision>
  <dcterms:created xsi:type="dcterms:W3CDTF">2012-08-01T18:10:28Z</dcterms:created>
  <dcterms:modified xsi:type="dcterms:W3CDTF">2012-08-01T18:19:52Z</dcterms:modified>
</cp:coreProperties>
</file>