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85" r:id="rId2"/>
    <p:sldMasterId id="2147483796" r:id="rId3"/>
    <p:sldMasterId id="2147483799" r:id="rId4"/>
    <p:sldMasterId id="2147483802" r:id="rId5"/>
    <p:sldMasterId id="2147483805" r:id="rId6"/>
    <p:sldMasterId id="2147483808" r:id="rId7"/>
    <p:sldMasterId id="2147483811" r:id="rId8"/>
    <p:sldMasterId id="2147483814" r:id="rId9"/>
  </p:sldMasterIdLst>
  <p:notesMasterIdLst>
    <p:notesMasterId r:id="rId20"/>
  </p:notesMasterIdLst>
  <p:handoutMasterIdLst>
    <p:handoutMasterId r:id="rId21"/>
  </p:handoutMasterIdLst>
  <p:sldIdLst>
    <p:sldId id="262" r:id="rId10"/>
    <p:sldId id="258" r:id="rId11"/>
    <p:sldId id="263" r:id="rId12"/>
    <p:sldId id="267" r:id="rId13"/>
    <p:sldId id="264" r:id="rId14"/>
    <p:sldId id="265" r:id="rId15"/>
    <p:sldId id="268" r:id="rId16"/>
    <p:sldId id="270" r:id="rId17"/>
    <p:sldId id="266" r:id="rId18"/>
    <p:sldId id="260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E4E4"/>
    <a:srgbClr val="777777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9" autoAdjust="0"/>
    <p:restoredTop sz="94660"/>
  </p:normalViewPr>
  <p:slideViewPr>
    <p:cSldViewPr showGuides="1">
      <p:cViewPr varScale="1">
        <p:scale>
          <a:sx n="149" d="100"/>
          <a:sy n="149" d="100"/>
        </p:scale>
        <p:origin x="-2136" y="-104"/>
      </p:cViewPr>
      <p:guideLst>
        <p:guide orient="horz" pos="436"/>
        <p:guide orient="horz" pos="618"/>
        <p:guide orient="horz" pos="845"/>
        <p:guide orient="horz" pos="2840"/>
        <p:guide orient="horz" pos="4020"/>
        <p:guide pos="5284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16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FD6B2986-D06E-4F3C-B19C-CC0A0E2B9416}" type="datetimeFigureOut">
              <a:rPr lang="zh-CN" altLang="en-US"/>
              <a:pPr>
                <a:defRPr/>
              </a:pPr>
              <a:t>7/28/12</a:t>
            </a:fld>
            <a:endParaRPr lang="en-US" altLang="zh-CN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4B569440-9C1A-4A13-B530-46C3A9E173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17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A2C3C-AD51-45D0-AA9A-736B153841F5}" type="datetimeFigureOut">
              <a:rPr lang="zh-CN" altLang="en-US" smtClean="0"/>
              <a:pPr/>
              <a:t>7/28/12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562F3-DE02-4B6F-AA20-9BD888A2E4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3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562F3-DE02-4B6F-AA20-9BD888A2E4E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155825"/>
            <a:ext cx="5616575" cy="6254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755650" y="3068638"/>
            <a:ext cx="6400800" cy="492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6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636838"/>
            <a:ext cx="5616575" cy="62547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73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4747741"/>
            <a:ext cx="5616575" cy="62547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079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4747741"/>
            <a:ext cx="5616575" cy="62547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26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4747741"/>
            <a:ext cx="5616575" cy="62547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640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4747741"/>
            <a:ext cx="5616575" cy="62547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82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325438"/>
            <a:ext cx="7632700" cy="8715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628775"/>
            <a:ext cx="7632700" cy="419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0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77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8.xml"/><Relationship Id="rId3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9.xml"/><Relationship Id="rId3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7"/>
          <p:cNvGrpSpPr>
            <a:grpSpLocks/>
          </p:cNvGrpSpPr>
          <p:nvPr/>
        </p:nvGrpSpPr>
        <p:grpSpPr bwMode="auto">
          <a:xfrm>
            <a:off x="9324975" y="3359150"/>
            <a:ext cx="919163" cy="3490913"/>
            <a:chOff x="5839" y="2160"/>
            <a:chExt cx="579" cy="2199"/>
          </a:xfrm>
        </p:grpSpPr>
        <p:sp>
          <p:nvSpPr>
            <p:cNvPr id="1038" name="Rectangle 78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39" name="Group 79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1100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1" name="Rectangle 81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2" name="Rectangle 82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3" name="Rectangle 83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0" name="Group 84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1096" name="Rectangle 85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7" name="Rectangle 86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8" name="Rectangle 87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9" name="Rectangle 88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1" name="Group 89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1092" name="Rectangle 90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3" name="Rectangle 91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4" name="Rectangle 92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5" name="Rectangle 93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2" name="Group 94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1088" name="Rectangle 95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9" name="Rectangle 96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0" name="Rectangle 97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1" name="Rectangle 98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3" name="Group 99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1084" name="Rectangle 100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" name="Rectangle 101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6" name="Rectangle 102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7" name="Rectangle 103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4" name="Group 104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1080" name="Rectangle 105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1" name="Rectangle 106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2" name="Rectangle 107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3" name="Rectangle 108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5" name="Group 109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1076" name="Rectangle 110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7" name="Rectangle 111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8" name="Rectangle 112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9" name="Rectangle 113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6" name="Group 114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1072" name="Rectangle 115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3" name="Rectangle 116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4" name="Rectangle 117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5" name="Rectangle 118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7" name="Group 119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1068" name="Rectangle 120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9" name="Rectangle 121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0" name="Rectangle 122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1" name="Rectangle 123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8" name="Group 124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1064" name="Rectangle 125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" name="Rectangle 126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6" name="Rectangle 127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7" name="Rectangle 128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9" name="Group 129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1060" name="Rectangle 130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1" name="Rectangle 131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2" name="Rectangle 132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3" name="Rectangle 133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50" name="Group 134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1056" name="Rectangle 135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7" name="Rectangle 136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8" name="Rectangle 137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9" name="Rectangle 138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51" name="Group 139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1052" name="Rectangle 140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3" name="Rectangle 141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4" name="Rectangle 142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5" name="Rectangle 143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7" name="Rectangle 144"/>
          <p:cNvSpPr>
            <a:spLocks noChangeArrowheads="1"/>
          </p:cNvSpPr>
          <p:nvPr/>
        </p:nvSpPr>
        <p:spPr bwMode="auto">
          <a:xfrm>
            <a:off x="9251950" y="1333500"/>
            <a:ext cx="11922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配色参考方案：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13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组配色方案，同一页面内只选择一组使用。（仅供参考）</a:t>
            </a:r>
          </a:p>
        </p:txBody>
      </p:sp>
      <p:sp>
        <p:nvSpPr>
          <p:cNvPr id="1028" name="Rectangle 145"/>
          <p:cNvSpPr>
            <a:spLocks noChangeArrowheads="1"/>
          </p:cNvSpPr>
          <p:nvPr/>
        </p:nvSpPr>
        <p:spPr bwMode="auto">
          <a:xfrm>
            <a:off x="9251950" y="0"/>
            <a:ext cx="1120775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.</a:t>
            </a:r>
            <a:endParaRPr lang="zh-CN" altLang="en-US" sz="110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1029" name="Picture 146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138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174291"/>
            <a:ext cx="561657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1440" bIns="468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3068638"/>
            <a:ext cx="532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英文标题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:32-35pt  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 R153 G0 B0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en-US" altLang="zh-CN" sz="1100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 LT Medium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 Arial</a:t>
            </a:r>
          </a:p>
          <a:p>
            <a:pPr algn="r">
              <a:lnSpc>
                <a:spcPct val="75000"/>
              </a:lnSpc>
              <a:spcBef>
                <a:spcPct val="20000"/>
              </a:spcBef>
            </a:pPr>
            <a:endParaRPr lang="en-US" altLang="zh-CN" sz="1100" dirty="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中文标题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:30-32pt  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 R153 G0 B0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黑体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endParaRPr lang="zh-CN" altLang="en-US" sz="1100" dirty="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endParaRPr lang="zh-CN" altLang="en-US" sz="1100" dirty="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endParaRPr lang="zh-CN" altLang="en-US" sz="1100" dirty="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英文正文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:20-22pt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子目录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) :18pt  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黑色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en-US" altLang="zh-CN" sz="1100" dirty="0" err="1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 LT Regular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 Arial</a:t>
            </a:r>
          </a:p>
          <a:p>
            <a:pPr algn="r">
              <a:lnSpc>
                <a:spcPct val="75000"/>
              </a:lnSpc>
              <a:spcBef>
                <a:spcPct val="20000"/>
              </a:spcBef>
            </a:pPr>
            <a:endParaRPr lang="en-US" altLang="zh-CN" sz="1100" dirty="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中文正文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:18-20pt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子目录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):18pt 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  <a:ea typeface="黑体" pitchFamily="49" charset="-122"/>
            </a:endParaRP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黑色</a:t>
            </a:r>
          </a:p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细黑体 </a:t>
            </a:r>
            <a:endParaRPr lang="zh-CN" altLang="en-US" sz="1100" dirty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7235825" y="476250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784225" eaLnBrk="0" hangingPunct="0"/>
            <a:r>
              <a:rPr lang="en-US" altLang="zh-CN" sz="1400" b="1">
                <a:solidFill>
                  <a:srgbClr val="666666"/>
                </a:solidFill>
                <a:latin typeface="FrutigerNext LT Bold" pitchFamily="34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310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55650" y="479425"/>
            <a:ext cx="213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zh-CN" altLang="en-US" sz="3200" b="1" dirty="0">
          <a:solidFill>
            <a:schemeClr val="bg1"/>
          </a:solidFill>
          <a:latin typeface="+mj-lt"/>
          <a:ea typeface="黑体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defRPr sz="2400" b="1">
          <a:solidFill>
            <a:schemeClr val="bg1"/>
          </a:solidFill>
          <a:latin typeface="+mn-lt"/>
          <a:ea typeface="黑体" pitchFamily="49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9" descr="封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636838"/>
            <a:ext cx="5548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7235825" y="476250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784225" eaLnBrk="0" hangingPunct="0"/>
            <a:r>
              <a:rPr lang="en-US" altLang="zh-CN" sz="1400" b="1">
                <a:solidFill>
                  <a:srgbClr val="666666"/>
                </a:solidFill>
                <a:latin typeface="FrutigerNext LT Bold" pitchFamily="34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81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55650" y="479425"/>
            <a:ext cx="213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+mn-lt"/>
                <a:ea typeface="+mj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21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英文标题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:32-35pt  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 R153 G0 B0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en-US" altLang="zh-CN" sz="1100" dirty="0" err="1">
                <a:solidFill>
                  <a:srgbClr val="FFFFFF"/>
                </a:solidFill>
                <a:latin typeface="Arial" pitchFamily="34" charset="0"/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 LT Medium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 Arial</a:t>
            </a:r>
          </a:p>
          <a:p>
            <a:pPr marL="342900" indent="-342900" algn="r">
              <a:lnSpc>
                <a:spcPct val="75000"/>
              </a:lnSpc>
              <a:spcBef>
                <a:spcPct val="20000"/>
              </a:spcBef>
            </a:pPr>
            <a:endParaRPr lang="en-US" altLang="zh-CN" sz="11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中文标题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:30-32pt  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 R153 G0 B0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黑体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endParaRPr lang="zh-CN" altLang="en-US" sz="11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endParaRPr lang="zh-CN" altLang="en-US" sz="11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endParaRPr lang="zh-CN" altLang="en-US" sz="11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英文正文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:20-22pt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子目录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) :18pt  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黑色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en-US" altLang="zh-CN" sz="1100" dirty="0" err="1">
                <a:solidFill>
                  <a:srgbClr val="FFFFFF"/>
                </a:solidFill>
                <a:latin typeface="Arial" pitchFamily="34" charset="0"/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 LT Regular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 Arial</a:t>
            </a:r>
          </a:p>
          <a:p>
            <a:pPr marL="342900" indent="-342900" algn="r">
              <a:lnSpc>
                <a:spcPct val="75000"/>
              </a:lnSpc>
              <a:spcBef>
                <a:spcPct val="20000"/>
              </a:spcBef>
            </a:pPr>
            <a:endParaRPr lang="en-US" altLang="zh-CN" sz="11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中文正文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:18-20pt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子目录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):18pt 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黑色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  <a:latin typeface="Arial" pitchFamily="34" charset="0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</a:rPr>
              <a:t>细黑体 </a:t>
            </a:r>
            <a:endParaRPr lang="zh-CN" alt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056" name="Group 22"/>
          <p:cNvGrpSpPr>
            <a:grpSpLocks/>
          </p:cNvGrpSpPr>
          <p:nvPr/>
        </p:nvGrpSpPr>
        <p:grpSpPr bwMode="auto">
          <a:xfrm>
            <a:off x="9324975" y="3367088"/>
            <a:ext cx="919163" cy="3490912"/>
            <a:chOff x="5839" y="2160"/>
            <a:chExt cx="579" cy="2199"/>
          </a:xfrm>
        </p:grpSpPr>
        <p:sp>
          <p:nvSpPr>
            <p:cNvPr id="2061" name="Rectangle 23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062" name="Group 24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2123" name="Rectangle 25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4" name="Rectangle 26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5" name="Rectangle 27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6" name="Rectangle 28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63" name="Group 29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2119" name="Rectangle 30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0" name="Rectangle 31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1" name="Rectangle 32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22" name="Rectangle 33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64" name="Group 34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2115" name="Rectangle 35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6" name="Rectangle 36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7" name="Rectangle 37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8" name="Rectangle 38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65" name="Group 39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2111" name="Rectangle 40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2" name="Rectangle 41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3" name="Rectangle 42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4" name="Rectangle 43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66" name="Group 44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2107" name="Rectangle 45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8" name="Rectangle 46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9" name="Rectangle 47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10" name="Rectangle 48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67" name="Group 49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2103" name="Rectangle 50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4" name="Rectangle 51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5" name="Rectangle 52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6" name="Rectangle 53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68" name="Group 54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2099" name="Rectangle 55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0" name="Rectangle 56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1" name="Rectangle 57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2" name="Rectangle 58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69" name="Group 59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2095" name="Rectangle 60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96" name="Rectangle 61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97" name="Rectangle 62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98" name="Rectangle 63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70" name="Group 64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2091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92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93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94" name="Rectangle 68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71" name="Group 69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2087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8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9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90" name="Rectangle 73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72" name="Group 74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2083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4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5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6" name="Rectangle 78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73" name="Group 79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2079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0" name="Rectangle 81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1" name="Rectangle 82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82" name="Rectangle 83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74" name="Group 84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2075" name="Rectangle 85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76" name="Rectangle 86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77" name="Rectangle 87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78" name="Rectangle 88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057" name="Rectangle 89"/>
          <p:cNvSpPr>
            <a:spLocks noChangeArrowheads="1"/>
          </p:cNvSpPr>
          <p:nvPr/>
        </p:nvSpPr>
        <p:spPr bwMode="auto">
          <a:xfrm>
            <a:off x="9251950" y="1341438"/>
            <a:ext cx="119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配色参考方案：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13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组配色方案，同一页面内只选择一组使用。（仅供参考）</a:t>
            </a:r>
          </a:p>
        </p:txBody>
      </p:sp>
      <p:sp>
        <p:nvSpPr>
          <p:cNvPr id="2058" name="Rectangle 90"/>
          <p:cNvSpPr>
            <a:spLocks noChangeArrowheads="1"/>
          </p:cNvSpPr>
          <p:nvPr/>
        </p:nvSpPr>
        <p:spPr bwMode="auto">
          <a:xfrm>
            <a:off x="9251950" y="7938"/>
            <a:ext cx="11207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.</a:t>
            </a:r>
            <a:endParaRPr lang="zh-CN" altLang="en-US" sz="11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n-lt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508500"/>
            <a:ext cx="5548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7235825" y="476250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784225" eaLnBrk="0" hangingPunct="0"/>
            <a:r>
              <a:rPr lang="en-US" altLang="zh-CN" sz="1400" b="1">
                <a:solidFill>
                  <a:srgbClr val="666666"/>
                </a:solidFill>
                <a:latin typeface="FrutigerNext LT Bold" pitchFamily="34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85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55650" y="479425"/>
            <a:ext cx="213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+mn-lt"/>
                <a:ea typeface="+mj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英文标题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:32-35pt  </a:t>
            </a:r>
            <a:endParaRPr lang="zh-CN" altLang="en-US" sz="110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颜色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 R153 G0 B0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FrutigerNext LT Medium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 Arial</a:t>
            </a:r>
          </a:p>
          <a:p>
            <a:pPr marL="342900" indent="-342900" algn="r">
              <a:lnSpc>
                <a:spcPct val="75000"/>
              </a:lnSpc>
              <a:spcBef>
                <a:spcPct val="20000"/>
              </a:spcBef>
            </a:pPr>
            <a:endParaRPr lang="en-US" altLang="zh-CN" sz="110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中文标题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:30-32pt  </a:t>
            </a:r>
            <a:endParaRPr lang="zh-CN" altLang="en-US" sz="110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颜色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 R153 G0 B0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字体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黑体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endParaRPr lang="zh-CN" altLang="en-US" sz="110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endParaRPr lang="zh-CN" altLang="en-US" sz="110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endParaRPr lang="zh-CN" altLang="en-US" sz="110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英文正文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:20-22pt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子目录 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(2-5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级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) :18pt  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颜色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黑色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FrutigerNext LT Regular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 Arial</a:t>
            </a:r>
          </a:p>
          <a:p>
            <a:pPr marL="342900" indent="-342900" algn="r">
              <a:lnSpc>
                <a:spcPct val="75000"/>
              </a:lnSpc>
              <a:spcBef>
                <a:spcPct val="20000"/>
              </a:spcBef>
            </a:pPr>
            <a:endParaRPr lang="en-US" altLang="zh-CN" sz="110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中文正文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:18-20pt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子目录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(2-5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级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):18pt </a:t>
            </a:r>
            <a:endParaRPr lang="zh-CN" altLang="en-US" sz="110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颜色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黑色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字体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: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细黑体 </a:t>
            </a:r>
            <a:endParaRPr lang="zh-CN" altLang="en-US" sz="11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131" name="Group 85"/>
          <p:cNvGrpSpPr>
            <a:grpSpLocks/>
          </p:cNvGrpSpPr>
          <p:nvPr/>
        </p:nvGrpSpPr>
        <p:grpSpPr bwMode="auto">
          <a:xfrm>
            <a:off x="9324975" y="3367088"/>
            <a:ext cx="919163" cy="3490912"/>
            <a:chOff x="5839" y="2160"/>
            <a:chExt cx="579" cy="2199"/>
          </a:xfrm>
        </p:grpSpPr>
        <p:sp>
          <p:nvSpPr>
            <p:cNvPr id="5134" name="Rectangle 86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5135" name="Group 87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5196" name="Rectangle 88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7" name="Rectangle 89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8" name="Rectangle 90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9" name="Rectangle 91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36" name="Group 92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5192" name="Rectangle 93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3" name="Rectangle 94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4" name="Rectangle 95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5" name="Rectangle 96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37" name="Group 97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5188" name="Rectangle 98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9" name="Rectangle 99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0" name="Rectangle 100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1" name="Rectangle 101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38" name="Group 102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5184" name="Rectangle 103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5" name="Rectangle 104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6" name="Rectangle 105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7" name="Rectangle 106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39" name="Group 107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5180" name="Rectangle 108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1" name="Rectangle 109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2" name="Rectangle 110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3" name="Rectangle 111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40" name="Group 112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5176" name="Rectangle 113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7" name="Rectangle 114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8" name="Rectangle 115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9" name="Rectangle 116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41" name="Group 117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5172" name="Rectangle 118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3" name="Rectangle 119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4" name="Rectangle 120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5" name="Rectangle 121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42" name="Group 122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5168" name="Rectangle 123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9" name="Rectangle 124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0" name="Rectangle 125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1" name="Rectangle 126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43" name="Group 127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5164" name="Rectangle 128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5" name="Rectangle 129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6" name="Rectangle 130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7" name="Rectangle 131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44" name="Group 132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5160" name="Rectangle 133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1" name="Rectangle 134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2" name="Rectangle 135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3" name="Rectangle 136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45" name="Group 137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5156" name="Rectangle 138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7" name="Rectangle 139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8" name="Rectangle 140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9" name="Rectangle 141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46" name="Group 142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5152" name="Rectangle 143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3" name="Rectangle 144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4" name="Rectangle 145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5" name="Rectangle 146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47" name="Group 147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5148" name="Rectangle 148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9" name="Rectangle 149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0" name="Rectangle 150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1" name="Rectangle 151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32" name="Rectangle 152"/>
          <p:cNvSpPr>
            <a:spLocks noChangeArrowheads="1"/>
          </p:cNvSpPr>
          <p:nvPr/>
        </p:nvSpPr>
        <p:spPr bwMode="auto">
          <a:xfrm>
            <a:off x="9251950" y="1341438"/>
            <a:ext cx="119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配色参考方案：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13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组配色方案，同一页面内只选择一组使用。（仅供参考）</a:t>
            </a:r>
          </a:p>
        </p:txBody>
      </p:sp>
      <p:sp>
        <p:nvSpPr>
          <p:cNvPr id="5133" name="Rectangle 153"/>
          <p:cNvSpPr>
            <a:spLocks noChangeArrowheads="1"/>
          </p:cNvSpPr>
          <p:nvPr/>
        </p:nvSpPr>
        <p:spPr bwMode="auto">
          <a:xfrm>
            <a:off x="9251950" y="7938"/>
            <a:ext cx="11207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  <a:latin typeface="Arial" pitchFamily="34" charset="0"/>
              </a:rPr>
              <a:t>.</a:t>
            </a:r>
            <a:endParaRPr lang="zh-CN" altLang="en-US" sz="11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200" name="Picture 80" descr="200016582-001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1" name="Picture 81" descr="未标题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268413"/>
            <a:ext cx="30607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7229475" y="3795713"/>
            <a:ext cx="1258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000" smtClean="0">
                <a:solidFill>
                  <a:srgbClr val="FFFFFF"/>
                </a:solidFill>
                <a:latin typeface="FrutigerNext LT Bold" pitchFamily="34" charset="0"/>
                <a:ea typeface="MS PGothic" pitchFamily="34" charset="-128"/>
              </a:rPr>
              <a:t>www.huawei.com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508500"/>
            <a:ext cx="554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7235825" y="476250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784225" eaLnBrk="0" hangingPunct="0"/>
            <a:r>
              <a:rPr lang="en-US" altLang="zh-CN" sz="1400" b="1">
                <a:solidFill>
                  <a:srgbClr val="666666"/>
                </a:solidFill>
                <a:latin typeface="FrutigerNext LT Bold" pitchFamily="34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85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55650" y="476250"/>
            <a:ext cx="213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Arial" charset="0"/>
                <a:ea typeface="黑体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英文标题</a:t>
            </a:r>
            <a:r>
              <a:rPr lang="en-US" altLang="zh-CN" sz="1100">
                <a:solidFill>
                  <a:srgbClr val="FFFFFF"/>
                </a:solidFill>
              </a:rPr>
              <a:t>:32-35pt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>
                <a:solidFill>
                  <a:srgbClr val="FFFFFF"/>
                </a:solidFill>
              </a:rPr>
              <a:t>FrutigerNext LT Medium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中文标题</a:t>
            </a:r>
            <a:r>
              <a:rPr lang="en-US" altLang="zh-CN" sz="1100">
                <a:solidFill>
                  <a:srgbClr val="FFFFFF"/>
                </a:solidFill>
              </a:rPr>
              <a:t>:30-32pt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黑体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英文正文</a:t>
            </a:r>
            <a:r>
              <a:rPr lang="en-US" altLang="zh-CN" sz="1100">
                <a:solidFill>
                  <a:srgbClr val="FFFFFF"/>
                </a:solidFill>
              </a:rPr>
              <a:t>:20-22pt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子目录 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 :18pt  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>
                <a:solidFill>
                  <a:srgbClr val="FFFFFF"/>
                </a:solidFill>
              </a:rPr>
              <a:t>FrutigerNext LT Regular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中文正文</a:t>
            </a:r>
            <a:r>
              <a:rPr lang="en-US" altLang="zh-CN" sz="1100">
                <a:solidFill>
                  <a:srgbClr val="FFFFFF"/>
                </a:solidFill>
              </a:rPr>
              <a:t>:18-20pt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子目录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):18pt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细黑体 </a:t>
            </a:r>
            <a:endParaRPr lang="zh-CN" altLang="en-US" sz="1100">
              <a:solidFill>
                <a:srgbClr val="000000"/>
              </a:solidFill>
            </a:endParaRPr>
          </a:p>
        </p:txBody>
      </p:sp>
      <p:grpSp>
        <p:nvGrpSpPr>
          <p:cNvPr id="6155" name="Group 149"/>
          <p:cNvGrpSpPr>
            <a:grpSpLocks/>
          </p:cNvGrpSpPr>
          <p:nvPr/>
        </p:nvGrpSpPr>
        <p:grpSpPr bwMode="auto">
          <a:xfrm>
            <a:off x="9324975" y="3367088"/>
            <a:ext cx="919163" cy="3490912"/>
            <a:chOff x="5839" y="2160"/>
            <a:chExt cx="579" cy="2199"/>
          </a:xfrm>
        </p:grpSpPr>
        <p:sp>
          <p:nvSpPr>
            <p:cNvPr id="6158" name="Rectangle 150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59" name="Group 151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6220" name="Rectangle 152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21" name="Rectangle 153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22" name="Rectangle 154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23" name="Rectangle 155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0" name="Group 156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6216" name="Rectangle 157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7" name="Rectangle 158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8" name="Rectangle 159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9" name="Rectangle 160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1" name="Group 161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6212" name="Rectangle 162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3" name="Rectangle 163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4" name="Rectangle 164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5" name="Rectangle 165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2" name="Group 166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6208" name="Rectangle 167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09" name="Rectangle 168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0" name="Rectangle 169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1" name="Rectangle 170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3" name="Group 171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6204" name="Rectangle 172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05" name="Rectangle 173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06" name="Rectangle 174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07" name="Rectangle 175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4" name="Group 176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6200" name="Rectangle 177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01" name="Rectangle 178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02" name="Rectangle 179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03" name="Rectangle 180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5" name="Group 181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6196" name="Rectangle 182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97" name="Rectangle 183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98" name="Rectangle 184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99" name="Rectangle 185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6" name="Group 186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6192" name="Rectangle 187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93" name="Rectangle 188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94" name="Rectangle 189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95" name="Rectangle 190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7" name="Group 191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6188" name="Rectangle 192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9" name="Rectangle 193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90" name="Rectangle 194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91" name="Rectangle 195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8" name="Group 196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6184" name="Rectangle 197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5" name="Rectangle 198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6" name="Rectangle 199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7" name="Rectangle 200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9" name="Group 201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6180" name="Rectangle 202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1" name="Rectangle 203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2" name="Rectangle 204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3" name="Rectangle 205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70" name="Group 206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6176" name="Rectangle 207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7" name="Rectangle 208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8" name="Rectangle 209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9" name="Rectangle 210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71" name="Group 211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6172" name="Rectangle 212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3" name="Rectangle 213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4" name="Rectangle 214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rgbClr val="BBE0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5" name="Rectangle 215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56" name="Rectangle 216"/>
          <p:cNvSpPr>
            <a:spLocks noChangeArrowheads="1"/>
          </p:cNvSpPr>
          <p:nvPr/>
        </p:nvSpPr>
        <p:spPr bwMode="auto">
          <a:xfrm>
            <a:off x="9251950" y="1341438"/>
            <a:ext cx="119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配色参考方案：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</a:rPr>
              <a:t>13</a:t>
            </a:r>
            <a:r>
              <a:rPr lang="zh-CN" altLang="en-US" sz="1100">
                <a:solidFill>
                  <a:srgbClr val="FFFFFF"/>
                </a:solidFill>
              </a:rPr>
              <a:t>组配色方案，同一页面内只选择一组使用。（仅供参考）</a:t>
            </a:r>
          </a:p>
        </p:txBody>
      </p:sp>
      <p:sp>
        <p:nvSpPr>
          <p:cNvPr id="6157" name="Rectangle 217"/>
          <p:cNvSpPr>
            <a:spLocks noChangeArrowheads="1"/>
          </p:cNvSpPr>
          <p:nvPr/>
        </p:nvSpPr>
        <p:spPr bwMode="auto">
          <a:xfrm>
            <a:off x="9251950" y="7938"/>
            <a:ext cx="11207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</a:rPr>
              <a:t>.</a:t>
            </a:r>
            <a:endParaRPr lang="zh-CN" altLang="en-US" sz="1100">
              <a:solidFill>
                <a:srgbClr val="FFFFFF"/>
              </a:solidFill>
            </a:endParaRPr>
          </a:p>
        </p:txBody>
      </p:sp>
      <p:pic>
        <p:nvPicPr>
          <p:cNvPr id="6224" name="Picture 80" descr="bra200912090008_M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5" name="Picture 81" descr="未标题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268413"/>
            <a:ext cx="30607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508500"/>
            <a:ext cx="554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7235825" y="476250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784225" eaLnBrk="0" hangingPunct="0"/>
            <a:r>
              <a:rPr lang="en-US" altLang="zh-CN" sz="1400" b="1">
                <a:solidFill>
                  <a:srgbClr val="666666"/>
                </a:solidFill>
                <a:latin typeface="FrutigerNext LT Bold" pitchFamily="34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85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55650" y="476250"/>
            <a:ext cx="213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Arial" charset="0"/>
                <a:ea typeface="黑体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英文标题</a:t>
            </a:r>
            <a:r>
              <a:rPr lang="en-US" altLang="zh-CN" sz="1100">
                <a:solidFill>
                  <a:srgbClr val="FFFFFF"/>
                </a:solidFill>
              </a:rPr>
              <a:t>:32-35pt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>
                <a:solidFill>
                  <a:srgbClr val="FFFFFF"/>
                </a:solidFill>
              </a:rPr>
              <a:t>FrutigerNext LT Medium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中文标题</a:t>
            </a:r>
            <a:r>
              <a:rPr lang="en-US" altLang="zh-CN" sz="1100">
                <a:solidFill>
                  <a:srgbClr val="FFFFFF"/>
                </a:solidFill>
              </a:rPr>
              <a:t>:30-32pt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黑体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英文正文</a:t>
            </a:r>
            <a:r>
              <a:rPr lang="en-US" altLang="zh-CN" sz="1100">
                <a:solidFill>
                  <a:srgbClr val="FFFFFF"/>
                </a:solidFill>
              </a:rPr>
              <a:t>:20-22pt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子目录 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 :18pt  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>
                <a:solidFill>
                  <a:srgbClr val="FFFFFF"/>
                </a:solidFill>
              </a:rPr>
              <a:t>FrutigerNext LT Regular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中文正文</a:t>
            </a:r>
            <a:r>
              <a:rPr lang="en-US" altLang="zh-CN" sz="1100">
                <a:solidFill>
                  <a:srgbClr val="FFFFFF"/>
                </a:solidFill>
              </a:rPr>
              <a:t>:18-20pt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子目录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):18pt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细黑体 </a:t>
            </a:r>
            <a:endParaRPr lang="zh-CN" altLang="en-US" sz="1100">
              <a:solidFill>
                <a:srgbClr val="000000"/>
              </a:solidFill>
            </a:endParaRPr>
          </a:p>
        </p:txBody>
      </p:sp>
      <p:grpSp>
        <p:nvGrpSpPr>
          <p:cNvPr id="7179" name="Group 148"/>
          <p:cNvGrpSpPr>
            <a:grpSpLocks/>
          </p:cNvGrpSpPr>
          <p:nvPr/>
        </p:nvGrpSpPr>
        <p:grpSpPr bwMode="auto">
          <a:xfrm>
            <a:off x="9324975" y="3367088"/>
            <a:ext cx="919163" cy="3490912"/>
            <a:chOff x="5839" y="2160"/>
            <a:chExt cx="579" cy="2199"/>
          </a:xfrm>
        </p:grpSpPr>
        <p:sp>
          <p:nvSpPr>
            <p:cNvPr id="7182" name="Rectangle 149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183" name="Group 150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7244" name="Rectangle 151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45" name="Rectangle 152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46" name="Rectangle 153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47" name="Rectangle 154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84" name="Group 155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7240" name="Rectangle 156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41" name="Rectangle 157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42" name="Rectangle 158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43" name="Rectangle 159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85" name="Group 160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7236" name="Rectangle 161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37" name="Rectangle 162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38" name="Rectangle 163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39" name="Rectangle 164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86" name="Group 165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7232" name="Rectangle 166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33" name="Rectangle 167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34" name="Rectangle 168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35" name="Rectangle 169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87" name="Group 170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7228" name="Rectangle 171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29" name="Rectangle 172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30" name="Rectangle 173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31" name="Rectangle 174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88" name="Group 175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7224" name="Rectangle 176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25" name="Rectangle 177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26" name="Rectangle 178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27" name="Rectangle 179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89" name="Group 180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7220" name="Rectangle 181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21" name="Rectangle 182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22" name="Rectangle 183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23" name="Rectangle 184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90" name="Group 185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7216" name="Rectangle 186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7" name="Rectangle 187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8" name="Rectangle 188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9" name="Rectangle 189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91" name="Group 190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7212" name="Rectangle 191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3" name="Rectangle 192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4" name="Rectangle 193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5" name="Rectangle 194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92" name="Group 195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7208" name="Rectangle 196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09" name="Rectangle 197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0" name="Rectangle 198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1" name="Rectangle 199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93" name="Group 200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7204" name="Rectangle 201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05" name="Rectangle 202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06" name="Rectangle 203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07" name="Rectangle 204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94" name="Group 205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7200" name="Rectangle 206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01" name="Rectangle 207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02" name="Rectangle 208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03" name="Rectangle 209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95" name="Group 210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7196" name="Rectangle 211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97" name="Rectangle 212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98" name="Rectangle 213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rgbClr val="BBE0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99" name="Rectangle 214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80" name="Rectangle 215"/>
          <p:cNvSpPr>
            <a:spLocks noChangeArrowheads="1"/>
          </p:cNvSpPr>
          <p:nvPr/>
        </p:nvSpPr>
        <p:spPr bwMode="auto">
          <a:xfrm>
            <a:off x="9251950" y="1341438"/>
            <a:ext cx="119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配色参考方案：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</a:rPr>
              <a:t>13</a:t>
            </a:r>
            <a:r>
              <a:rPr lang="zh-CN" altLang="en-US" sz="1100">
                <a:solidFill>
                  <a:srgbClr val="FFFFFF"/>
                </a:solidFill>
              </a:rPr>
              <a:t>组配色方案，同一页面内只选择一组使用。（仅供参考）</a:t>
            </a:r>
          </a:p>
        </p:txBody>
      </p:sp>
      <p:sp>
        <p:nvSpPr>
          <p:cNvPr id="7181" name="Rectangle 216"/>
          <p:cNvSpPr>
            <a:spLocks noChangeArrowheads="1"/>
          </p:cNvSpPr>
          <p:nvPr/>
        </p:nvSpPr>
        <p:spPr bwMode="auto">
          <a:xfrm>
            <a:off x="9251950" y="7938"/>
            <a:ext cx="11207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</a:rPr>
              <a:t>.</a:t>
            </a:r>
            <a:endParaRPr lang="zh-CN" altLang="en-US" sz="1100">
              <a:solidFill>
                <a:srgbClr val="FFFFFF"/>
              </a:solidFill>
            </a:endParaRPr>
          </a:p>
        </p:txBody>
      </p:sp>
      <p:pic>
        <p:nvPicPr>
          <p:cNvPr id="7248" name="Picture 80" descr="sb10064568n-001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9" name="Picture 81" descr="未标题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268413"/>
            <a:ext cx="30607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508500"/>
            <a:ext cx="554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7235825" y="476250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784225" eaLnBrk="0" hangingPunct="0"/>
            <a:r>
              <a:rPr lang="en-US" altLang="zh-CN" sz="1400" b="1">
                <a:solidFill>
                  <a:srgbClr val="666666"/>
                </a:solidFill>
                <a:latin typeface="FrutigerNext LT Bold" pitchFamily="34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85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55650" y="476250"/>
            <a:ext cx="213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Arial" charset="0"/>
                <a:ea typeface="黑体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英文标题</a:t>
            </a:r>
            <a:r>
              <a:rPr lang="en-US" altLang="zh-CN" sz="1100">
                <a:solidFill>
                  <a:srgbClr val="FFFFFF"/>
                </a:solidFill>
              </a:rPr>
              <a:t>:32-35pt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>
                <a:solidFill>
                  <a:srgbClr val="FFFFFF"/>
                </a:solidFill>
              </a:rPr>
              <a:t>FrutigerNext LT Medium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中文标题</a:t>
            </a:r>
            <a:r>
              <a:rPr lang="en-US" altLang="zh-CN" sz="1100">
                <a:solidFill>
                  <a:srgbClr val="FFFFFF"/>
                </a:solidFill>
              </a:rPr>
              <a:t>:30-32pt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黑体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英文正文</a:t>
            </a:r>
            <a:r>
              <a:rPr lang="en-US" altLang="zh-CN" sz="1100">
                <a:solidFill>
                  <a:srgbClr val="FFFFFF"/>
                </a:solidFill>
              </a:rPr>
              <a:t>:20-22pt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子目录 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 :18pt  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>
                <a:solidFill>
                  <a:srgbClr val="FFFFFF"/>
                </a:solidFill>
              </a:rPr>
              <a:t>FrutigerNext LT Regular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中文正文</a:t>
            </a:r>
            <a:r>
              <a:rPr lang="en-US" altLang="zh-CN" sz="1100">
                <a:solidFill>
                  <a:srgbClr val="FFFFFF"/>
                </a:solidFill>
              </a:rPr>
              <a:t>:18-20pt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子目录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):18pt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细黑体 </a:t>
            </a:r>
            <a:endParaRPr lang="zh-CN" altLang="en-US" sz="1100">
              <a:solidFill>
                <a:srgbClr val="000000"/>
              </a:solidFill>
            </a:endParaRPr>
          </a:p>
        </p:txBody>
      </p:sp>
      <p:grpSp>
        <p:nvGrpSpPr>
          <p:cNvPr id="8203" name="Group 83"/>
          <p:cNvGrpSpPr>
            <a:grpSpLocks/>
          </p:cNvGrpSpPr>
          <p:nvPr/>
        </p:nvGrpSpPr>
        <p:grpSpPr bwMode="auto">
          <a:xfrm>
            <a:off x="9324975" y="3367088"/>
            <a:ext cx="919163" cy="3490912"/>
            <a:chOff x="5839" y="2160"/>
            <a:chExt cx="579" cy="2199"/>
          </a:xfrm>
        </p:grpSpPr>
        <p:sp>
          <p:nvSpPr>
            <p:cNvPr id="8206" name="Rectangle 84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8207" name="Group 85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8268" name="Rectangle 86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69" name="Rectangle 87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70" name="Rectangle 88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71" name="Rectangle 89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08" name="Group 90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8264" name="Rectangle 91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65" name="Rectangle 92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66" name="Rectangle 93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67" name="Rectangle 94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09" name="Group 95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8260" name="Rectangle 96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61" name="Rectangle 97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62" name="Rectangle 98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63" name="Rectangle 99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0" name="Group 100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8256" name="Rectangle 101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7" name="Rectangle 102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8" name="Rectangle 103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9" name="Rectangle 104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1" name="Group 105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8252" name="Rectangle 106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3" name="Rectangle 107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4" name="Rectangle 108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5" name="Rectangle 109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2" name="Group 110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8248" name="Rectangle 111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9" name="Rectangle 112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0" name="Rectangle 113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51" name="Rectangle 114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3" name="Group 115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8244" name="Rectangle 116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5" name="Rectangle 117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6" name="Rectangle 118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7" name="Rectangle 119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4" name="Group 120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8240" name="Rectangle 121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1" name="Rectangle 122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2" name="Rectangle 123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3" name="Rectangle 124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5" name="Group 125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8236" name="Rectangle 126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7" name="Rectangle 127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8" name="Rectangle 128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9" name="Rectangle 129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6" name="Group 130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8232" name="Rectangle 131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3" name="Rectangle 132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4" name="Rectangle 133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5" name="Rectangle 134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7" name="Group 135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8228" name="Rectangle 136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9" name="Rectangle 137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0" name="Rectangle 138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1" name="Rectangle 139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8" name="Group 140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8224" name="Rectangle 141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5" name="Rectangle 142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6" name="Rectangle 143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7" name="Rectangle 144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9" name="Group 145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8220" name="Rectangle 146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1" name="Rectangle 147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2" name="Rectangle 148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rgbClr val="BBE0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3" name="Rectangle 149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204" name="Rectangle 150"/>
          <p:cNvSpPr>
            <a:spLocks noChangeArrowheads="1"/>
          </p:cNvSpPr>
          <p:nvPr/>
        </p:nvSpPr>
        <p:spPr bwMode="auto">
          <a:xfrm>
            <a:off x="9251950" y="1341438"/>
            <a:ext cx="119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配色参考方案：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</a:rPr>
              <a:t>13</a:t>
            </a:r>
            <a:r>
              <a:rPr lang="zh-CN" altLang="en-US" sz="1100">
                <a:solidFill>
                  <a:srgbClr val="FFFFFF"/>
                </a:solidFill>
              </a:rPr>
              <a:t>组配色方案，同一页面内只选择一组使用。（仅供参考）</a:t>
            </a:r>
          </a:p>
        </p:txBody>
      </p:sp>
      <p:sp>
        <p:nvSpPr>
          <p:cNvPr id="8205" name="Rectangle 151"/>
          <p:cNvSpPr>
            <a:spLocks noChangeArrowheads="1"/>
          </p:cNvSpPr>
          <p:nvPr/>
        </p:nvSpPr>
        <p:spPr bwMode="auto">
          <a:xfrm>
            <a:off x="9251950" y="7938"/>
            <a:ext cx="11207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</a:rPr>
              <a:t>.</a:t>
            </a:r>
            <a:endParaRPr lang="zh-CN" altLang="en-US" sz="1100">
              <a:solidFill>
                <a:srgbClr val="FFFFFF"/>
              </a:solidFill>
            </a:endParaRPr>
          </a:p>
        </p:txBody>
      </p:sp>
      <p:pic>
        <p:nvPicPr>
          <p:cNvPr id="8272" name="Picture 80" descr="89738649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73" name="Picture 81" descr="未标题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268413"/>
            <a:ext cx="30607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5" tIns="45712" rIns="91425" bIns="45712" anchor="ctr">
            <a:spAutoFit/>
          </a:bodyPr>
          <a:lstStyle/>
          <a:p>
            <a:pPr>
              <a:lnSpc>
                <a:spcPct val="140000"/>
              </a:lnSpc>
              <a:buClr>
                <a:srgbClr val="FF0000"/>
              </a:buClr>
              <a:buSzPct val="90000"/>
              <a:buFont typeface="Wingdings" pitchFamily="2" charset="2"/>
              <a:buChar char="l"/>
            </a:pPr>
            <a:endParaRPr lang="zh-CN" altLang="en-US" sz="1400" b="1">
              <a:solidFill>
                <a:srgbClr val="000000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921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25438"/>
            <a:ext cx="76327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92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6327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2" tIns="40070" rIns="80142" bIns="40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英文标题</a:t>
            </a:r>
            <a:r>
              <a:rPr lang="en-US" altLang="zh-CN" sz="1100" dirty="0">
                <a:solidFill>
                  <a:srgbClr val="FFFFFF"/>
                </a:solidFill>
              </a:rPr>
              <a:t>:32-</a:t>
            </a:r>
            <a:r>
              <a:rPr lang="en-US" altLang="zh-CN" sz="1100" dirty="0" err="1">
                <a:solidFill>
                  <a:srgbClr val="FFFFFF"/>
                </a:solidFill>
              </a:rPr>
              <a:t>35pt</a:t>
            </a:r>
            <a:r>
              <a:rPr lang="en-US" altLang="zh-CN" sz="1100" dirty="0">
                <a:solidFill>
                  <a:srgbClr val="FFFFFF"/>
                </a:solidFill>
              </a:rPr>
              <a:t>  </a:t>
            </a: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</a:rPr>
              <a:t>: </a:t>
            </a:r>
            <a:r>
              <a:rPr lang="en-US" altLang="zh-CN" sz="1100" dirty="0" err="1">
                <a:solidFill>
                  <a:srgbClr val="FFFFFF"/>
                </a:solidFill>
              </a:rPr>
              <a:t>R153</a:t>
            </a:r>
            <a:r>
              <a:rPr lang="en-US" altLang="zh-CN" sz="1100" dirty="0">
                <a:solidFill>
                  <a:srgbClr val="FFFFFF"/>
                </a:solidFill>
              </a:rPr>
              <a:t> </a:t>
            </a:r>
            <a:r>
              <a:rPr lang="en-US" altLang="zh-CN" sz="1100" dirty="0" err="1">
                <a:solidFill>
                  <a:srgbClr val="FFFFFF"/>
                </a:solidFill>
              </a:rPr>
              <a:t>G0</a:t>
            </a:r>
            <a:r>
              <a:rPr lang="en-US" altLang="zh-CN" sz="1100" dirty="0">
                <a:solidFill>
                  <a:srgbClr val="FFFFFF"/>
                </a:solidFill>
              </a:rPr>
              <a:t> </a:t>
            </a:r>
            <a:r>
              <a:rPr lang="en-US" altLang="zh-CN" sz="1100" dirty="0" err="1">
                <a:solidFill>
                  <a:srgbClr val="FFFFFF"/>
                </a:solidFill>
              </a:rPr>
              <a:t>B0</a:t>
            </a:r>
            <a:endParaRPr lang="en-US" altLang="zh-CN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 dirty="0" err="1">
                <a:solidFill>
                  <a:srgbClr val="FFFFFF"/>
                </a:solidFill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</a:rPr>
              <a:t> LT Medium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中文标题</a:t>
            </a:r>
            <a:r>
              <a:rPr lang="en-US" altLang="zh-CN" sz="1100" dirty="0">
                <a:solidFill>
                  <a:srgbClr val="FFFFFF"/>
                </a:solidFill>
              </a:rPr>
              <a:t>:30-</a:t>
            </a:r>
            <a:r>
              <a:rPr lang="en-US" altLang="zh-CN" sz="1100" dirty="0" err="1">
                <a:solidFill>
                  <a:srgbClr val="FFFFFF"/>
                </a:solidFill>
              </a:rPr>
              <a:t>32pt</a:t>
            </a:r>
            <a:r>
              <a:rPr lang="en-US" altLang="zh-CN" sz="1100" dirty="0">
                <a:solidFill>
                  <a:srgbClr val="FFFFFF"/>
                </a:solidFill>
              </a:rPr>
              <a:t>  </a:t>
            </a: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</a:rPr>
              <a:t>: </a:t>
            </a:r>
            <a:r>
              <a:rPr lang="en-US" altLang="zh-CN" sz="1100" dirty="0" err="1">
                <a:solidFill>
                  <a:srgbClr val="FFFFFF"/>
                </a:solidFill>
              </a:rPr>
              <a:t>R153</a:t>
            </a:r>
            <a:r>
              <a:rPr lang="en-US" altLang="zh-CN" sz="1100" dirty="0">
                <a:solidFill>
                  <a:srgbClr val="FFFFFF"/>
                </a:solidFill>
              </a:rPr>
              <a:t> </a:t>
            </a:r>
            <a:r>
              <a:rPr lang="en-US" altLang="zh-CN" sz="1100" dirty="0" err="1">
                <a:solidFill>
                  <a:srgbClr val="FFFFFF"/>
                </a:solidFill>
              </a:rPr>
              <a:t>G0</a:t>
            </a:r>
            <a:r>
              <a:rPr lang="en-US" altLang="zh-CN" sz="1100" dirty="0">
                <a:solidFill>
                  <a:srgbClr val="FFFFFF"/>
                </a:solidFill>
              </a:rPr>
              <a:t> </a:t>
            </a:r>
            <a:r>
              <a:rPr lang="en-US" altLang="zh-CN" sz="1100" dirty="0" err="1">
                <a:solidFill>
                  <a:srgbClr val="FFFFFF"/>
                </a:solidFill>
              </a:rPr>
              <a:t>B0</a:t>
            </a:r>
            <a:endParaRPr lang="en-US" altLang="zh-CN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  <a:r>
              <a:rPr lang="zh-CN" altLang="en-US" sz="1100" dirty="0">
                <a:solidFill>
                  <a:srgbClr val="FFFFFF"/>
                </a:solidFill>
              </a:rPr>
              <a:t>黑体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英文正文</a:t>
            </a:r>
            <a:r>
              <a:rPr lang="en-US" altLang="zh-CN" sz="1100" dirty="0">
                <a:solidFill>
                  <a:srgbClr val="FFFFFF"/>
                </a:solidFill>
              </a:rPr>
              <a:t>:20-</a:t>
            </a:r>
            <a:r>
              <a:rPr lang="en-US" altLang="zh-CN" sz="1100" dirty="0" err="1">
                <a:solidFill>
                  <a:srgbClr val="FFFFFF"/>
                </a:solidFill>
              </a:rPr>
              <a:t>22pt</a:t>
            </a:r>
            <a:endParaRPr lang="en-US" altLang="zh-CN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子目录 </a:t>
            </a:r>
            <a:r>
              <a:rPr lang="en-US" altLang="zh-CN" sz="1100" dirty="0">
                <a:solidFill>
                  <a:srgbClr val="FFFFFF"/>
                </a:solidFill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</a:rPr>
              <a:t>) :</a:t>
            </a:r>
            <a:r>
              <a:rPr lang="en-US" altLang="zh-CN" sz="1100" dirty="0" err="1">
                <a:solidFill>
                  <a:srgbClr val="FFFFFF"/>
                </a:solidFill>
              </a:rPr>
              <a:t>18pt</a:t>
            </a:r>
            <a:r>
              <a:rPr lang="en-US" altLang="zh-CN" sz="1100" dirty="0">
                <a:solidFill>
                  <a:srgbClr val="FFFFFF"/>
                </a:solidFill>
              </a:rPr>
              <a:t>  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  <a:r>
              <a:rPr lang="zh-CN" altLang="en-US" sz="1100" dirty="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 dirty="0" err="1">
                <a:solidFill>
                  <a:srgbClr val="FFFFFF"/>
                </a:solidFill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</a:rPr>
              <a:t> LT Regular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中文正文</a:t>
            </a:r>
            <a:r>
              <a:rPr lang="en-US" altLang="zh-CN" sz="1100" dirty="0">
                <a:solidFill>
                  <a:srgbClr val="FFFFFF"/>
                </a:solidFill>
              </a:rPr>
              <a:t>:18-</a:t>
            </a:r>
            <a:r>
              <a:rPr lang="en-US" altLang="zh-CN" sz="1100" dirty="0" err="1">
                <a:solidFill>
                  <a:srgbClr val="FFFFFF"/>
                </a:solidFill>
              </a:rPr>
              <a:t>20pt</a:t>
            </a:r>
            <a:endParaRPr lang="en-US" altLang="zh-CN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子目录</a:t>
            </a:r>
            <a:r>
              <a:rPr lang="en-US" altLang="zh-CN" sz="1100" dirty="0">
                <a:solidFill>
                  <a:srgbClr val="FFFFFF"/>
                </a:solidFill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</a:rPr>
              <a:t>):</a:t>
            </a:r>
            <a:r>
              <a:rPr lang="en-US" altLang="zh-CN" sz="1100" dirty="0" err="1">
                <a:solidFill>
                  <a:srgbClr val="FFFFFF"/>
                </a:solidFill>
              </a:rPr>
              <a:t>18pt</a:t>
            </a:r>
            <a:r>
              <a:rPr lang="en-US" altLang="zh-CN" sz="1100" dirty="0">
                <a:solidFill>
                  <a:srgbClr val="FFFFFF"/>
                </a:solidFill>
              </a:rPr>
              <a:t> </a:t>
            </a: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  <a:r>
              <a:rPr lang="zh-CN" altLang="en-US" sz="1100" dirty="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  <a:r>
              <a:rPr lang="zh-CN" altLang="en-US" sz="1100" dirty="0">
                <a:solidFill>
                  <a:srgbClr val="FFFFFF"/>
                </a:solidFill>
              </a:rPr>
              <a:t>细黑体</a:t>
            </a: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ea typeface="黑体" pitchFamily="49" charset="-122"/>
              </a:rPr>
              <a:t> </a:t>
            </a:r>
          </a:p>
        </p:txBody>
      </p: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9324975" y="3367088"/>
            <a:ext cx="919163" cy="3490912"/>
            <a:chOff x="5839" y="2160"/>
            <a:chExt cx="579" cy="2199"/>
          </a:xfrm>
        </p:grpSpPr>
        <p:sp>
          <p:nvSpPr>
            <p:cNvPr id="9225" name="Rectangle 15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9226" name="Group 16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9287" name="Rectangle 17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88" name="Rectangle 18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89" name="Rectangle 19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90" name="Rectangle 20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27" name="Group 21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9283" name="Rectangle 22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84" name="Rectangle 23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85" name="Rectangle 24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86" name="Rectangle 25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28" name="Group 26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9279" name="Rectangle 27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80" name="Rectangle 28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81" name="Rectangle 29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82" name="Rectangle 30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29" name="Group 31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9275" name="Rectangle 32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6" name="Rectangle 33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7" name="Rectangle 34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8" name="Rectangle 35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0" name="Group 36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9271" name="Rectangle 37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2" name="Rectangle 38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3" name="Rectangle 39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4" name="Rectangle 40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1" name="Group 41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9267" name="Rectangle 42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8" name="Rectangle 43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9" name="Rectangle 44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0" name="Rectangle 45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2" name="Group 46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9263" name="Rectangle 47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4" name="Rectangle 48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5" name="Rectangle 49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6" name="Rectangle 50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3" name="Group 51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9259" name="Rectangle 52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0" name="Rectangle 53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1" name="Rectangle 54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2" name="Rectangle 55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4" name="Group 56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9255" name="Rectangle 57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6" name="Rectangle 58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7" name="Rectangle 59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8" name="Rectangle 60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5" name="Group 61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9251" name="Rectangle 62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2" name="Rectangle 63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3" name="Rectangle 64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4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6" name="Group 66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9247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8" name="Rectangle 68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9" name="Rectangle 69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0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7" name="Group 71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9243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4" name="Rectangle 73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5" name="Rectangle 74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6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38" name="Group 76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9239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0" name="Rectangle 78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1" name="Rectangle 79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2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3" name="Rectangle 81"/>
          <p:cNvSpPr>
            <a:spLocks noChangeArrowheads="1"/>
          </p:cNvSpPr>
          <p:nvPr/>
        </p:nvSpPr>
        <p:spPr bwMode="auto">
          <a:xfrm>
            <a:off x="9251950" y="1341438"/>
            <a:ext cx="119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配色参考方案：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</a:rPr>
              <a:t>13</a:t>
            </a:r>
            <a:r>
              <a:rPr lang="zh-CN" altLang="en-US" sz="1100">
                <a:solidFill>
                  <a:srgbClr val="FFFFFF"/>
                </a:solidFill>
              </a:rPr>
              <a:t>组配色方案，同一页面内只选择一组使用。（仅供参考）</a:t>
            </a:r>
          </a:p>
        </p:txBody>
      </p:sp>
      <p:sp>
        <p:nvSpPr>
          <p:cNvPr id="9224" name="Rectangle 82"/>
          <p:cNvSpPr>
            <a:spLocks noChangeArrowheads="1"/>
          </p:cNvSpPr>
          <p:nvPr/>
        </p:nvSpPr>
        <p:spPr bwMode="auto">
          <a:xfrm>
            <a:off x="9251950" y="7938"/>
            <a:ext cx="11207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100">
                <a:solidFill>
                  <a:srgbClr val="FFFFFF"/>
                </a:solidFill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</a:rPr>
              <a:t>.</a:t>
            </a:r>
            <a:endParaRPr lang="zh-CN" altLang="en-US" sz="11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黑体" pitchFamily="49" charset="-122"/>
          <a:cs typeface="Arial" pitchFamily="34" charset="0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9" descr="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91503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25438"/>
            <a:ext cx="76327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6327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2" tIns="40070" rIns="80142" bIns="40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英文标题</a:t>
            </a:r>
            <a:r>
              <a:rPr lang="en-US" altLang="zh-CN" sz="1100">
                <a:solidFill>
                  <a:srgbClr val="FFFFFF"/>
                </a:solidFill>
              </a:rPr>
              <a:t>:32-35pt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>
                <a:solidFill>
                  <a:srgbClr val="FFFFFF"/>
                </a:solidFill>
              </a:rPr>
              <a:t>FrutigerNext LT Medium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中文标题</a:t>
            </a:r>
            <a:r>
              <a:rPr lang="en-US" altLang="zh-CN" sz="1100">
                <a:solidFill>
                  <a:srgbClr val="FFFFFF"/>
                </a:solidFill>
              </a:rPr>
              <a:t>:30-32pt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黑体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英文正文</a:t>
            </a:r>
            <a:r>
              <a:rPr lang="en-US" altLang="zh-CN" sz="1100">
                <a:solidFill>
                  <a:srgbClr val="FFFFFF"/>
                </a:solidFill>
              </a:rPr>
              <a:t>:20-22pt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子目录 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 :18pt  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00">
                <a:solidFill>
                  <a:srgbClr val="FFFFFF"/>
                </a:solidFill>
              </a:rPr>
              <a:t>FrutigerNext LT Regular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中文正文</a:t>
            </a:r>
            <a:r>
              <a:rPr lang="en-US" altLang="zh-CN" sz="1100">
                <a:solidFill>
                  <a:srgbClr val="FFFFFF"/>
                </a:solidFill>
              </a:rPr>
              <a:t>:18-20pt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子目录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):18pt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细黑体</a:t>
            </a:r>
            <a:r>
              <a:rPr lang="zh-CN" altLang="en-US" sz="1100" b="1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 </a:t>
            </a:r>
          </a:p>
        </p:txBody>
      </p:sp>
      <p:grpSp>
        <p:nvGrpSpPr>
          <p:cNvPr id="10250" name="Group 16"/>
          <p:cNvGrpSpPr>
            <a:grpSpLocks/>
          </p:cNvGrpSpPr>
          <p:nvPr/>
        </p:nvGrpSpPr>
        <p:grpSpPr bwMode="auto">
          <a:xfrm>
            <a:off x="9324975" y="3367088"/>
            <a:ext cx="919163" cy="3490912"/>
            <a:chOff x="5839" y="2160"/>
            <a:chExt cx="579" cy="2199"/>
          </a:xfrm>
        </p:grpSpPr>
        <p:sp>
          <p:nvSpPr>
            <p:cNvPr id="10253" name="Rectangle 17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254" name="Group 18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10315" name="Rectangle 19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16" name="Rectangle 20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17" name="Rectangle 21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18" name="Rectangle 22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55" name="Group 23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10311" name="Rectangle 24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12" name="Rectangle 25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13" name="Rectangle 26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14" name="Rectangle 27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56" name="Group 28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10307" name="Rectangle 29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08" name="Rectangle 30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09" name="Rectangle 31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10" name="Rectangle 32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57" name="Group 33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10303" name="Rectangle 34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04" name="Rectangle 35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05" name="Rectangle 36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06" name="Rectangle 37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58" name="Group 38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10299" name="Rectangle 39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00" name="Rectangle 40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01" name="Rectangle 41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02" name="Rectangle 42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59" name="Group 43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10295" name="Rectangle 44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96" name="Rectangle 45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97" name="Rectangle 46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98" name="Rectangle 47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60" name="Group 48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10291" name="Rectangle 49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92" name="Rectangle 50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93" name="Rectangle 51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94" name="Rectangle 52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61" name="Group 53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10287" name="Rectangle 54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8" name="Rectangle 55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9" name="Rectangle 56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90" name="Rectangle 57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62" name="Group 58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10283" name="Rectangle 59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4" name="Rectangle 60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5" name="Rectangle 61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6" name="Rectangle 62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63" name="Group 63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10279" name="Rectangle 64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0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1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2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64" name="Group 68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10275" name="Rectangle 69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6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7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8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65" name="Group 73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10271" name="Rectangle 74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2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3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4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66" name="Group 78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10267" name="Rectangle 79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8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9" name="Rectangle 81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0" name="Rectangle 82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51" name="Rectangle 83"/>
          <p:cNvSpPr>
            <a:spLocks noChangeArrowheads="1"/>
          </p:cNvSpPr>
          <p:nvPr/>
        </p:nvSpPr>
        <p:spPr bwMode="auto">
          <a:xfrm>
            <a:off x="9251950" y="1341438"/>
            <a:ext cx="119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配色参考方案：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</a:rPr>
              <a:t>13</a:t>
            </a:r>
            <a:r>
              <a:rPr lang="zh-CN" altLang="en-US" sz="1100">
                <a:solidFill>
                  <a:srgbClr val="FFFFFF"/>
                </a:solidFill>
              </a:rPr>
              <a:t>组配色方案，同一页面内只选择一组使用。（仅供参考）</a:t>
            </a:r>
          </a:p>
        </p:txBody>
      </p:sp>
      <p:sp>
        <p:nvSpPr>
          <p:cNvPr id="10252" name="Rectangle 84"/>
          <p:cNvSpPr>
            <a:spLocks noChangeArrowheads="1"/>
          </p:cNvSpPr>
          <p:nvPr/>
        </p:nvSpPr>
        <p:spPr bwMode="auto">
          <a:xfrm>
            <a:off x="9251950" y="7938"/>
            <a:ext cx="11207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100">
                <a:solidFill>
                  <a:srgbClr val="FFFFFF"/>
                </a:solidFill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</a:rPr>
              <a:t>.</a:t>
            </a:r>
            <a:endParaRPr lang="zh-CN" altLang="en-US" sz="1100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361113" y="6489701"/>
            <a:ext cx="209931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</a:pPr>
            <a:r>
              <a:rPr lang="de-DE" altLang="zh-CN" sz="1200" dirty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t>Page </a:t>
            </a:r>
            <a:fld id="{A4C34F22-587E-473D-9099-376F4F013A30}" type="slidenum">
              <a:rPr lang="de-DE" altLang="zh-CN" sz="120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pPr eaLnBrk="0" hangingPunct="0">
                <a:lnSpc>
                  <a:spcPct val="85000"/>
                </a:lnSpc>
              </a:pPr>
              <a:t>‹#›</a:t>
            </a:fld>
            <a:endParaRPr lang="en-GB" altLang="zh-CN" sz="1200" dirty="0">
              <a:solidFill>
                <a:srgbClr val="000000"/>
              </a:solidFill>
              <a:latin typeface="FrutigerNext LT Bold" pitchFamily="34" charset="0"/>
              <a:ea typeface="MS PGothic" pitchFamily="34" charset="-128"/>
            </a:endParaRPr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3785716" y="6465937"/>
            <a:ext cx="208533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082" tIns="0" rIns="80082" bIns="0">
            <a:spAutoFit/>
          </a:bodyPr>
          <a:lstStyle/>
          <a:p>
            <a:pPr defTabSz="801688" eaLnBrk="0" hangingPunct="0">
              <a:defRPr/>
            </a:pPr>
            <a:r>
              <a:rPr lang="zh-CN" altLang="en-US" sz="1000" baseline="0" dirty="0" smtClean="0">
                <a:solidFill>
                  <a:srgbClr val="000000"/>
                </a:solidFill>
                <a:latin typeface="+mn-ea"/>
                <a:ea typeface="+mn-ea"/>
              </a:rPr>
              <a:t>华为保密信息，未经授权禁止扩散</a:t>
            </a:r>
            <a:endParaRPr lang="en-US" altLang="zh-CN" sz="1000" dirty="0">
              <a:latin typeface="+mn-ea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563"/>
            <a:ext cx="9144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-1952625" y="692150"/>
            <a:ext cx="1844675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英文标题</a:t>
            </a:r>
            <a:r>
              <a:rPr lang="en-US" altLang="zh-CN" sz="1100">
                <a:solidFill>
                  <a:srgbClr val="FFFFFF"/>
                </a:solidFill>
              </a:rPr>
              <a:t>:32-35pt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1100">
                <a:solidFill>
                  <a:srgbClr val="FFFFFF"/>
                </a:solidFill>
              </a:rPr>
              <a:t>FrutigerNext LT Medium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中文标题</a:t>
            </a:r>
            <a:r>
              <a:rPr lang="en-US" altLang="zh-CN" sz="1100">
                <a:solidFill>
                  <a:srgbClr val="FFFFFF"/>
                </a:solidFill>
              </a:rPr>
              <a:t>:30-32pt 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黑体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英文正文</a:t>
            </a:r>
            <a:r>
              <a:rPr lang="en-US" altLang="zh-CN" sz="1100">
                <a:solidFill>
                  <a:srgbClr val="FFFFFF"/>
                </a:solidFill>
              </a:rPr>
              <a:t>:20-22pt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子目录 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 :18pt  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内部使用字体 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1100">
                <a:solidFill>
                  <a:srgbClr val="FFFFFF"/>
                </a:solidFill>
              </a:rPr>
              <a:t>FrutigerNext LT Regular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外部使用字体 </a:t>
            </a:r>
            <a:r>
              <a:rPr lang="en-US" altLang="zh-CN" sz="110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</a:pPr>
            <a:endParaRPr lang="en-US" altLang="zh-CN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中文正文</a:t>
            </a:r>
            <a:r>
              <a:rPr lang="en-US" altLang="zh-CN" sz="1100">
                <a:solidFill>
                  <a:srgbClr val="FFFFFF"/>
                </a:solidFill>
              </a:rPr>
              <a:t>:18-20pt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子目录</a:t>
            </a:r>
            <a:r>
              <a:rPr lang="en-US" altLang="zh-CN" sz="1100">
                <a:solidFill>
                  <a:srgbClr val="FFFFFF"/>
                </a:solidFill>
              </a:rPr>
              <a:t>(2-5</a:t>
            </a:r>
            <a:r>
              <a:rPr lang="zh-CN" altLang="en-US" sz="1100">
                <a:solidFill>
                  <a:srgbClr val="FFFFFF"/>
                </a:solidFill>
              </a:rPr>
              <a:t>级</a:t>
            </a:r>
            <a:r>
              <a:rPr lang="en-US" altLang="zh-CN" sz="1100">
                <a:solidFill>
                  <a:srgbClr val="FFFFFF"/>
                </a:solidFill>
              </a:rPr>
              <a:t>):18pt </a:t>
            </a:r>
            <a:endParaRPr lang="zh-CN" altLang="en-US" sz="110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颜色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字体</a:t>
            </a:r>
            <a:r>
              <a:rPr lang="en-US" altLang="zh-CN" sz="1100">
                <a:solidFill>
                  <a:srgbClr val="FFFFFF"/>
                </a:solidFill>
              </a:rPr>
              <a:t>:</a:t>
            </a:r>
            <a:r>
              <a:rPr lang="zh-CN" altLang="en-US" sz="1100">
                <a:solidFill>
                  <a:srgbClr val="FFFFFF"/>
                </a:solidFill>
              </a:rPr>
              <a:t>细黑体</a:t>
            </a:r>
            <a:r>
              <a:rPr lang="zh-CN" altLang="en-US" sz="11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9324975" y="3367088"/>
            <a:ext cx="919163" cy="3490912"/>
            <a:chOff x="5839" y="2160"/>
            <a:chExt cx="579" cy="2199"/>
          </a:xfrm>
        </p:grpSpPr>
        <p:sp>
          <p:nvSpPr>
            <p:cNvPr id="11273" name="Rectangle 12"/>
            <p:cNvSpPr>
              <a:spLocks noChangeArrowheads="1"/>
            </p:cNvSpPr>
            <p:nvPr userDrawn="1"/>
          </p:nvSpPr>
          <p:spPr bwMode="auto">
            <a:xfrm>
              <a:off x="5839" y="2160"/>
              <a:ext cx="579" cy="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25" tIns="45712" rIns="91425" bIns="45712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1274" name="Group 13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11335" name="Rectangle 14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6" name="Rectangle 15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7" name="Rectangle 16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8" name="Rectangle 17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5" name="Group 18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11331" name="Rectangle 19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2" name="Rectangle 20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3" name="Rectangle 21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4" name="Rectangle 22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6" name="Group 23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11327" name="Rectangle 24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8" name="Rectangle 25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9" name="Rectangle 26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0" name="Rectangle 27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7" name="Group 28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11323" name="Rectangle 29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4" name="Rectangle 30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5" name="Rectangle 31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6" name="Rectangle 32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8" name="Group 33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11319" name="Rectangle 34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0" name="Rectangle 35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1" name="Rectangle 36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2" name="Rectangle 37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9" name="Group 38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11315" name="Rectangle 39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6" name="Rectangle 40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7" name="Rectangle 41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8" name="Rectangle 42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0" name="Group 43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11311" name="Rectangle 44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2" name="Rectangle 45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3" name="Rectangle 46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4" name="Rectangle 47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1" name="Group 48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11307" name="Rectangle 49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8" name="Rectangle 50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9" name="Rectangle 51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0" name="Rectangle 52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2" name="Group 53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11303" name="Rectangle 54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4" name="Rectangle 55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5" name="Rectangle 56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6" name="Rectangle 57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3" name="Group 58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11299" name="Rectangle 59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0" name="Rectangle 60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1" name="Rectangle 61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2" name="Rectangle 62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4" name="Group 63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11295" name="Rectangle 64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6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7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8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5" name="Group 68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11291" name="Rectangle 69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2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3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4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6" name="Group 73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11287" name="Rectangle 74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8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9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0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271" name="Rectangle 78"/>
          <p:cNvSpPr>
            <a:spLocks noChangeArrowheads="1"/>
          </p:cNvSpPr>
          <p:nvPr/>
        </p:nvSpPr>
        <p:spPr bwMode="auto">
          <a:xfrm>
            <a:off x="9251950" y="1341438"/>
            <a:ext cx="119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配色参考方案：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</a:rPr>
              <a:t>13</a:t>
            </a:r>
            <a:r>
              <a:rPr lang="zh-CN" altLang="en-US" sz="1100">
                <a:solidFill>
                  <a:srgbClr val="FFFFFF"/>
                </a:solidFill>
              </a:rPr>
              <a:t>组配色方案，同一页面内只选择一组使用。（仅供参考）</a:t>
            </a:r>
          </a:p>
        </p:txBody>
      </p:sp>
      <p:sp>
        <p:nvSpPr>
          <p:cNvPr id="11272" name="Rectangle 79"/>
          <p:cNvSpPr>
            <a:spLocks noChangeArrowheads="1"/>
          </p:cNvSpPr>
          <p:nvPr/>
        </p:nvSpPr>
        <p:spPr bwMode="auto">
          <a:xfrm>
            <a:off x="9251950" y="7938"/>
            <a:ext cx="11207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>
                <a:solidFill>
                  <a:srgbClr val="FFFFFF"/>
                </a:solidFill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</a:rPr>
              <a:t>.</a:t>
            </a:r>
            <a:endParaRPr lang="zh-CN" altLang="en-US" sz="1100">
              <a:solidFill>
                <a:srgbClr val="FFFF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200525" y="2668588"/>
            <a:ext cx="2742949" cy="76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48" tIns="41724" rIns="83448" bIns="41724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4400" dirty="0" smtClean="0">
                <a:solidFill>
                  <a:srgbClr val="990000"/>
                </a:solidFill>
                <a:latin typeface="+mn-lt"/>
                <a:ea typeface="MS PGothic" pitchFamily="34" charset="-128"/>
              </a:rPr>
              <a:t>Thank you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20" Type="http://schemas.openxmlformats.org/officeDocument/2006/relationships/image" Target="../media/image32.png"/><Relationship Id="rId21" Type="http://schemas.openxmlformats.org/officeDocument/2006/relationships/image" Target="../media/image19.png"/><Relationship Id="rId10" Type="http://schemas.openxmlformats.org/officeDocument/2006/relationships/image" Target="../media/image18.png"/><Relationship Id="rId11" Type="http://schemas.openxmlformats.org/officeDocument/2006/relationships/image" Target="../media/image23.emf"/><Relationship Id="rId12" Type="http://schemas.openxmlformats.org/officeDocument/2006/relationships/image" Target="../media/image24.wmf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5" Type="http://schemas.openxmlformats.org/officeDocument/2006/relationships/image" Target="../media/image27.png"/><Relationship Id="rId16" Type="http://schemas.openxmlformats.org/officeDocument/2006/relationships/image" Target="../media/image28.jpeg"/><Relationship Id="rId17" Type="http://schemas.openxmlformats.org/officeDocument/2006/relationships/image" Target="../media/image29.jpeg"/><Relationship Id="rId18" Type="http://schemas.openxmlformats.org/officeDocument/2006/relationships/image" Target="../media/image30.jpeg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emf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755650" y="2175084"/>
            <a:ext cx="5616575" cy="586957"/>
          </a:xfrm>
        </p:spPr>
        <p:txBody>
          <a:bodyPr/>
          <a:lstStyle/>
          <a:p>
            <a:r>
              <a:rPr lang="en-US" altLang="zh-CN" dirty="0" err="1" smtClean="0"/>
              <a:t>Telemedical</a:t>
            </a:r>
            <a:r>
              <a:rPr lang="en-US" altLang="zh-CN" dirty="0" smtClean="0"/>
              <a:t> Use Case</a:t>
            </a:r>
            <a:endParaRPr lang="zh-CN" altLang="en-US" dirty="0"/>
          </a:p>
        </p:txBody>
      </p:sp>
      <p:sp>
        <p:nvSpPr>
          <p:cNvPr id="12" name="副标题 11"/>
          <p:cNvSpPr>
            <a:spLocks noGrp="1"/>
          </p:cNvSpPr>
          <p:nvPr>
            <p:ph type="subTitle" idx="11"/>
          </p:nvPr>
        </p:nvSpPr>
        <p:spPr>
          <a:xfrm>
            <a:off x="755650" y="3068638"/>
            <a:ext cx="6400800" cy="461665"/>
          </a:xfrm>
        </p:spPr>
        <p:txBody>
          <a:bodyPr/>
          <a:lstStyle/>
          <a:p>
            <a:r>
              <a:rPr lang="en-US" altLang="zh-CN" dirty="0" err="1" smtClean="0"/>
              <a:t>Lennard</a:t>
            </a:r>
            <a:r>
              <a:rPr lang="en-US" altLang="zh-CN" dirty="0" smtClean="0"/>
              <a:t> Xiao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589240"/>
            <a:ext cx="4536504" cy="60529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fontAlgn="t">
              <a:lnSpc>
                <a:spcPts val="2000"/>
              </a:lnSpc>
            </a:pPr>
            <a:r>
              <a:rPr lang="en-US" altLang="zh-CN" sz="1400" dirty="0" smtClean="0">
                <a:solidFill>
                  <a:srgbClr val="990000"/>
                </a:solidFill>
                <a:latin typeface="FrutigerNext LT Medium"/>
              </a:rPr>
              <a:t>Email: </a:t>
            </a:r>
            <a:r>
              <a:rPr lang="en-US" altLang="zh-CN" sz="1400" dirty="0" smtClean="0">
                <a:solidFill>
                  <a:srgbClr val="B2B2B2">
                    <a:lumMod val="50000"/>
                  </a:srgbClr>
                </a:solidFill>
                <a:latin typeface="FrutigerNext LT Medium"/>
              </a:rPr>
              <a:t>lennard.xiao@huawei.com</a:t>
            </a:r>
            <a:endParaRPr lang="zh-CN" altLang="zh-CN" sz="1400" dirty="0" smtClean="0">
              <a:solidFill>
                <a:srgbClr val="B2B2B2">
                  <a:lumMod val="50000"/>
                </a:srgbClr>
              </a:solidFill>
              <a:latin typeface="FrutigerNext LT Medium"/>
            </a:endParaRPr>
          </a:p>
          <a:p>
            <a:pPr lvl="0" fontAlgn="t">
              <a:lnSpc>
                <a:spcPts val="2000"/>
              </a:lnSpc>
            </a:pPr>
            <a:endParaRPr lang="zh-CN" altLang="zh-CN" sz="1400" dirty="0" smtClean="0">
              <a:solidFill>
                <a:srgbClr val="B2B2B2">
                  <a:lumMod val="50000"/>
                </a:srgbClr>
              </a:solidFill>
              <a:latin typeface="FrutigerNext LT Medium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804248" y="332656"/>
            <a:ext cx="1944216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23528" y="4437112"/>
            <a:ext cx="8280920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Introduction</a:t>
            </a:r>
            <a:endParaRPr lang="zh-CN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In the </a:t>
            </a:r>
            <a:r>
              <a:rPr lang="en-US" altLang="zh-CN" dirty="0" err="1" smtClean="0"/>
              <a:t>Telemedical</a:t>
            </a:r>
            <a:r>
              <a:rPr lang="en-US" altLang="zh-CN" dirty="0" smtClean="0"/>
              <a:t> use case, multiple presentation streams are used for </a:t>
            </a:r>
            <a:r>
              <a:rPr lang="en-US" altLang="zh-CN" dirty="0" err="1" smtClean="0"/>
              <a:t>converying</a:t>
            </a:r>
            <a:r>
              <a:rPr lang="en-US" altLang="zh-CN" dirty="0" smtClean="0"/>
              <a:t> different information in parallel to the main video streams from the surgery room.</a:t>
            </a:r>
          </a:p>
          <a:p>
            <a:pPr eaLnBrk="1" hangingPunct="1"/>
            <a:r>
              <a:rPr lang="en-US" altLang="zh-CN" dirty="0" smtClean="0"/>
              <a:t>In the use case, three kinds of endpoints are provided:</a:t>
            </a:r>
          </a:p>
          <a:p>
            <a:pPr lvl="1" eaLnBrk="1" hangingPunct="1"/>
            <a:r>
              <a:rPr lang="en-US" altLang="zh-CN" dirty="0" smtClean="0"/>
              <a:t>Surgery room</a:t>
            </a:r>
          </a:p>
          <a:p>
            <a:pPr lvl="1" eaLnBrk="1" hangingPunct="1"/>
            <a:r>
              <a:rPr lang="en-US" altLang="zh-CN" dirty="0" smtClean="0"/>
              <a:t>Expert endpoints</a:t>
            </a:r>
          </a:p>
          <a:p>
            <a:pPr lvl="1" eaLnBrk="1" hangingPunct="1"/>
            <a:r>
              <a:rPr lang="en-US" altLang="zh-CN" dirty="0" smtClean="0"/>
              <a:t>Education sites</a:t>
            </a:r>
            <a:endParaRPr lang="en-US" altLang="zh-CN" sz="2000" dirty="0" smtClean="0">
              <a:ea typeface="黑体" pitchFamily="49" charset="-122"/>
            </a:endParaRPr>
          </a:p>
          <a:p>
            <a:pPr lvl="1" eaLnBrk="1" hangingPunct="1"/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 bwMode="auto">
          <a:xfrm>
            <a:off x="3635896" y="6381328"/>
            <a:ext cx="237626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 xmlns:p14="http://schemas.microsoft.com/office/powerpoint/2010/main" advClick="0" advTm="8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Surgery room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28800"/>
            <a:ext cx="5616550" cy="4194175"/>
          </a:xfrm>
        </p:spPr>
        <p:txBody>
          <a:bodyPr/>
          <a:lstStyle/>
          <a:p>
            <a:r>
              <a:rPr lang="en-US" altLang="zh-CN" dirty="0" smtClean="0"/>
              <a:t>In the surgery room, three main cameras capture the whole room. </a:t>
            </a:r>
          </a:p>
          <a:p>
            <a:r>
              <a:rPr lang="en-US" altLang="zh-CN" dirty="0" smtClean="0"/>
              <a:t>Multiple presentation inputs are possible:</a:t>
            </a:r>
          </a:p>
          <a:p>
            <a:pPr lvl="1"/>
            <a:r>
              <a:rPr lang="en-US" altLang="zh-CN" dirty="0" smtClean="0"/>
              <a:t>a surgery camera which is used to provide to zoomed view of the operation</a:t>
            </a:r>
          </a:p>
          <a:p>
            <a:pPr lvl="1"/>
            <a:r>
              <a:rPr lang="en-US" altLang="zh-CN" dirty="0" smtClean="0"/>
              <a:t>an endoscopic monitor</a:t>
            </a:r>
          </a:p>
          <a:p>
            <a:pPr lvl="1"/>
            <a:r>
              <a:rPr lang="en-US" altLang="zh-CN" dirty="0" smtClean="0"/>
              <a:t>an X-ray CT image output device</a:t>
            </a:r>
          </a:p>
          <a:p>
            <a:pPr lvl="1"/>
            <a:r>
              <a:rPr lang="en-US" altLang="zh-CN" dirty="0" smtClean="0"/>
              <a:t>a B-ultrasonic apparatus</a:t>
            </a:r>
          </a:p>
          <a:p>
            <a:pPr lvl="1"/>
            <a:r>
              <a:rPr lang="en-US" altLang="zh-CN" dirty="0" smtClean="0"/>
              <a:t>a cardiogram generator</a:t>
            </a:r>
          </a:p>
          <a:p>
            <a:pPr lvl="1"/>
            <a:r>
              <a:rPr lang="en-US" altLang="zh-CN" dirty="0" smtClean="0"/>
              <a:t>an MRI image instrument, etc.</a:t>
            </a:r>
          </a:p>
          <a:p>
            <a:endParaRPr lang="zh-CN" altLang="en-US" dirty="0"/>
          </a:p>
        </p:txBody>
      </p:sp>
      <p:pic>
        <p:nvPicPr>
          <p:cNvPr id="4" name="Picture 4" descr="C:\Users\y00202083\Pictures\医学影像设备缩略图\内窥摄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4005064"/>
            <a:ext cx="986849" cy="605681"/>
          </a:xfrm>
          <a:prstGeom prst="rect">
            <a:avLst/>
          </a:prstGeom>
          <a:noFill/>
        </p:spPr>
      </p:pic>
      <p:pic>
        <p:nvPicPr>
          <p:cNvPr id="5" name="Picture 5" descr="C:\Users\y00202083\Pictures\医学影像设备缩略图\彩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744" y="4797152"/>
            <a:ext cx="480178" cy="667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27776" y="5517232"/>
            <a:ext cx="888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cardiogram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3680" y="4581128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ultrasound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656" y="4077072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endoscopic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1" descr="C:\Users\y00202083\Pictures\医学影像设备缩略图\心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824" y="4869160"/>
            <a:ext cx="576214" cy="643095"/>
          </a:xfrm>
          <a:prstGeom prst="rect">
            <a:avLst/>
          </a:prstGeom>
          <a:noFill/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3680" y="1705785"/>
            <a:ext cx="756084" cy="5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55896" y="1484784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Main cameras 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748" y="1705785"/>
            <a:ext cx="756084" cy="5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7750" y="2281849"/>
            <a:ext cx="9721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50" y="3289961"/>
            <a:ext cx="756084" cy="5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18158" y="3361969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Surgery camera</a:t>
            </a:r>
          </a:p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– zoomed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5868144" y="1052736"/>
            <a:ext cx="2843808" cy="489654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1792" y="4077072"/>
            <a:ext cx="1224136" cy="70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7816" y="3245034"/>
            <a:ext cx="864096" cy="6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1798" y="1700808"/>
            <a:ext cx="756084" cy="5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 bwMode="auto">
          <a:xfrm>
            <a:off x="3635896" y="6381328"/>
            <a:ext cx="237626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Surgery room 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Three main screens used to display the remote experts</a:t>
            </a:r>
          </a:p>
          <a:p>
            <a:r>
              <a:rPr lang="en-US" altLang="zh-CN" dirty="0" smtClean="0"/>
              <a:t>The presentation screen(s) can be used to display multiple presentation streams from local and remote sites simultaneously.</a:t>
            </a:r>
          </a:p>
          <a:p>
            <a:r>
              <a:rPr lang="en-US" altLang="zh-CN" dirty="0" smtClean="0"/>
              <a:t>The surgeon can decide the number, the size and the placement of the presentations to be received and displayed on the local presentation screen(s). </a:t>
            </a:r>
          </a:p>
          <a:p>
            <a:r>
              <a:rPr lang="en-US" altLang="zh-CN" dirty="0" smtClean="0"/>
              <a:t>He can also decide to send which send multiple presentation captures to remote sites.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3635896" y="6381328"/>
            <a:ext cx="237626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Expert endpoints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single or dual screen and one camera system with a consulting expert of a particular field.</a:t>
            </a:r>
          </a:p>
          <a:p>
            <a:r>
              <a:rPr lang="en-US" altLang="zh-CN" dirty="0" smtClean="0"/>
              <a:t>The presentation screen(s) are provided allowing the experts to see the details of the operation and related data. </a:t>
            </a:r>
          </a:p>
          <a:p>
            <a:r>
              <a:rPr lang="en-US" altLang="zh-CN" dirty="0" smtClean="0"/>
              <a:t>Like the main site, the experts can decide the number, the size and the placement of the presentations displayed on the presentation screens.</a:t>
            </a:r>
          </a:p>
          <a:p>
            <a:r>
              <a:rPr lang="en-US" altLang="zh-CN" dirty="0" smtClean="0"/>
              <a:t>The experts can also start sending presentation streams, which can carry medical records, pathology data, or their reference and analysis, etc. 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3635896" y="6381328"/>
            <a:ext cx="237626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Education sites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typical immersive Telepresence room with three camera/screen pairs.</a:t>
            </a:r>
          </a:p>
          <a:p>
            <a:r>
              <a:rPr lang="en-US" altLang="zh-CN" dirty="0" smtClean="0"/>
              <a:t>The teacher and the students are in different rooms.</a:t>
            </a:r>
          </a:p>
          <a:p>
            <a:r>
              <a:rPr lang="en-US" altLang="zh-CN" dirty="0" smtClean="0"/>
              <a:t>Students can observe and learn the details of the whole procedure, while the teacher can explain and answer questions during the operation.</a:t>
            </a:r>
          </a:p>
          <a:p>
            <a:r>
              <a:rPr lang="en-US" altLang="zh-CN" dirty="0" smtClean="0"/>
              <a:t>The education sites can only send streams among themselves.</a:t>
            </a:r>
          </a:p>
          <a:p>
            <a:r>
              <a:rPr lang="en-US" altLang="zh-CN" dirty="0" smtClean="0"/>
              <a:t>All remote education sites can display the surgery room.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3635896" y="6381328"/>
            <a:ext cx="237626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Remote sites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All remote sites shall display the zoomed surgery view on their presentation screen. Other dynamic and static data can be optional and up to user's decision.</a:t>
            </a:r>
          </a:p>
          <a:p>
            <a:r>
              <a:rPr lang="en-US" altLang="zh-CN" dirty="0" smtClean="0"/>
              <a:t>For all the sites, more presentation screens can be used to enhance visibility.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3635896" y="6381328"/>
            <a:ext cx="237626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 case sketch</a:t>
            </a:r>
            <a:endParaRPr lang="zh-CN" altLang="en-US" dirty="0"/>
          </a:p>
        </p:txBody>
      </p:sp>
      <p:grpSp>
        <p:nvGrpSpPr>
          <p:cNvPr id="3" name="组合 155"/>
          <p:cNvGrpSpPr/>
          <p:nvPr/>
        </p:nvGrpSpPr>
        <p:grpSpPr>
          <a:xfrm>
            <a:off x="4511972" y="4869160"/>
            <a:ext cx="1008112" cy="677927"/>
            <a:chOff x="1071538" y="3429000"/>
            <a:chExt cx="928694" cy="672507"/>
          </a:xfrm>
        </p:grpSpPr>
        <p:pic>
          <p:nvPicPr>
            <p:cNvPr id="62" name="Picture 135" descr="医疗微创图像界面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3429000"/>
              <a:ext cx="857256" cy="398065"/>
            </a:xfrm>
            <a:prstGeom prst="rect">
              <a:avLst/>
            </a:prstGeom>
            <a:noFill/>
          </p:spPr>
        </p:pic>
        <p:grpSp>
          <p:nvGrpSpPr>
            <p:cNvPr id="4" name="Group 136"/>
            <p:cNvGrpSpPr>
              <a:grpSpLocks/>
            </p:cNvGrpSpPr>
            <p:nvPr/>
          </p:nvGrpSpPr>
          <p:grpSpPr bwMode="auto">
            <a:xfrm>
              <a:off x="1071538" y="3571873"/>
              <a:ext cx="583220" cy="529634"/>
              <a:chOff x="793" y="3249"/>
              <a:chExt cx="671" cy="738"/>
            </a:xfrm>
          </p:grpSpPr>
          <p:pic>
            <p:nvPicPr>
              <p:cNvPr id="65" name="Picture 137" descr="服务器类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3" y="3249"/>
                <a:ext cx="426" cy="612"/>
              </a:xfrm>
              <a:prstGeom prst="rect">
                <a:avLst/>
              </a:prstGeom>
              <a:noFill/>
            </p:spPr>
          </p:pic>
          <p:grpSp>
            <p:nvGrpSpPr>
              <p:cNvPr id="5" name="Group 138"/>
              <p:cNvGrpSpPr>
                <a:grpSpLocks noChangeAspect="1"/>
              </p:cNvGrpSpPr>
              <p:nvPr/>
            </p:nvGrpSpPr>
            <p:grpSpPr bwMode="auto">
              <a:xfrm>
                <a:off x="900" y="3430"/>
                <a:ext cx="564" cy="557"/>
                <a:chOff x="453" y="245"/>
                <a:chExt cx="564" cy="557"/>
              </a:xfrm>
            </p:grpSpPr>
            <p:sp>
              <p:nvSpPr>
                <p:cNvPr id="67" name="AutoShape 13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53" y="245"/>
                  <a:ext cx="526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40"/>
                <p:cNvSpPr>
                  <a:spLocks noEditPoints="1"/>
                </p:cNvSpPr>
                <p:nvPr/>
              </p:nvSpPr>
              <p:spPr bwMode="auto">
                <a:xfrm>
                  <a:off x="678" y="620"/>
                  <a:ext cx="339" cy="123"/>
                </a:xfrm>
                <a:custGeom>
                  <a:avLst/>
                  <a:gdLst/>
                  <a:ahLst/>
                  <a:cxnLst>
                    <a:cxn ang="0">
                      <a:pos x="474" y="251"/>
                    </a:cxn>
                    <a:cxn ang="0">
                      <a:pos x="617" y="182"/>
                    </a:cxn>
                    <a:cxn ang="0">
                      <a:pos x="644" y="61"/>
                    </a:cxn>
                    <a:cxn ang="0">
                      <a:pos x="393" y="0"/>
                    </a:cxn>
                    <a:cxn ang="0">
                      <a:pos x="0" y="102"/>
                    </a:cxn>
                    <a:cxn ang="0">
                      <a:pos x="85" y="86"/>
                    </a:cxn>
                    <a:cxn ang="0">
                      <a:pos x="208" y="139"/>
                    </a:cxn>
                    <a:cxn ang="0">
                      <a:pos x="321" y="46"/>
                    </a:cxn>
                  </a:cxnLst>
                  <a:rect l="0" t="0" r="r" b="b"/>
                  <a:pathLst>
                    <a:path w="687" h="251">
                      <a:moveTo>
                        <a:pt x="474" y="251"/>
                      </a:moveTo>
                      <a:cubicBezTo>
                        <a:pt x="474" y="251"/>
                        <a:pt x="568" y="209"/>
                        <a:pt x="617" y="182"/>
                      </a:cubicBezTo>
                      <a:cubicBezTo>
                        <a:pt x="676" y="149"/>
                        <a:pt x="687" y="100"/>
                        <a:pt x="644" y="61"/>
                      </a:cubicBezTo>
                      <a:cubicBezTo>
                        <a:pt x="602" y="22"/>
                        <a:pt x="393" y="0"/>
                        <a:pt x="393" y="0"/>
                      </a:cubicBezTo>
                      <a:moveTo>
                        <a:pt x="0" y="102"/>
                      </a:moveTo>
                      <a:cubicBezTo>
                        <a:pt x="0" y="102"/>
                        <a:pt x="70" y="82"/>
                        <a:pt x="85" y="86"/>
                      </a:cubicBezTo>
                      <a:cubicBezTo>
                        <a:pt x="109" y="93"/>
                        <a:pt x="163" y="137"/>
                        <a:pt x="208" y="139"/>
                      </a:cubicBezTo>
                      <a:cubicBezTo>
                        <a:pt x="252" y="141"/>
                        <a:pt x="310" y="57"/>
                        <a:pt x="321" y="46"/>
                      </a:cubicBezTo>
                    </a:path>
                  </a:pathLst>
                </a:custGeom>
                <a:noFill/>
                <a:ln w="1588" cap="flat">
                  <a:solidFill>
                    <a:srgbClr val="13175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41"/>
                <p:cNvSpPr>
                  <a:spLocks/>
                </p:cNvSpPr>
                <p:nvPr/>
              </p:nvSpPr>
              <p:spPr bwMode="auto">
                <a:xfrm>
                  <a:off x="781" y="629"/>
                  <a:ext cx="68" cy="56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68" y="1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68" y="0"/>
                    </a:cxn>
                    <a:cxn ang="0">
                      <a:pos x="68" y="0"/>
                    </a:cxn>
                    <a:cxn ang="0">
                      <a:pos x="68" y="0"/>
                    </a:cxn>
                    <a:cxn ang="0">
                      <a:pos x="68" y="0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68" h="56">
                      <a:moveTo>
                        <a:pt x="68" y="0"/>
                      </a:moveTo>
                      <a:lnTo>
                        <a:pt x="68" y="1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1D29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42"/>
                <p:cNvSpPr>
                  <a:spLocks/>
                </p:cNvSpPr>
                <p:nvPr/>
              </p:nvSpPr>
              <p:spPr bwMode="auto">
                <a:xfrm>
                  <a:off x="645" y="591"/>
                  <a:ext cx="136" cy="94"/>
                </a:xfrm>
                <a:custGeom>
                  <a:avLst/>
                  <a:gdLst/>
                  <a:ahLst/>
                  <a:cxnLst>
                    <a:cxn ang="0">
                      <a:pos x="136" y="78"/>
                    </a:cxn>
                    <a:cxn ang="0">
                      <a:pos x="136" y="94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36" y="78"/>
                    </a:cxn>
                    <a:cxn ang="0">
                      <a:pos x="136" y="78"/>
                    </a:cxn>
                    <a:cxn ang="0">
                      <a:pos x="136" y="78"/>
                    </a:cxn>
                    <a:cxn ang="0">
                      <a:pos x="136" y="78"/>
                    </a:cxn>
                    <a:cxn ang="0">
                      <a:pos x="136" y="78"/>
                    </a:cxn>
                  </a:cxnLst>
                  <a:rect l="0" t="0" r="r" b="b"/>
                  <a:pathLst>
                    <a:path w="136" h="94">
                      <a:moveTo>
                        <a:pt x="136" y="78"/>
                      </a:moveTo>
                      <a:lnTo>
                        <a:pt x="136" y="9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36" y="78"/>
                      </a:lnTo>
                      <a:lnTo>
                        <a:pt x="136" y="78"/>
                      </a:lnTo>
                      <a:lnTo>
                        <a:pt x="136" y="78"/>
                      </a:lnTo>
                      <a:lnTo>
                        <a:pt x="136" y="78"/>
                      </a:lnTo>
                      <a:lnTo>
                        <a:pt x="136" y="78"/>
                      </a:lnTo>
                      <a:close/>
                    </a:path>
                  </a:pathLst>
                </a:custGeom>
                <a:solidFill>
                  <a:srgbClr val="3645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43"/>
                <p:cNvSpPr>
                  <a:spLocks/>
                </p:cNvSpPr>
                <p:nvPr/>
              </p:nvSpPr>
              <p:spPr bwMode="auto">
                <a:xfrm>
                  <a:off x="645" y="551"/>
                  <a:ext cx="204" cy="118"/>
                </a:xfrm>
                <a:custGeom>
                  <a:avLst/>
                  <a:gdLst/>
                  <a:ahLst/>
                  <a:cxnLst>
                    <a:cxn ang="0">
                      <a:pos x="204" y="78"/>
                    </a:cxn>
                    <a:cxn ang="0">
                      <a:pos x="136" y="118"/>
                    </a:cxn>
                    <a:cxn ang="0">
                      <a:pos x="0" y="40"/>
                    </a:cxn>
                    <a:cxn ang="0">
                      <a:pos x="69" y="0"/>
                    </a:cxn>
                    <a:cxn ang="0">
                      <a:pos x="204" y="78"/>
                    </a:cxn>
                    <a:cxn ang="0">
                      <a:pos x="204" y="78"/>
                    </a:cxn>
                    <a:cxn ang="0">
                      <a:pos x="204" y="78"/>
                    </a:cxn>
                    <a:cxn ang="0">
                      <a:pos x="204" y="78"/>
                    </a:cxn>
                    <a:cxn ang="0">
                      <a:pos x="204" y="78"/>
                    </a:cxn>
                  </a:cxnLst>
                  <a:rect l="0" t="0" r="r" b="b"/>
                  <a:pathLst>
                    <a:path w="204" h="118">
                      <a:moveTo>
                        <a:pt x="204" y="78"/>
                      </a:moveTo>
                      <a:lnTo>
                        <a:pt x="136" y="118"/>
                      </a:lnTo>
                      <a:lnTo>
                        <a:pt x="0" y="40"/>
                      </a:lnTo>
                      <a:lnTo>
                        <a:pt x="69" y="0"/>
                      </a:lnTo>
                      <a:lnTo>
                        <a:pt x="204" y="78"/>
                      </a:lnTo>
                      <a:lnTo>
                        <a:pt x="204" y="78"/>
                      </a:lnTo>
                      <a:lnTo>
                        <a:pt x="204" y="78"/>
                      </a:lnTo>
                      <a:lnTo>
                        <a:pt x="204" y="78"/>
                      </a:lnTo>
                      <a:lnTo>
                        <a:pt x="204" y="78"/>
                      </a:lnTo>
                      <a:close/>
                    </a:path>
                  </a:pathLst>
                </a:custGeom>
                <a:solidFill>
                  <a:srgbClr val="4D61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44"/>
                <p:cNvSpPr>
                  <a:spLocks/>
                </p:cNvSpPr>
                <p:nvPr/>
              </p:nvSpPr>
              <p:spPr bwMode="auto">
                <a:xfrm>
                  <a:off x="714" y="432"/>
                  <a:ext cx="66" cy="30"/>
                </a:xfrm>
                <a:custGeom>
                  <a:avLst/>
                  <a:gdLst/>
                  <a:ahLst/>
                  <a:cxnLst>
                    <a:cxn ang="0">
                      <a:pos x="43" y="25"/>
                    </a:cxn>
                    <a:cxn ang="0">
                      <a:pos x="0" y="0"/>
                    </a:cxn>
                    <a:cxn ang="0">
                      <a:pos x="23" y="6"/>
                    </a:cxn>
                    <a:cxn ang="0">
                      <a:pos x="66" y="30"/>
                    </a:cxn>
                    <a:cxn ang="0">
                      <a:pos x="43" y="25"/>
                    </a:cxn>
                    <a:cxn ang="0">
                      <a:pos x="43" y="25"/>
                    </a:cxn>
                    <a:cxn ang="0">
                      <a:pos x="43" y="25"/>
                    </a:cxn>
                    <a:cxn ang="0">
                      <a:pos x="43" y="25"/>
                    </a:cxn>
                    <a:cxn ang="0">
                      <a:pos x="43" y="25"/>
                    </a:cxn>
                  </a:cxnLst>
                  <a:rect l="0" t="0" r="r" b="b"/>
                  <a:pathLst>
                    <a:path w="66" h="30">
                      <a:moveTo>
                        <a:pt x="43" y="25"/>
                      </a:moveTo>
                      <a:lnTo>
                        <a:pt x="0" y="0"/>
                      </a:lnTo>
                      <a:lnTo>
                        <a:pt x="23" y="6"/>
                      </a:lnTo>
                      <a:lnTo>
                        <a:pt x="66" y="30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rgbClr val="4C54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45"/>
                <p:cNvSpPr>
                  <a:spLocks/>
                </p:cNvSpPr>
                <p:nvPr/>
              </p:nvSpPr>
              <p:spPr bwMode="auto">
                <a:xfrm>
                  <a:off x="714" y="432"/>
                  <a:ext cx="43" cy="201"/>
                </a:xfrm>
                <a:custGeom>
                  <a:avLst/>
                  <a:gdLst/>
                  <a:ahLst/>
                  <a:cxnLst>
                    <a:cxn ang="0">
                      <a:pos x="43" y="201"/>
                    </a:cxn>
                    <a:cxn ang="0">
                      <a:pos x="0" y="176"/>
                    </a:cxn>
                    <a:cxn ang="0">
                      <a:pos x="0" y="0"/>
                    </a:cxn>
                    <a:cxn ang="0">
                      <a:pos x="43" y="25"/>
                    </a:cxn>
                    <a:cxn ang="0">
                      <a:pos x="43" y="201"/>
                    </a:cxn>
                    <a:cxn ang="0">
                      <a:pos x="43" y="201"/>
                    </a:cxn>
                    <a:cxn ang="0">
                      <a:pos x="43" y="201"/>
                    </a:cxn>
                    <a:cxn ang="0">
                      <a:pos x="43" y="201"/>
                    </a:cxn>
                    <a:cxn ang="0">
                      <a:pos x="43" y="201"/>
                    </a:cxn>
                  </a:cxnLst>
                  <a:rect l="0" t="0" r="r" b="b"/>
                  <a:pathLst>
                    <a:path w="43" h="201">
                      <a:moveTo>
                        <a:pt x="43" y="201"/>
                      </a:moveTo>
                      <a:lnTo>
                        <a:pt x="0" y="176"/>
                      </a:lnTo>
                      <a:lnTo>
                        <a:pt x="0" y="0"/>
                      </a:lnTo>
                      <a:lnTo>
                        <a:pt x="43" y="25"/>
                      </a:lnTo>
                      <a:lnTo>
                        <a:pt x="43" y="201"/>
                      </a:lnTo>
                      <a:lnTo>
                        <a:pt x="43" y="201"/>
                      </a:lnTo>
                      <a:lnTo>
                        <a:pt x="43" y="201"/>
                      </a:lnTo>
                      <a:lnTo>
                        <a:pt x="43" y="201"/>
                      </a:lnTo>
                      <a:lnTo>
                        <a:pt x="43" y="201"/>
                      </a:lnTo>
                      <a:close/>
                    </a:path>
                  </a:pathLst>
                </a:custGeom>
                <a:solidFill>
                  <a:srgbClr val="2435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46"/>
                <p:cNvSpPr>
                  <a:spLocks/>
                </p:cNvSpPr>
                <p:nvPr/>
              </p:nvSpPr>
              <p:spPr bwMode="auto">
                <a:xfrm>
                  <a:off x="757" y="457"/>
                  <a:ext cx="23" cy="1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"/>
                    </a:cxn>
                    <a:cxn ang="0">
                      <a:pos x="23" y="148"/>
                    </a:cxn>
                    <a:cxn ang="0">
                      <a:pos x="0" y="17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176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23" y="148"/>
                      </a:lnTo>
                      <a:lnTo>
                        <a:pt x="0" y="17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D29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47"/>
                <p:cNvSpPr>
                  <a:spLocks/>
                </p:cNvSpPr>
                <p:nvPr/>
              </p:nvSpPr>
              <p:spPr bwMode="auto">
                <a:xfrm>
                  <a:off x="898" y="398"/>
                  <a:ext cx="15" cy="25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5" y="0"/>
                    </a:cxn>
                    <a:cxn ang="0">
                      <a:pos x="14" y="242"/>
                    </a:cxn>
                    <a:cxn ang="0">
                      <a:pos x="0" y="251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5" h="251">
                      <a:moveTo>
                        <a:pt x="0" y="8"/>
                      </a:moveTo>
                      <a:lnTo>
                        <a:pt x="15" y="0"/>
                      </a:lnTo>
                      <a:lnTo>
                        <a:pt x="14" y="242"/>
                      </a:lnTo>
                      <a:lnTo>
                        <a:pt x="0" y="25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D29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" name="Freeform 148"/>
                <p:cNvSpPr>
                  <a:spLocks/>
                </p:cNvSpPr>
                <p:nvPr/>
              </p:nvSpPr>
              <p:spPr bwMode="auto">
                <a:xfrm>
                  <a:off x="634" y="246"/>
                  <a:ext cx="279" cy="16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4" y="0"/>
                    </a:cxn>
                    <a:cxn ang="0">
                      <a:pos x="279" y="152"/>
                    </a:cxn>
                    <a:cxn ang="0">
                      <a:pos x="264" y="16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9" h="160">
                      <a:moveTo>
                        <a:pt x="0" y="8"/>
                      </a:moveTo>
                      <a:lnTo>
                        <a:pt x="14" y="0"/>
                      </a:lnTo>
                      <a:lnTo>
                        <a:pt x="279" y="152"/>
                      </a:lnTo>
                      <a:lnTo>
                        <a:pt x="264" y="16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D61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" name="Freeform 149"/>
                <p:cNvSpPr>
                  <a:spLocks/>
                </p:cNvSpPr>
                <p:nvPr/>
              </p:nvSpPr>
              <p:spPr bwMode="auto">
                <a:xfrm>
                  <a:off x="634" y="254"/>
                  <a:ext cx="264" cy="395"/>
                </a:xfrm>
                <a:custGeom>
                  <a:avLst/>
                  <a:gdLst/>
                  <a:ahLst/>
                  <a:cxnLst>
                    <a:cxn ang="0">
                      <a:pos x="264" y="152"/>
                    </a:cxn>
                    <a:cxn ang="0">
                      <a:pos x="264" y="395"/>
                    </a:cxn>
                    <a:cxn ang="0">
                      <a:pos x="0" y="242"/>
                    </a:cxn>
                    <a:cxn ang="0">
                      <a:pos x="0" y="0"/>
                    </a:cxn>
                    <a:cxn ang="0">
                      <a:pos x="264" y="152"/>
                    </a:cxn>
                    <a:cxn ang="0">
                      <a:pos x="264" y="152"/>
                    </a:cxn>
                    <a:cxn ang="0">
                      <a:pos x="264" y="152"/>
                    </a:cxn>
                    <a:cxn ang="0">
                      <a:pos x="264" y="152"/>
                    </a:cxn>
                    <a:cxn ang="0">
                      <a:pos x="264" y="152"/>
                    </a:cxn>
                  </a:cxnLst>
                  <a:rect l="0" t="0" r="r" b="b"/>
                  <a:pathLst>
                    <a:path w="264" h="395">
                      <a:moveTo>
                        <a:pt x="264" y="152"/>
                      </a:moveTo>
                      <a:lnTo>
                        <a:pt x="264" y="395"/>
                      </a:lnTo>
                      <a:lnTo>
                        <a:pt x="0" y="242"/>
                      </a:lnTo>
                      <a:lnTo>
                        <a:pt x="0" y="0"/>
                      </a:lnTo>
                      <a:lnTo>
                        <a:pt x="264" y="152"/>
                      </a:lnTo>
                      <a:lnTo>
                        <a:pt x="264" y="152"/>
                      </a:lnTo>
                      <a:lnTo>
                        <a:pt x="264" y="152"/>
                      </a:lnTo>
                      <a:lnTo>
                        <a:pt x="264" y="152"/>
                      </a:lnTo>
                      <a:lnTo>
                        <a:pt x="264" y="152"/>
                      </a:lnTo>
                      <a:close/>
                    </a:path>
                  </a:pathLst>
                </a:custGeom>
                <a:solidFill>
                  <a:srgbClr val="3645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50"/>
                <p:cNvSpPr>
                  <a:spLocks/>
                </p:cNvSpPr>
                <p:nvPr/>
              </p:nvSpPr>
              <p:spPr bwMode="auto">
                <a:xfrm>
                  <a:off x="885" y="409"/>
                  <a:ext cx="6" cy="245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6" y="0"/>
                    </a:cxn>
                    <a:cxn ang="0">
                      <a:pos x="5" y="242"/>
                    </a:cxn>
                    <a:cxn ang="0">
                      <a:pos x="0" y="245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6" h="245">
                      <a:moveTo>
                        <a:pt x="1" y="3"/>
                      </a:moveTo>
                      <a:lnTo>
                        <a:pt x="6" y="0"/>
                      </a:lnTo>
                      <a:lnTo>
                        <a:pt x="5" y="242"/>
                      </a:lnTo>
                      <a:lnTo>
                        <a:pt x="0" y="245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7172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" name="Freeform 151"/>
                <p:cNvSpPr>
                  <a:spLocks/>
                </p:cNvSpPr>
                <p:nvPr/>
              </p:nvSpPr>
              <p:spPr bwMode="auto">
                <a:xfrm>
                  <a:off x="621" y="256"/>
                  <a:ext cx="270" cy="15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6" y="0"/>
                    </a:cxn>
                    <a:cxn ang="0">
                      <a:pos x="270" y="153"/>
                    </a:cxn>
                    <a:cxn ang="0">
                      <a:pos x="265" y="156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70" h="156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270" y="153"/>
                      </a:lnTo>
                      <a:lnTo>
                        <a:pt x="265" y="15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C88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620" y="260"/>
                  <a:ext cx="266" cy="394"/>
                </a:xfrm>
                <a:custGeom>
                  <a:avLst/>
                  <a:gdLst/>
                  <a:ahLst/>
                  <a:cxnLst>
                    <a:cxn ang="0">
                      <a:pos x="266" y="152"/>
                    </a:cxn>
                    <a:cxn ang="0">
                      <a:pos x="265" y="394"/>
                    </a:cxn>
                    <a:cxn ang="0">
                      <a:pos x="0" y="242"/>
                    </a:cxn>
                    <a:cxn ang="0">
                      <a:pos x="1" y="0"/>
                    </a:cxn>
                    <a:cxn ang="0">
                      <a:pos x="266" y="152"/>
                    </a:cxn>
                    <a:cxn ang="0">
                      <a:pos x="266" y="152"/>
                    </a:cxn>
                    <a:cxn ang="0">
                      <a:pos x="266" y="152"/>
                    </a:cxn>
                    <a:cxn ang="0">
                      <a:pos x="266" y="152"/>
                    </a:cxn>
                    <a:cxn ang="0">
                      <a:pos x="266" y="152"/>
                    </a:cxn>
                  </a:cxnLst>
                  <a:rect l="0" t="0" r="r" b="b"/>
                  <a:pathLst>
                    <a:path w="266" h="394">
                      <a:moveTo>
                        <a:pt x="266" y="152"/>
                      </a:moveTo>
                      <a:lnTo>
                        <a:pt x="265" y="394"/>
                      </a:lnTo>
                      <a:lnTo>
                        <a:pt x="0" y="242"/>
                      </a:lnTo>
                      <a:lnTo>
                        <a:pt x="1" y="0"/>
                      </a:lnTo>
                      <a:lnTo>
                        <a:pt x="266" y="152"/>
                      </a:lnTo>
                      <a:lnTo>
                        <a:pt x="266" y="152"/>
                      </a:lnTo>
                      <a:lnTo>
                        <a:pt x="266" y="152"/>
                      </a:lnTo>
                      <a:lnTo>
                        <a:pt x="266" y="152"/>
                      </a:lnTo>
                      <a:lnTo>
                        <a:pt x="266" y="152"/>
                      </a:lnTo>
                      <a:close/>
                    </a:path>
                  </a:pathLst>
                </a:custGeom>
                <a:solidFill>
                  <a:srgbClr val="7F8F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632" y="280"/>
                  <a:ext cx="15" cy="216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15" y="0"/>
                    </a:cxn>
                    <a:cxn ang="0">
                      <a:pos x="14" y="208"/>
                    </a:cxn>
                    <a:cxn ang="0">
                      <a:pos x="0" y="216"/>
                    </a:cxn>
                    <a:cxn ang="0">
                      <a:pos x="1" y="9"/>
                    </a:cxn>
                    <a:cxn ang="0">
                      <a:pos x="1" y="9"/>
                    </a:cxn>
                    <a:cxn ang="0">
                      <a:pos x="1" y="9"/>
                    </a:cxn>
                    <a:cxn ang="0">
                      <a:pos x="1" y="9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15" h="216">
                      <a:moveTo>
                        <a:pt x="1" y="9"/>
                      </a:moveTo>
                      <a:lnTo>
                        <a:pt x="15" y="0"/>
                      </a:lnTo>
                      <a:lnTo>
                        <a:pt x="14" y="208"/>
                      </a:lnTo>
                      <a:lnTo>
                        <a:pt x="0" y="216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1D29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632" y="488"/>
                  <a:ext cx="247" cy="14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4" y="0"/>
                    </a:cxn>
                    <a:cxn ang="0">
                      <a:pos x="247" y="134"/>
                    </a:cxn>
                    <a:cxn ang="0">
                      <a:pos x="233" y="14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7" h="142">
                      <a:moveTo>
                        <a:pt x="0" y="8"/>
                      </a:moveTo>
                      <a:lnTo>
                        <a:pt x="14" y="0"/>
                      </a:lnTo>
                      <a:lnTo>
                        <a:pt x="247" y="134"/>
                      </a:lnTo>
                      <a:lnTo>
                        <a:pt x="233" y="14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D61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55"/>
                <p:cNvSpPr>
                  <a:spLocks/>
                </p:cNvSpPr>
                <p:nvPr/>
              </p:nvSpPr>
              <p:spPr bwMode="auto">
                <a:xfrm>
                  <a:off x="881" y="406"/>
                  <a:ext cx="14" cy="25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4" y="0"/>
                    </a:cxn>
                    <a:cxn ang="0">
                      <a:pos x="14" y="243"/>
                    </a:cxn>
                    <a:cxn ang="0">
                      <a:pos x="0" y="251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4" h="251">
                      <a:moveTo>
                        <a:pt x="0" y="9"/>
                      </a:moveTo>
                      <a:lnTo>
                        <a:pt x="14" y="0"/>
                      </a:lnTo>
                      <a:lnTo>
                        <a:pt x="14" y="243"/>
                      </a:lnTo>
                      <a:lnTo>
                        <a:pt x="0" y="251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D29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56"/>
                <p:cNvSpPr>
                  <a:spLocks/>
                </p:cNvSpPr>
                <p:nvPr/>
              </p:nvSpPr>
              <p:spPr bwMode="auto">
                <a:xfrm>
                  <a:off x="617" y="254"/>
                  <a:ext cx="278" cy="16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4" y="0"/>
                    </a:cxn>
                    <a:cxn ang="0">
                      <a:pos x="278" y="152"/>
                    </a:cxn>
                    <a:cxn ang="0">
                      <a:pos x="264" y="161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8" h="161">
                      <a:moveTo>
                        <a:pt x="0" y="8"/>
                      </a:moveTo>
                      <a:lnTo>
                        <a:pt x="14" y="0"/>
                      </a:lnTo>
                      <a:lnTo>
                        <a:pt x="278" y="152"/>
                      </a:lnTo>
                      <a:lnTo>
                        <a:pt x="264" y="16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D61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Freeform 157"/>
                <p:cNvSpPr>
                  <a:spLocks noEditPoints="1"/>
                </p:cNvSpPr>
                <p:nvPr/>
              </p:nvSpPr>
              <p:spPr bwMode="auto">
                <a:xfrm>
                  <a:off x="616" y="262"/>
                  <a:ext cx="265" cy="39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65" y="153"/>
                    </a:cxn>
                    <a:cxn ang="0">
                      <a:pos x="265" y="395"/>
                    </a:cxn>
                    <a:cxn ang="0">
                      <a:pos x="0" y="243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49" y="368"/>
                    </a:cxn>
                    <a:cxn ang="0">
                      <a:pos x="249" y="161"/>
                    </a:cxn>
                    <a:cxn ang="0">
                      <a:pos x="17" y="27"/>
                    </a:cxn>
                    <a:cxn ang="0">
                      <a:pos x="16" y="234"/>
                    </a:cxn>
                    <a:cxn ang="0">
                      <a:pos x="249" y="368"/>
                    </a:cxn>
                  </a:cxnLst>
                  <a:rect l="0" t="0" r="r" b="b"/>
                  <a:pathLst>
                    <a:path w="265" h="395">
                      <a:moveTo>
                        <a:pt x="1" y="0"/>
                      </a:moveTo>
                      <a:lnTo>
                        <a:pt x="265" y="153"/>
                      </a:lnTo>
                      <a:lnTo>
                        <a:pt x="265" y="395"/>
                      </a:lnTo>
                      <a:lnTo>
                        <a:pt x="0" y="24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  <a:moveTo>
                        <a:pt x="249" y="368"/>
                      </a:moveTo>
                      <a:lnTo>
                        <a:pt x="249" y="161"/>
                      </a:lnTo>
                      <a:lnTo>
                        <a:pt x="17" y="27"/>
                      </a:lnTo>
                      <a:lnTo>
                        <a:pt x="16" y="234"/>
                      </a:lnTo>
                      <a:lnTo>
                        <a:pt x="249" y="368"/>
                      </a:lnTo>
                      <a:close/>
                    </a:path>
                  </a:pathLst>
                </a:custGeom>
                <a:solidFill>
                  <a:srgbClr val="3645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" name="Freeform 158"/>
                <p:cNvSpPr>
                  <a:spLocks noEditPoints="1"/>
                </p:cNvSpPr>
                <p:nvPr/>
              </p:nvSpPr>
              <p:spPr bwMode="auto">
                <a:xfrm>
                  <a:off x="616" y="262"/>
                  <a:ext cx="265" cy="39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65" y="153"/>
                    </a:cxn>
                    <a:cxn ang="0">
                      <a:pos x="265" y="395"/>
                    </a:cxn>
                    <a:cxn ang="0">
                      <a:pos x="0" y="243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49" y="368"/>
                    </a:cxn>
                    <a:cxn ang="0">
                      <a:pos x="249" y="161"/>
                    </a:cxn>
                    <a:cxn ang="0">
                      <a:pos x="17" y="27"/>
                    </a:cxn>
                    <a:cxn ang="0">
                      <a:pos x="16" y="234"/>
                    </a:cxn>
                    <a:cxn ang="0">
                      <a:pos x="249" y="368"/>
                    </a:cxn>
                  </a:cxnLst>
                  <a:rect l="0" t="0" r="r" b="b"/>
                  <a:pathLst>
                    <a:path w="265" h="395">
                      <a:moveTo>
                        <a:pt x="1" y="0"/>
                      </a:moveTo>
                      <a:lnTo>
                        <a:pt x="265" y="153"/>
                      </a:lnTo>
                      <a:lnTo>
                        <a:pt x="265" y="395"/>
                      </a:lnTo>
                      <a:lnTo>
                        <a:pt x="0" y="24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moveTo>
                        <a:pt x="249" y="368"/>
                      </a:moveTo>
                      <a:lnTo>
                        <a:pt x="249" y="161"/>
                      </a:lnTo>
                      <a:lnTo>
                        <a:pt x="17" y="27"/>
                      </a:lnTo>
                      <a:lnTo>
                        <a:pt x="16" y="234"/>
                      </a:lnTo>
                      <a:lnTo>
                        <a:pt x="249" y="368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7" name="Freeform 159"/>
                <p:cNvSpPr>
                  <a:spLocks/>
                </p:cNvSpPr>
                <p:nvPr/>
              </p:nvSpPr>
              <p:spPr bwMode="auto">
                <a:xfrm>
                  <a:off x="484" y="647"/>
                  <a:ext cx="240" cy="155"/>
                </a:xfrm>
                <a:custGeom>
                  <a:avLst/>
                  <a:gdLst/>
                  <a:ahLst/>
                  <a:cxnLst>
                    <a:cxn ang="0">
                      <a:pos x="240" y="155"/>
                    </a:cxn>
                    <a:cxn ang="0">
                      <a:pos x="0" y="15"/>
                    </a:cxn>
                    <a:cxn ang="0">
                      <a:pos x="0" y="0"/>
                    </a:cxn>
                    <a:cxn ang="0">
                      <a:pos x="240" y="139"/>
                    </a:cxn>
                    <a:cxn ang="0">
                      <a:pos x="240" y="155"/>
                    </a:cxn>
                    <a:cxn ang="0">
                      <a:pos x="240" y="155"/>
                    </a:cxn>
                    <a:cxn ang="0">
                      <a:pos x="240" y="155"/>
                    </a:cxn>
                    <a:cxn ang="0">
                      <a:pos x="240" y="155"/>
                    </a:cxn>
                    <a:cxn ang="0">
                      <a:pos x="240" y="155"/>
                    </a:cxn>
                  </a:cxnLst>
                  <a:rect l="0" t="0" r="r" b="b"/>
                  <a:pathLst>
                    <a:path w="240" h="155">
                      <a:moveTo>
                        <a:pt x="240" y="15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240" y="139"/>
                      </a:lnTo>
                      <a:lnTo>
                        <a:pt x="240" y="155"/>
                      </a:lnTo>
                      <a:lnTo>
                        <a:pt x="240" y="155"/>
                      </a:lnTo>
                      <a:lnTo>
                        <a:pt x="240" y="155"/>
                      </a:lnTo>
                      <a:lnTo>
                        <a:pt x="240" y="155"/>
                      </a:lnTo>
                      <a:lnTo>
                        <a:pt x="240" y="155"/>
                      </a:lnTo>
                      <a:close/>
                    </a:path>
                  </a:pathLst>
                </a:custGeom>
                <a:solidFill>
                  <a:srgbClr val="3645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Freeform 160"/>
                <p:cNvSpPr>
                  <a:spLocks/>
                </p:cNvSpPr>
                <p:nvPr/>
              </p:nvSpPr>
              <p:spPr bwMode="auto">
                <a:xfrm>
                  <a:off x="484" y="592"/>
                  <a:ext cx="320" cy="194"/>
                </a:xfrm>
                <a:custGeom>
                  <a:avLst/>
                  <a:gdLst/>
                  <a:ahLst/>
                  <a:cxnLst>
                    <a:cxn ang="0">
                      <a:pos x="240" y="194"/>
                    </a:cxn>
                    <a:cxn ang="0">
                      <a:pos x="0" y="55"/>
                    </a:cxn>
                    <a:cxn ang="0">
                      <a:pos x="79" y="0"/>
                    </a:cxn>
                    <a:cxn ang="0">
                      <a:pos x="320" y="140"/>
                    </a:cxn>
                    <a:cxn ang="0">
                      <a:pos x="240" y="194"/>
                    </a:cxn>
                    <a:cxn ang="0">
                      <a:pos x="240" y="194"/>
                    </a:cxn>
                    <a:cxn ang="0">
                      <a:pos x="240" y="194"/>
                    </a:cxn>
                    <a:cxn ang="0">
                      <a:pos x="240" y="194"/>
                    </a:cxn>
                    <a:cxn ang="0">
                      <a:pos x="240" y="194"/>
                    </a:cxn>
                  </a:cxnLst>
                  <a:rect l="0" t="0" r="r" b="b"/>
                  <a:pathLst>
                    <a:path w="320" h="194">
                      <a:moveTo>
                        <a:pt x="240" y="194"/>
                      </a:moveTo>
                      <a:lnTo>
                        <a:pt x="0" y="55"/>
                      </a:lnTo>
                      <a:lnTo>
                        <a:pt x="79" y="0"/>
                      </a:lnTo>
                      <a:lnTo>
                        <a:pt x="320" y="140"/>
                      </a:lnTo>
                      <a:lnTo>
                        <a:pt x="240" y="194"/>
                      </a:lnTo>
                      <a:lnTo>
                        <a:pt x="240" y="194"/>
                      </a:lnTo>
                      <a:lnTo>
                        <a:pt x="240" y="194"/>
                      </a:lnTo>
                      <a:lnTo>
                        <a:pt x="240" y="194"/>
                      </a:lnTo>
                      <a:lnTo>
                        <a:pt x="240" y="194"/>
                      </a:lnTo>
                      <a:close/>
                    </a:path>
                  </a:pathLst>
                </a:custGeom>
                <a:solidFill>
                  <a:srgbClr val="4D61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" name="Freeform 161"/>
                <p:cNvSpPr>
                  <a:spLocks/>
                </p:cNvSpPr>
                <p:nvPr/>
              </p:nvSpPr>
              <p:spPr bwMode="auto">
                <a:xfrm>
                  <a:off x="724" y="732"/>
                  <a:ext cx="80" cy="70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80" y="23"/>
                    </a:cxn>
                    <a:cxn ang="0">
                      <a:pos x="0" y="70"/>
                    </a:cxn>
                    <a:cxn ang="0">
                      <a:pos x="0" y="54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80" h="70">
                      <a:moveTo>
                        <a:pt x="80" y="0"/>
                      </a:moveTo>
                      <a:lnTo>
                        <a:pt x="80" y="23"/>
                      </a:lnTo>
                      <a:lnTo>
                        <a:pt x="0" y="70"/>
                      </a:lnTo>
                      <a:lnTo>
                        <a:pt x="0" y="54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1D29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" name="Freeform 162"/>
                <p:cNvSpPr>
                  <a:spLocks/>
                </p:cNvSpPr>
                <p:nvPr/>
              </p:nvSpPr>
              <p:spPr bwMode="auto">
                <a:xfrm>
                  <a:off x="840" y="773"/>
                  <a:ext cx="29" cy="23"/>
                </a:xfrm>
                <a:custGeom>
                  <a:avLst/>
                  <a:gdLst/>
                  <a:ahLst/>
                  <a:cxnLst>
                    <a:cxn ang="0">
                      <a:pos x="59" y="45"/>
                    </a:cxn>
                    <a:cxn ang="0">
                      <a:pos x="3" y="13"/>
                    </a:cxn>
                    <a:cxn ang="0">
                      <a:pos x="0" y="6"/>
                    </a:cxn>
                    <a:cxn ang="0">
                      <a:pos x="1" y="0"/>
                    </a:cxn>
                    <a:cxn ang="0">
                      <a:pos x="57" y="32"/>
                    </a:cxn>
                    <a:cxn ang="0">
                      <a:pos x="56" y="38"/>
                    </a:cxn>
                    <a:cxn ang="0">
                      <a:pos x="59" y="45"/>
                    </a:cxn>
                    <a:cxn ang="0">
                      <a:pos x="59" y="45"/>
                    </a:cxn>
                    <a:cxn ang="0">
                      <a:pos x="59" y="45"/>
                    </a:cxn>
                  </a:cxnLst>
                  <a:rect l="0" t="0" r="r" b="b"/>
                  <a:pathLst>
                    <a:path w="59" h="45">
                      <a:moveTo>
                        <a:pt x="59" y="45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2"/>
                        <a:pt x="0" y="9"/>
                        <a:pt x="0" y="6"/>
                      </a:cubicBezTo>
                      <a:cubicBezTo>
                        <a:pt x="0" y="4"/>
                        <a:pt x="1" y="2"/>
                        <a:pt x="1" y="0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6" y="34"/>
                        <a:pt x="56" y="36"/>
                        <a:pt x="56" y="38"/>
                      </a:cubicBezTo>
                      <a:cubicBezTo>
                        <a:pt x="56" y="42"/>
                        <a:pt x="57" y="44"/>
                        <a:pt x="59" y="45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lose/>
                    </a:path>
                  </a:pathLst>
                </a:custGeom>
                <a:solidFill>
                  <a:srgbClr val="2938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" name="Freeform 163"/>
                <p:cNvSpPr>
                  <a:spLocks/>
                </p:cNvSpPr>
                <p:nvPr/>
              </p:nvSpPr>
              <p:spPr bwMode="auto">
                <a:xfrm>
                  <a:off x="843" y="736"/>
                  <a:ext cx="63" cy="50"/>
                </a:xfrm>
                <a:custGeom>
                  <a:avLst/>
                  <a:gdLst/>
                  <a:ahLst/>
                  <a:cxnLst>
                    <a:cxn ang="0">
                      <a:pos x="55" y="100"/>
                    </a:cxn>
                    <a:cxn ang="0">
                      <a:pos x="0" y="67"/>
                    </a:cxn>
                    <a:cxn ang="0">
                      <a:pos x="54" y="11"/>
                    </a:cxn>
                    <a:cxn ang="0">
                      <a:pos x="72" y="0"/>
                    </a:cxn>
                    <a:cxn ang="0">
                      <a:pos x="128" y="32"/>
                    </a:cxn>
                    <a:cxn ang="0">
                      <a:pos x="110" y="44"/>
                    </a:cxn>
                    <a:cxn ang="0">
                      <a:pos x="55" y="100"/>
                    </a:cxn>
                    <a:cxn ang="0">
                      <a:pos x="55" y="100"/>
                    </a:cxn>
                    <a:cxn ang="0">
                      <a:pos x="55" y="100"/>
                    </a:cxn>
                  </a:cxnLst>
                  <a:rect l="0" t="0" r="r" b="b"/>
                  <a:pathLst>
                    <a:path w="128" h="100">
                      <a:moveTo>
                        <a:pt x="55" y="100"/>
                      </a:move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2" y="49"/>
                        <a:pt x="31" y="28"/>
                        <a:pt x="54" y="11"/>
                      </a:cubicBezTo>
                      <a:cubicBezTo>
                        <a:pt x="60" y="7"/>
                        <a:pt x="66" y="3"/>
                        <a:pt x="72" y="0"/>
                      </a:cubicBezTo>
                      <a:cubicBezTo>
                        <a:pt x="128" y="32"/>
                        <a:pt x="128" y="32"/>
                        <a:pt x="128" y="32"/>
                      </a:cubicBezTo>
                      <a:cubicBezTo>
                        <a:pt x="122" y="35"/>
                        <a:pt x="116" y="39"/>
                        <a:pt x="110" y="44"/>
                      </a:cubicBezTo>
                      <a:cubicBezTo>
                        <a:pt x="87" y="60"/>
                        <a:pt x="67" y="81"/>
                        <a:pt x="55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" name="Freeform 164"/>
                <p:cNvSpPr>
                  <a:spLocks/>
                </p:cNvSpPr>
                <p:nvPr/>
              </p:nvSpPr>
              <p:spPr bwMode="auto">
                <a:xfrm>
                  <a:off x="841" y="729"/>
                  <a:ext cx="91" cy="60"/>
                </a:xfrm>
                <a:custGeom>
                  <a:avLst/>
                  <a:gdLst/>
                  <a:ahLst/>
                  <a:cxnLst>
                    <a:cxn ang="0">
                      <a:pos x="129" y="2"/>
                    </a:cxn>
                    <a:cxn ang="0">
                      <a:pos x="126" y="1"/>
                    </a:cxn>
                    <a:cxn ang="0">
                      <a:pos x="125" y="1"/>
                    </a:cxn>
                    <a:cxn ang="0">
                      <a:pos x="124" y="1"/>
                    </a:cxn>
                    <a:cxn ang="0">
                      <a:pos x="120" y="0"/>
                    </a:cxn>
                    <a:cxn ang="0">
                      <a:pos x="120" y="0"/>
                    </a:cxn>
                    <a:cxn ang="0">
                      <a:pos x="116" y="1"/>
                    </a:cxn>
                    <a:cxn ang="0">
                      <a:pos x="115" y="1"/>
                    </a:cxn>
                    <a:cxn ang="0">
                      <a:pos x="111" y="1"/>
                    </a:cxn>
                    <a:cxn ang="0">
                      <a:pos x="108" y="2"/>
                    </a:cxn>
                    <a:cxn ang="0">
                      <a:pos x="104" y="3"/>
                    </a:cxn>
                    <a:cxn ang="0">
                      <a:pos x="101" y="4"/>
                    </a:cxn>
                    <a:cxn ang="0">
                      <a:pos x="95" y="6"/>
                    </a:cxn>
                    <a:cxn ang="0">
                      <a:pos x="92" y="7"/>
                    </a:cxn>
                    <a:cxn ang="0">
                      <a:pos x="87" y="10"/>
                    </a:cxn>
                    <a:cxn ang="0">
                      <a:pos x="81" y="13"/>
                    </a:cxn>
                    <a:cxn ang="0">
                      <a:pos x="72" y="18"/>
                    </a:cxn>
                    <a:cxn ang="0">
                      <a:pos x="65" y="23"/>
                    </a:cxn>
                    <a:cxn ang="0">
                      <a:pos x="59" y="26"/>
                    </a:cxn>
                    <a:cxn ang="0">
                      <a:pos x="52" y="32"/>
                    </a:cxn>
                    <a:cxn ang="0">
                      <a:pos x="45" y="38"/>
                    </a:cxn>
                    <a:cxn ang="0">
                      <a:pos x="40" y="42"/>
                    </a:cxn>
                    <a:cxn ang="0">
                      <a:pos x="36" y="46"/>
                    </a:cxn>
                    <a:cxn ang="0">
                      <a:pos x="29" y="53"/>
                    </a:cxn>
                    <a:cxn ang="0">
                      <a:pos x="26" y="56"/>
                    </a:cxn>
                    <a:cxn ang="0">
                      <a:pos x="19" y="64"/>
                    </a:cxn>
                    <a:cxn ang="0">
                      <a:pos x="15" y="68"/>
                    </a:cxn>
                    <a:cxn ang="0">
                      <a:pos x="12" y="72"/>
                    </a:cxn>
                    <a:cxn ang="0">
                      <a:pos x="10" y="75"/>
                    </a:cxn>
                    <a:cxn ang="0">
                      <a:pos x="8" y="78"/>
                    </a:cxn>
                    <a:cxn ang="0">
                      <a:pos x="5" y="82"/>
                    </a:cxn>
                    <a:cxn ang="0">
                      <a:pos x="5" y="83"/>
                    </a:cxn>
                    <a:cxn ang="0">
                      <a:pos x="4" y="83"/>
                    </a:cxn>
                    <a:cxn ang="0">
                      <a:pos x="4" y="84"/>
                    </a:cxn>
                    <a:cxn ang="0">
                      <a:pos x="3" y="84"/>
                    </a:cxn>
                    <a:cxn ang="0">
                      <a:pos x="3" y="85"/>
                    </a:cxn>
                    <a:cxn ang="0">
                      <a:pos x="2" y="87"/>
                    </a:cxn>
                    <a:cxn ang="0">
                      <a:pos x="2" y="87"/>
                    </a:cxn>
                    <a:cxn ang="0">
                      <a:pos x="1" y="88"/>
                    </a:cxn>
                    <a:cxn ang="0">
                      <a:pos x="1" y="89"/>
                    </a:cxn>
                    <a:cxn ang="0">
                      <a:pos x="0" y="90"/>
                    </a:cxn>
                    <a:cxn ang="0">
                      <a:pos x="56" y="122"/>
                    </a:cxn>
                    <a:cxn ang="0">
                      <a:pos x="57" y="120"/>
                    </a:cxn>
                    <a:cxn ang="0">
                      <a:pos x="58" y="119"/>
                    </a:cxn>
                    <a:cxn ang="0">
                      <a:pos x="58" y="117"/>
                    </a:cxn>
                    <a:cxn ang="0">
                      <a:pos x="59" y="117"/>
                    </a:cxn>
                    <a:cxn ang="0">
                      <a:pos x="65" y="108"/>
                    </a:cxn>
                    <a:cxn ang="0">
                      <a:pos x="70" y="102"/>
                    </a:cxn>
                    <a:cxn ang="0">
                      <a:pos x="73" y="97"/>
                    </a:cxn>
                    <a:cxn ang="0">
                      <a:pos x="80" y="89"/>
                    </a:cxn>
                    <a:cxn ang="0">
                      <a:pos x="86" y="83"/>
                    </a:cxn>
                    <a:cxn ang="0">
                      <a:pos x="96" y="74"/>
                    </a:cxn>
                    <a:cxn ang="0">
                      <a:pos x="103" y="68"/>
                    </a:cxn>
                    <a:cxn ang="0">
                      <a:pos x="115" y="59"/>
                    </a:cxn>
                    <a:cxn ang="0">
                      <a:pos x="126" y="51"/>
                    </a:cxn>
                    <a:cxn ang="0">
                      <a:pos x="139" y="44"/>
                    </a:cxn>
                    <a:cxn ang="0">
                      <a:pos x="148" y="40"/>
                    </a:cxn>
                    <a:cxn ang="0">
                      <a:pos x="156" y="36"/>
                    </a:cxn>
                    <a:cxn ang="0">
                      <a:pos x="164" y="34"/>
                    </a:cxn>
                    <a:cxn ang="0">
                      <a:pos x="170" y="33"/>
                    </a:cxn>
                    <a:cxn ang="0">
                      <a:pos x="176" y="33"/>
                    </a:cxn>
                    <a:cxn ang="0">
                      <a:pos x="181" y="34"/>
                    </a:cxn>
                    <a:cxn ang="0">
                      <a:pos x="185" y="35"/>
                    </a:cxn>
                  </a:cxnLst>
                  <a:rect l="0" t="0" r="r" b="b"/>
                  <a:pathLst>
                    <a:path w="185" h="122">
                      <a:moveTo>
                        <a:pt x="130" y="3"/>
                      </a:moveTo>
                      <a:cubicBezTo>
                        <a:pt x="129" y="3"/>
                        <a:pt x="129" y="3"/>
                        <a:pt x="129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7" y="2"/>
                        <a:pt x="127" y="2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cubicBezTo>
                        <a:pt x="122" y="1"/>
                        <a:pt x="121" y="1"/>
                        <a:pt x="120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0" y="0"/>
                        <a:pt x="119" y="0"/>
                        <a:pt x="118" y="0"/>
                      </a:cubicBezTo>
                      <a:cubicBezTo>
                        <a:pt x="118" y="0"/>
                        <a:pt x="117" y="0"/>
                        <a:pt x="116" y="1"/>
                      </a:cubicBezTo>
                      <a:cubicBezTo>
                        <a:pt x="116" y="1"/>
                        <a:pt x="115" y="1"/>
                        <a:pt x="115" y="1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4" y="1"/>
                        <a:pt x="114" y="1"/>
                        <a:pt x="114" y="1"/>
                      </a:cubicBezTo>
                      <a:cubicBezTo>
                        <a:pt x="113" y="1"/>
                        <a:pt x="112" y="1"/>
                        <a:pt x="111" y="1"/>
                      </a:cubicBezTo>
                      <a:cubicBezTo>
                        <a:pt x="110" y="1"/>
                        <a:pt x="109" y="2"/>
                        <a:pt x="109" y="2"/>
                      </a:cubicBezTo>
                      <a:cubicBezTo>
                        <a:pt x="108" y="2"/>
                        <a:pt x="108" y="2"/>
                        <a:pt x="108" y="2"/>
                      </a:cubicBezTo>
                      <a:cubicBezTo>
                        <a:pt x="108" y="2"/>
                        <a:pt x="108" y="2"/>
                        <a:pt x="108" y="2"/>
                      </a:cubicBezTo>
                      <a:cubicBezTo>
                        <a:pt x="107" y="2"/>
                        <a:pt x="105" y="2"/>
                        <a:pt x="104" y="3"/>
                      </a:cubicBezTo>
                      <a:cubicBezTo>
                        <a:pt x="103" y="3"/>
                        <a:pt x="103" y="3"/>
                        <a:pt x="102" y="4"/>
                      </a:cubicBezTo>
                      <a:cubicBezTo>
                        <a:pt x="102" y="4"/>
                        <a:pt x="101" y="4"/>
                        <a:pt x="101" y="4"/>
                      </a:cubicBezTo>
                      <a:cubicBezTo>
                        <a:pt x="100" y="4"/>
                        <a:pt x="100" y="4"/>
                        <a:pt x="100" y="4"/>
                      </a:cubicBezTo>
                      <a:cubicBezTo>
                        <a:pt x="98" y="5"/>
                        <a:pt x="96" y="5"/>
                        <a:pt x="95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3" y="7"/>
                        <a:pt x="93" y="7"/>
                        <a:pt x="92" y="7"/>
                      </a:cubicBezTo>
                      <a:cubicBezTo>
                        <a:pt x="91" y="8"/>
                        <a:pt x="90" y="8"/>
                        <a:pt x="88" y="9"/>
                      </a:cubicBezTo>
                      <a:cubicBezTo>
                        <a:pt x="88" y="9"/>
                        <a:pt x="87" y="9"/>
                        <a:pt x="87" y="10"/>
                      </a:cubicBezTo>
                      <a:cubicBezTo>
                        <a:pt x="86" y="10"/>
                        <a:pt x="85" y="11"/>
                        <a:pt x="83" y="12"/>
                      </a:cubicBezTo>
                      <a:cubicBezTo>
                        <a:pt x="82" y="12"/>
                        <a:pt x="82" y="12"/>
                        <a:pt x="81" y="13"/>
                      </a:cubicBezTo>
                      <a:cubicBezTo>
                        <a:pt x="79" y="14"/>
                        <a:pt x="78" y="14"/>
                        <a:pt x="77" y="15"/>
                      </a:cubicBezTo>
                      <a:cubicBezTo>
                        <a:pt x="75" y="16"/>
                        <a:pt x="74" y="17"/>
                        <a:pt x="72" y="18"/>
                      </a:cubicBezTo>
                      <a:cubicBezTo>
                        <a:pt x="71" y="18"/>
                        <a:pt x="71" y="19"/>
                        <a:pt x="70" y="19"/>
                      </a:cubicBezTo>
                      <a:cubicBezTo>
                        <a:pt x="68" y="20"/>
                        <a:pt x="67" y="21"/>
                        <a:pt x="65" y="23"/>
                      </a:cubicBezTo>
                      <a:cubicBezTo>
                        <a:pt x="64" y="23"/>
                        <a:pt x="63" y="24"/>
                        <a:pt x="62" y="25"/>
                      </a:cubicBezTo>
                      <a:cubicBezTo>
                        <a:pt x="61" y="25"/>
                        <a:pt x="60" y="26"/>
                        <a:pt x="59" y="26"/>
                      </a:cubicBezTo>
                      <a:cubicBezTo>
                        <a:pt x="57" y="28"/>
                        <a:pt x="55" y="30"/>
                        <a:pt x="53" y="31"/>
                      </a:cubicBezTo>
                      <a:cubicBezTo>
                        <a:pt x="53" y="31"/>
                        <a:pt x="52" y="32"/>
                        <a:pt x="52" y="32"/>
                      </a:cubicBezTo>
                      <a:cubicBezTo>
                        <a:pt x="51" y="33"/>
                        <a:pt x="49" y="34"/>
                        <a:pt x="48" y="36"/>
                      </a:cubicBezTo>
                      <a:cubicBezTo>
                        <a:pt x="47" y="36"/>
                        <a:pt x="46" y="37"/>
                        <a:pt x="45" y="38"/>
                      </a:cubicBezTo>
                      <a:cubicBezTo>
                        <a:pt x="44" y="38"/>
                        <a:pt x="44" y="39"/>
                        <a:pt x="44" y="39"/>
                      </a:cubicBezTo>
                      <a:cubicBezTo>
                        <a:pt x="42" y="40"/>
                        <a:pt x="41" y="41"/>
                        <a:pt x="40" y="42"/>
                      </a:cubicBezTo>
                      <a:cubicBezTo>
                        <a:pt x="39" y="43"/>
                        <a:pt x="38" y="44"/>
                        <a:pt x="37" y="45"/>
                      </a:cubicBezTo>
                      <a:cubicBezTo>
                        <a:pt x="37" y="45"/>
                        <a:pt x="37" y="45"/>
                        <a:pt x="36" y="46"/>
                      </a:cubicBezTo>
                      <a:cubicBezTo>
                        <a:pt x="34" y="47"/>
                        <a:pt x="33" y="49"/>
                        <a:pt x="31" y="51"/>
                      </a:cubicBezTo>
                      <a:cubicBezTo>
                        <a:pt x="30" y="52"/>
                        <a:pt x="29" y="52"/>
                        <a:pt x="29" y="53"/>
                      </a:cubicBezTo>
                      <a:cubicBezTo>
                        <a:pt x="29" y="53"/>
                        <a:pt x="28" y="53"/>
                        <a:pt x="28" y="53"/>
                      </a:cubicBezTo>
                      <a:cubicBezTo>
                        <a:pt x="27" y="54"/>
                        <a:pt x="26" y="55"/>
                        <a:pt x="26" y="56"/>
                      </a:cubicBezTo>
                      <a:cubicBezTo>
                        <a:pt x="24" y="58"/>
                        <a:pt x="23" y="59"/>
                        <a:pt x="22" y="61"/>
                      </a:cubicBezTo>
                      <a:cubicBezTo>
                        <a:pt x="21" y="62"/>
                        <a:pt x="20" y="63"/>
                        <a:pt x="19" y="64"/>
                      </a:cubicBezTo>
                      <a:cubicBezTo>
                        <a:pt x="18" y="65"/>
                        <a:pt x="17" y="66"/>
                        <a:pt x="16" y="67"/>
                      </a:cubicBezTo>
                      <a:cubicBezTo>
                        <a:pt x="16" y="68"/>
                        <a:pt x="15" y="68"/>
                        <a:pt x="15" y="68"/>
                      </a:cubicBezTo>
                      <a:cubicBezTo>
                        <a:pt x="15" y="68"/>
                        <a:pt x="15" y="69"/>
                        <a:pt x="14" y="69"/>
                      </a:cubicBezTo>
                      <a:cubicBezTo>
                        <a:pt x="14" y="70"/>
                        <a:pt x="13" y="71"/>
                        <a:pt x="12" y="72"/>
                      </a:cubicBezTo>
                      <a:cubicBezTo>
                        <a:pt x="11" y="73"/>
                        <a:pt x="10" y="74"/>
                        <a:pt x="10" y="75"/>
                      </a:cubicBezTo>
                      <a:cubicBezTo>
                        <a:pt x="10" y="75"/>
                        <a:pt x="10" y="75"/>
                        <a:pt x="10" y="75"/>
                      </a:cubicBezTo>
                      <a:cubicBezTo>
                        <a:pt x="9" y="75"/>
                        <a:pt x="9" y="75"/>
                        <a:pt x="9" y="75"/>
                      </a:cubicBezTo>
                      <a:cubicBezTo>
                        <a:pt x="9" y="76"/>
                        <a:pt x="8" y="77"/>
                        <a:pt x="8" y="78"/>
                      </a:cubicBezTo>
                      <a:cubicBezTo>
                        <a:pt x="7" y="79"/>
                        <a:pt x="7" y="79"/>
                        <a:pt x="6" y="80"/>
                      </a:cubicBezTo>
                      <a:cubicBezTo>
                        <a:pt x="6" y="81"/>
                        <a:pt x="5" y="82"/>
                        <a:pt x="5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2"/>
                        <a:pt x="5" y="82"/>
                        <a:pt x="5" y="83"/>
                      </a:cubicBezTo>
                      <a:cubicBezTo>
                        <a:pt x="5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4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4" y="84"/>
                        <a:pt x="3" y="84"/>
                        <a:pt x="3" y="84"/>
                      </a:cubicBezTo>
                      <a:cubicBezTo>
                        <a:pt x="3" y="84"/>
                        <a:pt x="3" y="84"/>
                        <a:pt x="3" y="85"/>
                      </a:cubicBezTo>
                      <a:cubicBezTo>
                        <a:pt x="3" y="85"/>
                        <a:pt x="3" y="85"/>
                        <a:pt x="3" y="85"/>
                      </a:cubicBezTo>
                      <a:cubicBezTo>
                        <a:pt x="3" y="85"/>
                        <a:pt x="3" y="86"/>
                        <a:pt x="2" y="86"/>
                      </a:cubicBezTo>
                      <a:cubicBezTo>
                        <a:pt x="2" y="86"/>
                        <a:pt x="2" y="86"/>
                        <a:pt x="2" y="87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8"/>
                        <a:pt x="1" y="88"/>
                      </a:cubicBezTo>
                      <a:cubicBezTo>
                        <a:pt x="1" y="88"/>
                        <a:pt x="1" y="88"/>
                        <a:pt x="1" y="88"/>
                      </a:cubicBezTo>
                      <a:cubicBezTo>
                        <a:pt x="1" y="88"/>
                        <a:pt x="1" y="88"/>
                        <a:pt x="1" y="88"/>
                      </a:cubicBezTo>
                      <a:cubicBezTo>
                        <a:pt x="1" y="88"/>
                        <a:pt x="1" y="89"/>
                        <a:pt x="1" y="89"/>
                      </a:cubicBezTo>
                      <a:cubicBezTo>
                        <a:pt x="1" y="89"/>
                        <a:pt x="1" y="89"/>
                        <a:pt x="1" y="89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56" y="122"/>
                        <a:pt x="56" y="122"/>
                        <a:pt x="56" y="122"/>
                      </a:cubicBezTo>
                      <a:cubicBezTo>
                        <a:pt x="56" y="122"/>
                        <a:pt x="56" y="122"/>
                        <a:pt x="56" y="122"/>
                      </a:cubicBezTo>
                      <a:cubicBezTo>
                        <a:pt x="56" y="121"/>
                        <a:pt x="56" y="121"/>
                        <a:pt x="56" y="121"/>
                      </a:cubicBezTo>
                      <a:cubicBezTo>
                        <a:pt x="57" y="121"/>
                        <a:pt x="57" y="121"/>
                        <a:pt x="57" y="120"/>
                      </a:cubicBezTo>
                      <a:cubicBezTo>
                        <a:pt x="57" y="120"/>
                        <a:pt x="57" y="119"/>
                        <a:pt x="58" y="119"/>
                      </a:cubicBezTo>
                      <a:cubicBezTo>
                        <a:pt x="58" y="119"/>
                        <a:pt x="58" y="119"/>
                        <a:pt x="58" y="119"/>
                      </a:cubicBezTo>
                      <a:cubicBezTo>
                        <a:pt x="58" y="119"/>
                        <a:pt x="58" y="118"/>
                        <a:pt x="58" y="118"/>
                      </a:cubicBezTo>
                      <a:cubicBezTo>
                        <a:pt x="58" y="118"/>
                        <a:pt x="58" y="118"/>
                        <a:pt x="58" y="117"/>
                      </a:cubicBezTo>
                      <a:cubicBezTo>
                        <a:pt x="59" y="117"/>
                        <a:pt x="59" y="117"/>
                        <a:pt x="59" y="117"/>
                      </a:cubicBezTo>
                      <a:cubicBezTo>
                        <a:pt x="59" y="117"/>
                        <a:pt x="59" y="117"/>
                        <a:pt x="59" y="117"/>
                      </a:cubicBezTo>
                      <a:cubicBezTo>
                        <a:pt x="59" y="116"/>
                        <a:pt x="60" y="115"/>
                        <a:pt x="60" y="115"/>
                      </a:cubicBezTo>
                      <a:cubicBezTo>
                        <a:pt x="62" y="112"/>
                        <a:pt x="63" y="110"/>
                        <a:pt x="65" y="108"/>
                      </a:cubicBezTo>
                      <a:cubicBezTo>
                        <a:pt x="65" y="108"/>
                        <a:pt x="65" y="108"/>
                        <a:pt x="65" y="108"/>
                      </a:cubicBezTo>
                      <a:cubicBezTo>
                        <a:pt x="67" y="106"/>
                        <a:pt x="68" y="104"/>
                        <a:pt x="70" y="102"/>
                      </a:cubicBezTo>
                      <a:cubicBezTo>
                        <a:pt x="70" y="101"/>
                        <a:pt x="71" y="101"/>
                        <a:pt x="71" y="100"/>
                      </a:cubicBezTo>
                      <a:cubicBezTo>
                        <a:pt x="72" y="99"/>
                        <a:pt x="73" y="98"/>
                        <a:pt x="73" y="97"/>
                      </a:cubicBezTo>
                      <a:cubicBezTo>
                        <a:pt x="75" y="96"/>
                        <a:pt x="76" y="94"/>
                        <a:pt x="77" y="93"/>
                      </a:cubicBezTo>
                      <a:cubicBezTo>
                        <a:pt x="78" y="92"/>
                        <a:pt x="79" y="90"/>
                        <a:pt x="80" y="89"/>
                      </a:cubicBezTo>
                      <a:cubicBezTo>
                        <a:pt x="82" y="88"/>
                        <a:pt x="83" y="87"/>
                        <a:pt x="84" y="86"/>
                      </a:cubicBezTo>
                      <a:cubicBezTo>
                        <a:pt x="85" y="85"/>
                        <a:pt x="85" y="84"/>
                        <a:pt x="86" y="83"/>
                      </a:cubicBezTo>
                      <a:cubicBezTo>
                        <a:pt x="88" y="82"/>
                        <a:pt x="90" y="80"/>
                        <a:pt x="92" y="78"/>
                      </a:cubicBezTo>
                      <a:cubicBezTo>
                        <a:pt x="93" y="77"/>
                        <a:pt x="94" y="76"/>
                        <a:pt x="96" y="74"/>
                      </a:cubicBezTo>
                      <a:cubicBezTo>
                        <a:pt x="97" y="73"/>
                        <a:pt x="98" y="72"/>
                        <a:pt x="99" y="71"/>
                      </a:cubicBezTo>
                      <a:cubicBezTo>
                        <a:pt x="101" y="70"/>
                        <a:pt x="102" y="69"/>
                        <a:pt x="103" y="68"/>
                      </a:cubicBezTo>
                      <a:cubicBezTo>
                        <a:pt x="105" y="67"/>
                        <a:pt x="106" y="66"/>
                        <a:pt x="108" y="64"/>
                      </a:cubicBezTo>
                      <a:cubicBezTo>
                        <a:pt x="110" y="62"/>
                        <a:pt x="113" y="61"/>
                        <a:pt x="115" y="59"/>
                      </a:cubicBezTo>
                      <a:cubicBezTo>
                        <a:pt x="117" y="57"/>
                        <a:pt x="119" y="56"/>
                        <a:pt x="120" y="55"/>
                      </a:cubicBezTo>
                      <a:cubicBezTo>
                        <a:pt x="122" y="54"/>
                        <a:pt x="124" y="53"/>
                        <a:pt x="126" y="51"/>
                      </a:cubicBezTo>
                      <a:cubicBezTo>
                        <a:pt x="128" y="50"/>
                        <a:pt x="130" y="49"/>
                        <a:pt x="133" y="47"/>
                      </a:cubicBezTo>
                      <a:cubicBezTo>
                        <a:pt x="135" y="46"/>
                        <a:pt x="137" y="45"/>
                        <a:pt x="139" y="44"/>
                      </a:cubicBezTo>
                      <a:cubicBezTo>
                        <a:pt x="140" y="43"/>
                        <a:pt x="141" y="43"/>
                        <a:pt x="143" y="42"/>
                      </a:cubicBezTo>
                      <a:cubicBezTo>
                        <a:pt x="144" y="41"/>
                        <a:pt x="146" y="40"/>
                        <a:pt x="148" y="40"/>
                      </a:cubicBezTo>
                      <a:cubicBezTo>
                        <a:pt x="148" y="39"/>
                        <a:pt x="149" y="39"/>
                        <a:pt x="150" y="39"/>
                      </a:cubicBezTo>
                      <a:cubicBezTo>
                        <a:pt x="152" y="38"/>
                        <a:pt x="154" y="37"/>
                        <a:pt x="156" y="36"/>
                      </a:cubicBezTo>
                      <a:cubicBezTo>
                        <a:pt x="157" y="36"/>
                        <a:pt x="157" y="36"/>
                        <a:pt x="158" y="36"/>
                      </a:cubicBezTo>
                      <a:cubicBezTo>
                        <a:pt x="160" y="35"/>
                        <a:pt x="162" y="35"/>
                        <a:pt x="164" y="34"/>
                      </a:cubicBezTo>
                      <a:cubicBezTo>
                        <a:pt x="164" y="34"/>
                        <a:pt x="164" y="34"/>
                        <a:pt x="164" y="34"/>
                      </a:cubicBezTo>
                      <a:cubicBezTo>
                        <a:pt x="166" y="34"/>
                        <a:pt x="168" y="33"/>
                        <a:pt x="170" y="33"/>
                      </a:cubicBezTo>
                      <a:cubicBezTo>
                        <a:pt x="170" y="33"/>
                        <a:pt x="170" y="33"/>
                        <a:pt x="171" y="33"/>
                      </a:cubicBezTo>
                      <a:cubicBezTo>
                        <a:pt x="172" y="33"/>
                        <a:pt x="174" y="33"/>
                        <a:pt x="176" y="33"/>
                      </a:cubicBezTo>
                      <a:cubicBezTo>
                        <a:pt x="176" y="33"/>
                        <a:pt x="176" y="33"/>
                        <a:pt x="176" y="33"/>
                      </a:cubicBezTo>
                      <a:cubicBezTo>
                        <a:pt x="178" y="33"/>
                        <a:pt x="179" y="33"/>
                        <a:pt x="181" y="34"/>
                      </a:cubicBezTo>
                      <a:cubicBezTo>
                        <a:pt x="181" y="34"/>
                        <a:pt x="181" y="34"/>
                        <a:pt x="181" y="34"/>
                      </a:cubicBezTo>
                      <a:cubicBezTo>
                        <a:pt x="183" y="34"/>
                        <a:pt x="184" y="35"/>
                        <a:pt x="185" y="35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lose/>
                    </a:path>
                  </a:pathLst>
                </a:custGeom>
                <a:solidFill>
                  <a:srgbClr val="7F8F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Freeform 165"/>
                <p:cNvSpPr>
                  <a:spLocks/>
                </p:cNvSpPr>
                <p:nvPr/>
              </p:nvSpPr>
              <p:spPr bwMode="auto">
                <a:xfrm>
                  <a:off x="868" y="743"/>
                  <a:ext cx="68" cy="54"/>
                </a:xfrm>
                <a:custGeom>
                  <a:avLst/>
                  <a:gdLst/>
                  <a:ahLst/>
                  <a:cxnLst>
                    <a:cxn ang="0">
                      <a:pos x="78" y="19"/>
                    </a:cxn>
                    <a:cxn ang="0">
                      <a:pos x="136" y="15"/>
                    </a:cxn>
                    <a:cxn ang="0">
                      <a:pos x="138" y="21"/>
                    </a:cxn>
                    <a:cxn ang="0">
                      <a:pos x="127" y="39"/>
                    </a:cxn>
                    <a:cxn ang="0">
                      <a:pos x="10" y="106"/>
                    </a:cxn>
                    <a:cxn ang="0">
                      <a:pos x="0" y="100"/>
                    </a:cxn>
                    <a:cxn ang="0">
                      <a:pos x="1" y="94"/>
                    </a:cxn>
                    <a:cxn ang="0">
                      <a:pos x="5" y="87"/>
                    </a:cxn>
                    <a:cxn ang="0">
                      <a:pos x="60" y="31"/>
                    </a:cxn>
                    <a:cxn ang="0">
                      <a:pos x="78" y="19"/>
                    </a:cxn>
                    <a:cxn ang="0">
                      <a:pos x="78" y="19"/>
                    </a:cxn>
                    <a:cxn ang="0">
                      <a:pos x="78" y="19"/>
                    </a:cxn>
                  </a:cxnLst>
                  <a:rect l="0" t="0" r="r" b="b"/>
                  <a:pathLst>
                    <a:path w="138" h="110">
                      <a:moveTo>
                        <a:pt x="78" y="19"/>
                      </a:moveTo>
                      <a:cubicBezTo>
                        <a:pt x="108" y="2"/>
                        <a:pt x="132" y="0"/>
                        <a:pt x="136" y="15"/>
                      </a:cubicBezTo>
                      <a:cubicBezTo>
                        <a:pt x="137" y="16"/>
                        <a:pt x="138" y="18"/>
                        <a:pt x="138" y="21"/>
                      </a:cubicBezTo>
                      <a:cubicBezTo>
                        <a:pt x="138" y="27"/>
                        <a:pt x="133" y="35"/>
                        <a:pt x="127" y="39"/>
                      </a:cubicBezTo>
                      <a:cubicBezTo>
                        <a:pt x="10" y="106"/>
                        <a:pt x="10" y="106"/>
                        <a:pt x="10" y="106"/>
                      </a:cubicBezTo>
                      <a:cubicBezTo>
                        <a:pt x="4" y="110"/>
                        <a:pt x="0" y="107"/>
                        <a:pt x="0" y="100"/>
                      </a:cubicBezTo>
                      <a:cubicBezTo>
                        <a:pt x="0" y="98"/>
                        <a:pt x="0" y="96"/>
                        <a:pt x="1" y="94"/>
                      </a:cubicBezTo>
                      <a:cubicBezTo>
                        <a:pt x="1" y="94"/>
                        <a:pt x="4" y="89"/>
                        <a:pt x="5" y="87"/>
                      </a:cubicBezTo>
                      <a:cubicBezTo>
                        <a:pt x="17" y="68"/>
                        <a:pt x="37" y="47"/>
                        <a:pt x="60" y="31"/>
                      </a:cubicBezTo>
                      <a:cubicBezTo>
                        <a:pt x="66" y="26"/>
                        <a:pt x="72" y="22"/>
                        <a:pt x="78" y="19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lose/>
                    </a:path>
                  </a:pathLst>
                </a:custGeom>
                <a:solidFill>
                  <a:srgbClr val="1D29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4439964" y="5445224"/>
            <a:ext cx="12961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medical</a:t>
            </a:r>
            <a:r>
              <a:rPr lang="en-US" altLang="zh-CN" dirty="0" smtClean="0"/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records,</a:t>
            </a:r>
          </a:p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pathology data,</a:t>
            </a:r>
          </a:p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other reference</a:t>
            </a:r>
            <a:endParaRPr lang="zh-CN" altLang="en-US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5" name="Picture 4" descr="C:\Users\y00202083\Pictures\医学影像设备缩略图\内窥摄像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580" y="4221088"/>
            <a:ext cx="986849" cy="605681"/>
          </a:xfrm>
          <a:prstGeom prst="rect">
            <a:avLst/>
          </a:prstGeom>
          <a:noFill/>
        </p:spPr>
      </p:pic>
      <p:pic>
        <p:nvPicPr>
          <p:cNvPr id="96" name="Picture 5" descr="C:\Users\y00202083\Pictures\医学影像设备缩略图\彩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612" y="5013176"/>
            <a:ext cx="480178" cy="667710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1559644" y="5733256"/>
            <a:ext cx="888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cardiogram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5548" y="4797152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ultrasound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9524" y="4293096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endoscopic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0" name="Picture 1" descr="C:\Users\y00202083\Pictures\医学影像设备缩略图\心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692" y="5085184"/>
            <a:ext cx="576214" cy="643095"/>
          </a:xfrm>
          <a:prstGeom prst="rect">
            <a:avLst/>
          </a:prstGeom>
          <a:noFill/>
        </p:spPr>
      </p:pic>
      <p:pic>
        <p:nvPicPr>
          <p:cNvPr id="101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548" y="1921809"/>
            <a:ext cx="756084" cy="5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Box 101"/>
          <p:cNvSpPr txBox="1"/>
          <p:nvPr/>
        </p:nvSpPr>
        <p:spPr>
          <a:xfrm>
            <a:off x="987764" y="1700808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Main cameras 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7616" y="1921809"/>
            <a:ext cx="756084" cy="5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9618" y="2497873"/>
            <a:ext cx="9721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9618" y="3505985"/>
            <a:ext cx="756084" cy="5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Box 105"/>
          <p:cNvSpPr txBox="1"/>
          <p:nvPr/>
        </p:nvSpPr>
        <p:spPr>
          <a:xfrm>
            <a:off x="250026" y="3577993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Surgery camera</a:t>
            </a:r>
          </a:p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– zoomed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" name="椭圆 113"/>
          <p:cNvSpPr/>
          <p:nvPr/>
        </p:nvSpPr>
        <p:spPr bwMode="auto">
          <a:xfrm>
            <a:off x="300012" y="1268760"/>
            <a:ext cx="2843808" cy="489654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15" name="Picture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868" y="2708920"/>
            <a:ext cx="2808312" cy="1388813"/>
          </a:xfrm>
          <a:prstGeom prst="rect">
            <a:avLst/>
          </a:prstGeom>
          <a:noFill/>
        </p:spPr>
      </p:pic>
      <p:sp>
        <p:nvSpPr>
          <p:cNvPr id="116" name="TextBox 14"/>
          <p:cNvSpPr txBox="1">
            <a:spLocks noChangeArrowheads="1"/>
          </p:cNvSpPr>
          <p:nvPr/>
        </p:nvSpPr>
        <p:spPr bwMode="auto">
          <a:xfrm>
            <a:off x="4295948" y="3212976"/>
            <a:ext cx="1234799" cy="35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AU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IP Network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1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03660" y="4293096"/>
            <a:ext cx="1224136" cy="70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32252" y="2486223"/>
            <a:ext cx="1560284" cy="473368"/>
          </a:xfrm>
          <a:prstGeom prst="rect">
            <a:avLst/>
          </a:prstGeom>
          <a:noFill/>
        </p:spPr>
      </p:pic>
      <p:pic>
        <p:nvPicPr>
          <p:cNvPr id="119" name="Picture 29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3242" y="2348880"/>
            <a:ext cx="239489" cy="209701"/>
          </a:xfrm>
          <a:prstGeom prst="rect">
            <a:avLst/>
          </a:prstGeom>
          <a:noFill/>
        </p:spPr>
      </p:pic>
      <p:pic>
        <p:nvPicPr>
          <p:cNvPr id="120" name="Picture 30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2731" y="2349204"/>
            <a:ext cx="239407" cy="209701"/>
          </a:xfrm>
          <a:prstGeom prst="rect">
            <a:avLst/>
          </a:prstGeom>
          <a:noFill/>
        </p:spPr>
      </p:pic>
      <p:pic>
        <p:nvPicPr>
          <p:cNvPr id="121" name="Picture 3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32139" y="2348880"/>
            <a:ext cx="239407" cy="209701"/>
          </a:xfrm>
          <a:prstGeom prst="rect">
            <a:avLst/>
          </a:prstGeom>
          <a:noFill/>
        </p:spPr>
      </p:pic>
      <p:sp>
        <p:nvSpPr>
          <p:cNvPr id="122" name="TextBox 21"/>
          <p:cNvSpPr txBox="1">
            <a:spLocks noChangeArrowheads="1"/>
          </p:cNvSpPr>
          <p:nvPr/>
        </p:nvSpPr>
        <p:spPr bwMode="auto">
          <a:xfrm>
            <a:off x="6816228" y="2990279"/>
            <a:ext cx="20762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AU" altLang="zh-CN" sz="1000" dirty="0" smtClean="0">
                <a:latin typeface="微软雅黑" pitchFamily="34" charset="-122"/>
                <a:ea typeface="微软雅黑" pitchFamily="34" charset="-122"/>
              </a:rPr>
              <a:t>Education sites</a:t>
            </a:r>
            <a:endParaRPr lang="zh-CN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Straight Connector 4"/>
          <p:cNvSpPr>
            <a:spLocks noChangeShapeType="1"/>
          </p:cNvSpPr>
          <p:nvPr/>
        </p:nvSpPr>
        <p:spPr bwMode="auto">
          <a:xfrm>
            <a:off x="5088036" y="4005064"/>
            <a:ext cx="0" cy="792088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Straight Connector 4"/>
          <p:cNvSpPr>
            <a:spLocks noChangeShapeType="1"/>
          </p:cNvSpPr>
          <p:nvPr/>
        </p:nvSpPr>
        <p:spPr bwMode="auto">
          <a:xfrm flipH="1">
            <a:off x="2999804" y="3429000"/>
            <a:ext cx="792088" cy="0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Straight Connector 4"/>
          <p:cNvSpPr>
            <a:spLocks noChangeShapeType="1"/>
          </p:cNvSpPr>
          <p:nvPr/>
        </p:nvSpPr>
        <p:spPr bwMode="auto">
          <a:xfrm flipH="1">
            <a:off x="6084168" y="2774254"/>
            <a:ext cx="876076" cy="510729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6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60244" y="4437112"/>
            <a:ext cx="1560284" cy="473368"/>
          </a:xfrm>
          <a:prstGeom prst="rect">
            <a:avLst/>
          </a:prstGeom>
          <a:noFill/>
        </p:spPr>
      </p:pic>
      <p:pic>
        <p:nvPicPr>
          <p:cNvPr id="127" name="Picture 29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1234" y="4299769"/>
            <a:ext cx="239489" cy="209701"/>
          </a:xfrm>
          <a:prstGeom prst="rect">
            <a:avLst/>
          </a:prstGeom>
          <a:noFill/>
        </p:spPr>
      </p:pic>
      <p:pic>
        <p:nvPicPr>
          <p:cNvPr id="128" name="Picture 30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723" y="4300093"/>
            <a:ext cx="239407" cy="209701"/>
          </a:xfrm>
          <a:prstGeom prst="rect">
            <a:avLst/>
          </a:prstGeom>
          <a:noFill/>
        </p:spPr>
      </p:pic>
      <p:pic>
        <p:nvPicPr>
          <p:cNvPr id="129" name="Picture 3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60131" y="4299769"/>
            <a:ext cx="239407" cy="209701"/>
          </a:xfrm>
          <a:prstGeom prst="rect">
            <a:avLst/>
          </a:prstGeom>
          <a:noFill/>
        </p:spPr>
      </p:pic>
      <p:sp>
        <p:nvSpPr>
          <p:cNvPr id="130" name="TextBox 21"/>
          <p:cNvSpPr txBox="1">
            <a:spLocks noChangeArrowheads="1"/>
          </p:cNvSpPr>
          <p:nvPr/>
        </p:nvSpPr>
        <p:spPr bwMode="auto">
          <a:xfrm>
            <a:off x="6744220" y="4941168"/>
            <a:ext cx="20762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500"/>
              </a:spcBef>
              <a:spcAft>
                <a:spcPts val="500"/>
              </a:spcAft>
            </a:pPr>
            <a:r>
              <a:rPr lang="en-AU" altLang="zh-CN" sz="1000" dirty="0" smtClean="0">
                <a:latin typeface="微软雅黑" pitchFamily="34" charset="-122"/>
                <a:ea typeface="微软雅黑" pitchFamily="34" charset="-122"/>
              </a:rPr>
              <a:t>Education sites</a:t>
            </a:r>
            <a:endParaRPr lang="zh-CN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1" name="Straight Connector 4"/>
          <p:cNvSpPr>
            <a:spLocks noChangeShapeType="1"/>
          </p:cNvSpPr>
          <p:nvPr/>
        </p:nvSpPr>
        <p:spPr bwMode="auto">
          <a:xfrm flipH="1" flipV="1">
            <a:off x="5808116" y="3933056"/>
            <a:ext cx="936104" cy="648072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组合 35"/>
          <p:cNvGrpSpPr>
            <a:grpSpLocks/>
          </p:cNvGrpSpPr>
          <p:nvPr/>
        </p:nvGrpSpPr>
        <p:grpSpPr bwMode="auto">
          <a:xfrm>
            <a:off x="3131840" y="1196752"/>
            <a:ext cx="1872208" cy="1253505"/>
            <a:chOff x="528215" y="942426"/>
            <a:chExt cx="3643736" cy="3000923"/>
          </a:xfrm>
        </p:grpSpPr>
        <p:pic>
          <p:nvPicPr>
            <p:cNvPr id="133" name="Picture 35" descr="D:\工作目录\部门级文档\远程会诊解决方案\乌兹别克斯坦项目\小推车LI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8215" y="942426"/>
              <a:ext cx="3643736" cy="300092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34" name="Picture 6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29264" y="1447342"/>
              <a:ext cx="1309111" cy="857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51"/>
            <p:cNvGrpSpPr>
              <a:grpSpLocks/>
            </p:cNvGrpSpPr>
            <p:nvPr/>
          </p:nvGrpSpPr>
          <p:grpSpPr bwMode="auto">
            <a:xfrm>
              <a:off x="2292350" y="1450977"/>
              <a:ext cx="1346200" cy="854074"/>
              <a:chOff x="1316156" y="435544"/>
              <a:chExt cx="5954386" cy="3581933"/>
            </a:xfrm>
          </p:grpSpPr>
          <p:pic>
            <p:nvPicPr>
              <p:cNvPr id="136" name="Picture 2" descr="D:\工作\0000工作作图+PPT\框架\框架3.bmp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316156" y="435544"/>
                <a:ext cx="5954386" cy="3581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5" descr="腹腔镜手术18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507923" y="2028721"/>
                <a:ext cx="1826151" cy="1256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2" descr="D:\工作\111医疗行业解决方案\医疗图片\MR-2.jpg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470796" y="756486"/>
                <a:ext cx="1863277" cy="127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7" descr="生命监护仪截图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375348" y="784593"/>
                <a:ext cx="3689907" cy="2500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0" name="TextBox 21"/>
          <p:cNvSpPr txBox="1">
            <a:spLocks noChangeArrowheads="1"/>
          </p:cNvSpPr>
          <p:nvPr/>
        </p:nvSpPr>
        <p:spPr bwMode="auto">
          <a:xfrm>
            <a:off x="2411760" y="1844824"/>
            <a:ext cx="20762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AU" altLang="zh-CN" sz="1000" dirty="0" smtClean="0">
                <a:latin typeface="微软雅黑" pitchFamily="34" charset="-122"/>
                <a:ea typeface="微软雅黑" pitchFamily="34" charset="-122"/>
              </a:rPr>
              <a:t>Expert endpoint</a:t>
            </a:r>
            <a:endParaRPr lang="zh-CN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35"/>
          <p:cNvGrpSpPr>
            <a:grpSpLocks/>
          </p:cNvGrpSpPr>
          <p:nvPr/>
        </p:nvGrpSpPr>
        <p:grpSpPr bwMode="auto">
          <a:xfrm>
            <a:off x="5148064" y="908720"/>
            <a:ext cx="1872208" cy="1253505"/>
            <a:chOff x="528215" y="942426"/>
            <a:chExt cx="3643736" cy="3000923"/>
          </a:xfrm>
        </p:grpSpPr>
        <p:pic>
          <p:nvPicPr>
            <p:cNvPr id="142" name="Picture 35" descr="D:\工作目录\部门级文档\远程会诊解决方案\乌兹别克斯坦项目\小推车LI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8215" y="942426"/>
              <a:ext cx="3643736" cy="300092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43" name="Picture 6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29264" y="1447342"/>
              <a:ext cx="1309111" cy="857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组合 51"/>
            <p:cNvGrpSpPr>
              <a:grpSpLocks/>
            </p:cNvGrpSpPr>
            <p:nvPr/>
          </p:nvGrpSpPr>
          <p:grpSpPr bwMode="auto">
            <a:xfrm>
              <a:off x="2292350" y="1450977"/>
              <a:ext cx="1346200" cy="854074"/>
              <a:chOff x="1316156" y="435544"/>
              <a:chExt cx="5954386" cy="3581933"/>
            </a:xfrm>
          </p:grpSpPr>
          <p:pic>
            <p:nvPicPr>
              <p:cNvPr id="145" name="Picture 2" descr="D:\工作\0000工作作图+PPT\框架\框架3.bmp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316156" y="435544"/>
                <a:ext cx="5954386" cy="3581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" name="Picture 5" descr="腹腔镜手术18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507923" y="2028721"/>
                <a:ext cx="1826151" cy="1256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" name="Picture 2" descr="D:\工作\111医疗行业解决方案\医疗图片\MR-2.jpg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470796" y="756486"/>
                <a:ext cx="1863277" cy="127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8" name="Picture 7" descr="生命监护仪截图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375348" y="784593"/>
                <a:ext cx="3689907" cy="2500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9" name="TextBox 21"/>
          <p:cNvSpPr txBox="1">
            <a:spLocks noChangeArrowheads="1"/>
          </p:cNvSpPr>
          <p:nvPr/>
        </p:nvSpPr>
        <p:spPr bwMode="auto">
          <a:xfrm>
            <a:off x="4427984" y="1556792"/>
            <a:ext cx="20762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AU" altLang="zh-CN" sz="1000" dirty="0" smtClean="0">
                <a:latin typeface="微软雅黑" pitchFamily="34" charset="-122"/>
                <a:ea typeface="微软雅黑" pitchFamily="34" charset="-122"/>
              </a:rPr>
              <a:t>Expert endpoint</a:t>
            </a:r>
            <a:endParaRPr lang="zh-CN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0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64088" y="1124744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图片 150" descr="图像 4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84169" y="1124744"/>
            <a:ext cx="648072" cy="360040"/>
          </a:xfrm>
          <a:prstGeom prst="rect">
            <a:avLst/>
          </a:prstGeom>
        </p:spPr>
      </p:pic>
      <p:sp>
        <p:nvSpPr>
          <p:cNvPr id="152" name="Straight Connector 4"/>
          <p:cNvSpPr>
            <a:spLocks noChangeShapeType="1"/>
          </p:cNvSpPr>
          <p:nvPr/>
        </p:nvSpPr>
        <p:spPr bwMode="auto">
          <a:xfrm flipH="1" flipV="1">
            <a:off x="4067944" y="2420888"/>
            <a:ext cx="876076" cy="504056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Straight Connector 4"/>
          <p:cNvSpPr>
            <a:spLocks noChangeShapeType="1"/>
          </p:cNvSpPr>
          <p:nvPr/>
        </p:nvSpPr>
        <p:spPr bwMode="auto">
          <a:xfrm flipH="1">
            <a:off x="5592092" y="2132856"/>
            <a:ext cx="492076" cy="792088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7" name="Picture 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19684" y="3461058"/>
            <a:ext cx="864096" cy="6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3666" y="1916832"/>
            <a:ext cx="756084" cy="5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矩形 108"/>
          <p:cNvSpPr/>
          <p:nvPr/>
        </p:nvSpPr>
        <p:spPr bwMode="auto">
          <a:xfrm>
            <a:off x="3635896" y="6381328"/>
            <a:ext cx="237626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new requirements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solution must enable an endpoint to send and receive multiple presentation captures. </a:t>
            </a:r>
          </a:p>
          <a:p>
            <a:r>
              <a:rPr lang="en-US" altLang="zh-CN" dirty="0" smtClean="0"/>
              <a:t>The solution must support a means to identify presentation captures, including the number, purpose, etc. </a:t>
            </a:r>
          </a:p>
          <a:p>
            <a:r>
              <a:rPr lang="en-US" altLang="zh-CN" dirty="0" smtClean="0"/>
              <a:t>The solution must support multiple presentation sources from different endpoints at the same time. </a:t>
            </a:r>
          </a:p>
          <a:p>
            <a:r>
              <a:rPr lang="en-US" altLang="zh-CN" dirty="0" smtClean="0"/>
              <a:t>The solution must support means of enabling interoperability between Telepresence endpoints that send and receive different numbers of presentation streams. 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3635896" y="6381328"/>
            <a:ext cx="237626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143</TotalTime>
  <Words>520</Words>
  <Application>Microsoft Macintosh PowerPoint</Application>
  <PresentationFormat>On-screen Show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Blank</vt:lpstr>
      <vt:lpstr>1_主题1</vt:lpstr>
      <vt:lpstr>4_主题1</vt:lpstr>
      <vt:lpstr>5_主题1</vt:lpstr>
      <vt:lpstr>6_主题1</vt:lpstr>
      <vt:lpstr>7_主题1</vt:lpstr>
      <vt:lpstr>8_主题1</vt:lpstr>
      <vt:lpstr>9_主题1</vt:lpstr>
      <vt:lpstr>10_主题1</vt:lpstr>
      <vt:lpstr>Telemedical Use Case</vt:lpstr>
      <vt:lpstr>Introduction</vt:lpstr>
      <vt:lpstr>Surgery room</vt:lpstr>
      <vt:lpstr>Surgery room (cont.)</vt:lpstr>
      <vt:lpstr>Expert endpoints</vt:lpstr>
      <vt:lpstr>Education sites</vt:lpstr>
      <vt:lpstr>Remote sites</vt:lpstr>
      <vt:lpstr>Use case sketch</vt:lpstr>
      <vt:lpstr>Related new requirements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Telemedical use case</dc:title>
  <dc:creator>Xiaojing</dc:creator>
  <cp:lastModifiedBy>Paul Kyzivat</cp:lastModifiedBy>
  <cp:revision>20</cp:revision>
  <dcterms:created xsi:type="dcterms:W3CDTF">2011-12-01T07:18:24Z</dcterms:created>
  <dcterms:modified xsi:type="dcterms:W3CDTF">2012-07-28T13:31:29Z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(3)IajAuMCRznTGTy0bGQCLVZC/eEwJtYfJRqUxp3zPhGKrpg9QRIc96GugKnX7qMA/oFfp9nKV
hLpZysu1iVc28m6LW1GMs/faIReFVTtfbJ82LYcBjUV6530NZvkNclLU7wfvFlTeuaKv9jkr
5JOUVFminvxzTBDlNOIBddU4HK4LM7NbK7kqCzRWQAB3lp9vZE8nqP0YeYMInff6a1RbPs7M
utK37tlcqjN9GNd73RiTm</vt:lpwstr>
  </property>
  <property fmtid="{D5CDD505-2E9C-101B-9397-08002B2CF9AE}" pid="3" name="_ms_pID_7253431">
    <vt:lpwstr>PA/JCljL2wZgK6cmavxIIud9HBeFGha5yIMNH8xY9ql4BaZ7euA
gMTsVnDb/c7Vrq4+sLohs2NQptdXKpZSxvsgiAKID0fWJutEKV38AjjjI7hJu28o/00js0tX
smTpyv/MF1T25PfHBVrWVhdzCdWbX49MlWPu3YVRk8KVdSOrAFkavkPB72/835f3FNLwkVcN
s7vxW0r63T/GGh5VxKoj4rmzWCCjhnvEKQK6Szd1Mh</vt:lpwstr>
  </property>
  <property fmtid="{D5CDD505-2E9C-101B-9397-08002B2CF9AE}" pid="4" name="_ms_pID_7253432">
    <vt:lpwstr>qvs3RuMDVXYU0zdCe/eFiWkgJa0anY
1WdbrTNXKyezc9O2goLa7UBzEX5AQRLQpecQqzH3/ioILK+PdKEbCXF2k5pSqgvNcDpBYg8r
dAgHkVJ1gxIinQ/s9u6wHGiOm7bn7Sxu2cTrutzJ6PZc96YMCx0zNPVAJxri5lial6HVK/e7
orMbzLIFN5o8AXSHj14gkEUdqOtFcHZM6yY=</vt:lpwstr>
  </property>
  <property fmtid="{D5CDD505-2E9C-101B-9397-08002B2CF9AE}" pid="5" name="sflag">
    <vt:lpwstr>1343288209</vt:lpwstr>
  </property>
</Properties>
</file>