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871" r:id="rId2"/>
    <p:sldId id="886" r:id="rId3"/>
    <p:sldId id="887" r:id="rId4"/>
    <p:sldId id="891" r:id="rId5"/>
    <p:sldId id="885" r:id="rId6"/>
    <p:sldId id="884" r:id="rId7"/>
    <p:sldId id="889" r:id="rId8"/>
    <p:sldId id="890" r:id="rId9"/>
    <p:sldId id="883" r:id="rId10"/>
    <p:sldId id="882" r:id="rId11"/>
    <p:sldId id="881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  <a:srgbClr val="FF0066"/>
    <a:srgbClr val="FF3300"/>
    <a:srgbClr val="CCECFF"/>
    <a:srgbClr val="800080"/>
    <a:srgbClr val="CCFFCC"/>
    <a:srgbClr val="0033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652" autoAdjust="0"/>
    <p:restoredTop sz="84646" autoAdjust="0"/>
  </p:normalViewPr>
  <p:slideViewPr>
    <p:cSldViewPr snapToGrid="0" snapToObjects="1">
      <p:cViewPr varScale="1">
        <p:scale>
          <a:sx n="43" d="100"/>
          <a:sy n="43" d="100"/>
        </p:scale>
        <p:origin x="-106" y="-67"/>
      </p:cViewPr>
      <p:guideLst>
        <p:guide orient="horz" pos="487"/>
        <p:guide pos="2917"/>
      </p:guideLst>
    </p:cSldViewPr>
  </p:slideViewPr>
  <p:outlineViewPr>
    <p:cViewPr>
      <p:scale>
        <a:sx n="33" d="100"/>
        <a:sy n="33" d="100"/>
      </p:scale>
      <p:origin x="0" y="12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32" y="-6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fld id="{4B82FB83-A0CD-4B98-937C-F5181447557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224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4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24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224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fld id="{F1C11F9D-88A1-4C9B-81A5-32B2CA2380F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Text Box 2"/>
          <p:cNvSpPr txBox="1">
            <a:spLocks noChangeArrowheads="1"/>
          </p:cNvSpPr>
          <p:nvPr/>
        </p:nvSpPr>
        <p:spPr bwMode="auto">
          <a:xfrm>
            <a:off x="1371600" y="2057400"/>
            <a:ext cx="5029200" cy="1600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 algn="just"/>
            <a:endParaRPr lang="en-GB" sz="2400" b="0"/>
          </a:p>
        </p:txBody>
      </p:sp>
      <p:sp>
        <p:nvSpPr>
          <p:cNvPr id="8663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675" y="914400"/>
            <a:ext cx="850265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8663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675" y="2828925"/>
            <a:ext cx="8502650" cy="3495675"/>
          </a:xfrm>
        </p:spPr>
        <p:txBody>
          <a:bodyPr/>
          <a:lstStyle>
            <a:lvl1pPr marL="0" indent="0" algn="ctr">
              <a:buFont typeface="Symbol" pitchFamily="18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866310" name="Rectangle 6"/>
          <p:cNvSpPr>
            <a:spLocks noChangeArrowheads="1"/>
          </p:cNvSpPr>
          <p:nvPr userDrawn="1"/>
        </p:nvSpPr>
        <p:spPr bwMode="auto">
          <a:xfrm>
            <a:off x="3498850" y="3035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0" y="6448425"/>
            <a:ext cx="25638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altLang="zh-TW" sz="1000" b="0">
                <a:solidFill>
                  <a:schemeClr val="accent2"/>
                </a:solidFill>
                <a:ea typeface="PMingLiU" pitchFamily="18" charset="-120"/>
              </a:rPr>
              <a:t>What I have is only borrowed from God so that I may serve others. H Anthony Chan</a:t>
            </a:r>
          </a:p>
        </p:txBody>
      </p:sp>
      <p:sp>
        <p:nvSpPr>
          <p:cNvPr id="13" name="Rectangle 15"/>
          <p:cNvSpPr>
            <a:spLocks noChangeArrowheads="1"/>
          </p:cNvSpPr>
          <p:nvPr userDrawn="1"/>
        </p:nvSpPr>
        <p:spPr bwMode="auto">
          <a:xfrm>
            <a:off x="6654800" y="6448425"/>
            <a:ext cx="24892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/>
            <a:r>
              <a:rPr lang="en-US" altLang="zh-TW" sz="10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Page </a:t>
            </a:r>
            <a:fld id="{C921DB0A-5367-4374-BB54-9ACFF2AD6DDA}" type="slidenum">
              <a:rPr lang="en-US" altLang="zh-TW" sz="18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‹#›</a:t>
            </a:fld>
            <a:r>
              <a:rPr lang="en-US" altLang="zh-TW" sz="14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 </a:t>
            </a:r>
            <a:fld id="{70C009F5-06E5-43A0-B93C-C56EB0E212C0}" type="datetime4">
              <a:rPr lang="en-US" altLang="zh-TW" sz="10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July 26, 2012</a:t>
            </a:fld>
            <a:endParaRPr lang="en-US" altLang="zh-TW" sz="1000" b="0" dirty="0">
              <a:solidFill>
                <a:schemeClr val="accent2"/>
              </a:solidFill>
              <a:latin typeface="Helvetica" pitchFamily="34" charset="0"/>
              <a:ea typeface="PMingLiU" pitchFamily="18" charset="-120"/>
            </a:endParaRP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2489200" y="6448425"/>
            <a:ext cx="4165600" cy="2462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TW" sz="1000" b="0" dirty="0" err="1" smtClean="0">
                <a:solidFill>
                  <a:schemeClr val="accent2"/>
                </a:solidFill>
                <a:ea typeface="PMingLiU" pitchFamily="18" charset="-120"/>
              </a:rPr>
              <a:t>Ietf</a:t>
            </a:r>
            <a:r>
              <a:rPr lang="en-US" altLang="zh-TW" sz="1000" b="0" dirty="0" smtClean="0">
                <a:solidFill>
                  <a:schemeClr val="accent2"/>
                </a:solidFill>
                <a:ea typeface="PMingLiU" pitchFamily="18" charset="-120"/>
              </a:rPr>
              <a:t> 84</a:t>
            </a:r>
            <a:r>
              <a:rPr lang="en-US" altLang="zh-CN" sz="1000" b="0" dirty="0" smtClean="0">
                <a:solidFill>
                  <a:schemeClr val="accent2"/>
                </a:solidFill>
                <a:ea typeface="PMingLiU" pitchFamily="18" charset="-120"/>
              </a:rPr>
              <a:t>, Vancouver</a:t>
            </a:r>
            <a:endParaRPr lang="en-US" altLang="zh-TW" sz="1000" b="0" dirty="0">
              <a:solidFill>
                <a:schemeClr val="accent2"/>
              </a:solidFill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48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48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1775" y="1085850"/>
            <a:ext cx="4264025" cy="536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264025" cy="536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CCFFCC"/>
            </a:gs>
            <a:gs pos="50000">
              <a:srgbClr val="FFFFCC"/>
            </a:gs>
            <a:gs pos="100000">
              <a:srgbClr val="CC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ChangeArrowheads="1"/>
          </p:cNvSpPr>
          <p:nvPr/>
        </p:nvSpPr>
        <p:spPr bwMode="auto">
          <a:xfrm>
            <a:off x="1588" y="914400"/>
            <a:ext cx="9142412" cy="152400"/>
          </a:xfrm>
          <a:prstGeom prst="rect">
            <a:avLst/>
          </a:prstGeom>
          <a:gradFill rotWithShape="0">
            <a:gsLst>
              <a:gs pos="0">
                <a:srgbClr val="3365FB"/>
              </a:gs>
              <a:gs pos="100000">
                <a:srgbClr val="3365FB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5283" name="Text Box 3"/>
          <p:cNvSpPr txBox="1">
            <a:spLocks noChangeArrowheads="1"/>
          </p:cNvSpPr>
          <p:nvPr/>
        </p:nvSpPr>
        <p:spPr bwMode="auto">
          <a:xfrm>
            <a:off x="1371600" y="2057400"/>
            <a:ext cx="5029200" cy="1600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 algn="just"/>
            <a:endParaRPr lang="en-GB" sz="2400" b="0"/>
          </a:p>
        </p:txBody>
      </p:sp>
      <p:sp>
        <p:nvSpPr>
          <p:cNvPr id="86528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86528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1775" y="1085850"/>
            <a:ext cx="8680450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865287" name="Rectangle 7"/>
          <p:cNvSpPr>
            <a:spLocks noChangeArrowheads="1"/>
          </p:cNvSpPr>
          <p:nvPr userDrawn="1"/>
        </p:nvSpPr>
        <p:spPr bwMode="auto">
          <a:xfrm>
            <a:off x="3498850" y="3035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5293" name="Text Box 13"/>
          <p:cNvSpPr txBox="1">
            <a:spLocks noChangeArrowheads="1"/>
          </p:cNvSpPr>
          <p:nvPr userDrawn="1"/>
        </p:nvSpPr>
        <p:spPr bwMode="auto">
          <a:xfrm>
            <a:off x="0" y="6448425"/>
            <a:ext cx="25638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altLang="zh-TW" sz="1000" b="0">
                <a:solidFill>
                  <a:schemeClr val="accent2"/>
                </a:solidFill>
                <a:ea typeface="PMingLiU" pitchFamily="18" charset="-120"/>
              </a:rPr>
              <a:t>What I have is only borrowed from God so that I may serve others. H Anthony Chan</a:t>
            </a:r>
          </a:p>
        </p:txBody>
      </p:sp>
      <p:sp>
        <p:nvSpPr>
          <p:cNvPr id="865295" name="Rectangle 15"/>
          <p:cNvSpPr>
            <a:spLocks noChangeArrowheads="1"/>
          </p:cNvSpPr>
          <p:nvPr userDrawn="1"/>
        </p:nvSpPr>
        <p:spPr bwMode="auto">
          <a:xfrm>
            <a:off x="6654800" y="6448425"/>
            <a:ext cx="24892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/>
            <a:r>
              <a:rPr lang="en-US" altLang="zh-TW" sz="10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Page </a:t>
            </a:r>
            <a:fld id="{C921DB0A-5367-4374-BB54-9ACFF2AD6DDA}" type="slidenum">
              <a:rPr lang="en-US" altLang="zh-TW" sz="18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‹#›</a:t>
            </a:fld>
            <a:r>
              <a:rPr lang="en-US" altLang="zh-TW" sz="14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 </a:t>
            </a:r>
            <a:fld id="{70C009F5-06E5-43A0-B93C-C56EB0E212C0}" type="datetime4">
              <a:rPr lang="en-US" altLang="zh-TW" sz="10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July 26, 2012</a:t>
            </a:fld>
            <a:endParaRPr lang="en-US" altLang="zh-TW" sz="1000" b="0" dirty="0">
              <a:solidFill>
                <a:schemeClr val="accent2"/>
              </a:solidFill>
              <a:latin typeface="Helvetica" pitchFamily="34" charset="0"/>
              <a:ea typeface="PMingLiU" pitchFamily="18" charset="-120"/>
            </a:endParaRPr>
          </a:p>
        </p:txBody>
      </p:sp>
      <p:sp>
        <p:nvSpPr>
          <p:cNvPr id="865297" name="Rectangle 17"/>
          <p:cNvSpPr>
            <a:spLocks noChangeArrowheads="1"/>
          </p:cNvSpPr>
          <p:nvPr userDrawn="1"/>
        </p:nvSpPr>
        <p:spPr bwMode="auto">
          <a:xfrm>
            <a:off x="2489200" y="6448425"/>
            <a:ext cx="4165600" cy="2462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TW" sz="1000" b="0" dirty="0" err="1" smtClean="0">
                <a:solidFill>
                  <a:schemeClr val="accent2"/>
                </a:solidFill>
                <a:ea typeface="PMingLiU" pitchFamily="18" charset="-120"/>
              </a:rPr>
              <a:t>Ietf</a:t>
            </a:r>
            <a:r>
              <a:rPr lang="en-US" altLang="zh-TW" sz="1000" b="0" dirty="0" smtClean="0">
                <a:solidFill>
                  <a:schemeClr val="accent2"/>
                </a:solidFill>
                <a:ea typeface="PMingLiU" pitchFamily="18" charset="-120"/>
              </a:rPr>
              <a:t> 84</a:t>
            </a:r>
            <a:r>
              <a:rPr lang="en-US" altLang="zh-CN" sz="1000" b="0" dirty="0" smtClean="0">
                <a:solidFill>
                  <a:schemeClr val="accent2"/>
                </a:solidFill>
                <a:ea typeface="PMingLiU" pitchFamily="18" charset="-120"/>
              </a:rPr>
              <a:t>, Vancouver</a:t>
            </a:r>
            <a:endParaRPr lang="en-US" altLang="zh-TW" sz="1000" b="0" dirty="0">
              <a:solidFill>
                <a:schemeClr val="accent2"/>
              </a:solidFill>
              <a:ea typeface="PMingLiU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Symbol" pitchFamily="18" charset="2"/>
        <a:buChar char="¨"/>
        <a:defRPr sz="28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Ø"/>
        <a:defRPr sz="2800">
          <a:solidFill>
            <a:schemeClr val="accent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3200" dirty="0" smtClean="0"/>
              <a:t>Unified framework and DMM gap analysis</a:t>
            </a:r>
            <a:br>
              <a:rPr lang="en-US" altLang="zh-CN" sz="3200" dirty="0" smtClean="0"/>
            </a:br>
            <a:r>
              <a:rPr lang="en-US" sz="3200" dirty="0" smtClean="0"/>
              <a:t>draft</a:t>
            </a:r>
            <a:r>
              <a:rPr lang="en-US" altLang="zh-CN" sz="3200" dirty="0" smtClean="0"/>
              <a:t>-chan-</a:t>
            </a:r>
            <a:r>
              <a:rPr lang="en-US" altLang="zh-CN" sz="3200" dirty="0" err="1" smtClean="0"/>
              <a:t>dmm</a:t>
            </a:r>
            <a:r>
              <a:rPr lang="en-US" altLang="zh-CN" sz="3200" dirty="0" smtClean="0"/>
              <a:t>-framework-</a:t>
            </a:r>
            <a:r>
              <a:rPr lang="en-US" altLang="zh-CN" sz="3200" dirty="0" err="1" smtClean="0"/>
              <a:t>gapanalysis</a:t>
            </a:r>
            <a:endParaRPr lang="en-US" sz="3200" dirty="0"/>
          </a:p>
        </p:txBody>
      </p:sp>
      <p:sp>
        <p:nvSpPr>
          <p:cNvPr id="13752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H. Anthony Chan, h.a.chan@ieee.org</a:t>
            </a:r>
            <a:endParaRPr lang="en-US" altLang="zh-CN" dirty="0" smtClean="0"/>
          </a:p>
        </p:txBody>
      </p:sp>
      <p:sp>
        <p:nvSpPr>
          <p:cNvPr id="1375236" name="DtsShapeName" descr="@5@9@783@3075420834B8463G@2BD30G08=@;U8=@@MB62693!!!!!!BIHO@]B62693!!!11111111110C66@6B0D1VhsdmdrrCsn`ec`oeOduvnsjrUdbionmnfhdr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1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9876" y="1303262"/>
            <a:ext cx="4069776" cy="4800298"/>
          </a:xfrm>
        </p:spPr>
        <p:txBody>
          <a:bodyPr/>
          <a:lstStyle/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r>
              <a:rPr lang="en-US" altLang="zh-CN" sz="1900" dirty="0" smtClean="0"/>
              <a:t>REQ2: Providing mobility support dynamically</a:t>
            </a:r>
          </a:p>
          <a:p>
            <a:pPr marL="400050" lvl="1" indent="0"/>
            <a:r>
              <a:rPr lang="en-US" altLang="zh-CN" sz="1500" dirty="0" smtClean="0"/>
              <a:t>Home network and </a:t>
            </a:r>
            <a:r>
              <a:rPr lang="en-US" altLang="zh-CN" sz="1500" dirty="0" err="1" smtClean="0"/>
              <a:t>HoA</a:t>
            </a:r>
            <a:r>
              <a:rPr lang="en-US" altLang="zh-CN" sz="1500" dirty="0" smtClean="0"/>
              <a:t> was associated with MN. Need </a:t>
            </a:r>
            <a:r>
              <a:rPr lang="en-US" altLang="zh-CN" sz="1500" dirty="0" smtClean="0"/>
              <a:t>to associate </a:t>
            </a:r>
            <a:r>
              <a:rPr lang="en-US" altLang="zh-CN" sz="1500" dirty="0" smtClean="0"/>
              <a:t>instead </a:t>
            </a:r>
            <a:r>
              <a:rPr lang="en-US" altLang="zh-CN" sz="1500" dirty="0" smtClean="0"/>
              <a:t>with an application of the </a:t>
            </a:r>
            <a:r>
              <a:rPr lang="en-US" altLang="zh-CN" sz="1500" dirty="0" smtClean="0"/>
              <a:t>MN (which may have multiple applications)</a:t>
            </a:r>
            <a:endParaRPr lang="en-US" altLang="zh-CN" sz="1500" dirty="0"/>
          </a:p>
        </p:txBody>
      </p:sp>
      <p:sp>
        <p:nvSpPr>
          <p:cNvPr id="903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4348" y="1303262"/>
            <a:ext cx="4069776" cy="4800298"/>
          </a:xfrm>
        </p:spPr>
        <p:txBody>
          <a:bodyPr/>
          <a:lstStyle/>
          <a:p>
            <a:pPr marL="0" indent="0"/>
            <a:r>
              <a:rPr lang="en-US" altLang="zh-CN" sz="1900" dirty="0" smtClean="0"/>
              <a:t>LM, MR, and </a:t>
            </a:r>
            <a:r>
              <a:rPr lang="en-US" altLang="zh-CN" sz="1900" dirty="0" err="1" smtClean="0"/>
              <a:t>HoA</a:t>
            </a:r>
            <a:r>
              <a:rPr lang="en-US" altLang="zh-CN" sz="1900" dirty="0" smtClean="0"/>
              <a:t> allocation in each </a:t>
            </a:r>
            <a:r>
              <a:rPr lang="en-US" altLang="zh-CN" sz="1900" dirty="0" smtClean="0"/>
              <a:t>network</a:t>
            </a:r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</p:txBody>
      </p:sp>
      <p:cxnSp>
        <p:nvCxnSpPr>
          <p:cNvPr id="88" name="曲线连接符 52"/>
          <p:cNvCxnSpPr>
            <a:cxnSpLocks noChangeShapeType="1"/>
            <a:stCxn id="92" idx="0"/>
            <a:endCxn id="94" idx="0"/>
          </p:cNvCxnSpPr>
          <p:nvPr/>
        </p:nvCxnSpPr>
        <p:spPr bwMode="auto">
          <a:xfrm rot="16200000" flipH="1">
            <a:off x="5803545" y="2959567"/>
            <a:ext cx="9071" cy="1577770"/>
          </a:xfrm>
          <a:prstGeom prst="curvedConnector3">
            <a:avLst>
              <a:gd name="adj1" fmla="val -2520119"/>
            </a:avLst>
          </a:prstGeom>
          <a:noFill/>
          <a:ln w="76200" cmpd="dbl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</p:cxnSp>
      <p:sp>
        <p:nvSpPr>
          <p:cNvPr id="78" name="Text Box 69"/>
          <p:cNvSpPr txBox="1">
            <a:spLocks noChangeArrowheads="1"/>
          </p:cNvSpPr>
          <p:nvPr/>
        </p:nvSpPr>
        <p:spPr bwMode="auto">
          <a:xfrm>
            <a:off x="2733077" y="5863910"/>
            <a:ext cx="6040051" cy="57336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600" dirty="0" smtClean="0">
                <a:solidFill>
                  <a:srgbClr val="006600"/>
                </a:solidFill>
                <a:latin typeface="Arial" charset="0"/>
              </a:rPr>
              <a:t>Details in draft-</a:t>
            </a:r>
            <a:r>
              <a:rPr lang="en-US" altLang="zh-CN" sz="1600" dirty="0" err="1" smtClean="0">
                <a:solidFill>
                  <a:srgbClr val="006600"/>
                </a:solidFill>
                <a:latin typeface="Arial" charset="0"/>
              </a:rPr>
              <a:t>liu</a:t>
            </a:r>
            <a:r>
              <a:rPr lang="en-US" altLang="zh-CN" sz="1600" dirty="0" smtClean="0">
                <a:solidFill>
                  <a:srgbClr val="006600"/>
                </a:solidFill>
                <a:latin typeface="Arial" charset="0"/>
              </a:rPr>
              <a:t>-</a:t>
            </a:r>
            <a:r>
              <a:rPr lang="en-US" altLang="zh-CN" sz="1600" dirty="0" err="1" smtClean="0">
                <a:solidFill>
                  <a:srgbClr val="006600"/>
                </a:solidFill>
                <a:latin typeface="Arial" charset="0"/>
              </a:rPr>
              <a:t>dmm</a:t>
            </a:r>
            <a:r>
              <a:rPr lang="en-US" altLang="zh-CN" sz="1600" dirty="0" smtClean="0">
                <a:solidFill>
                  <a:srgbClr val="006600"/>
                </a:solidFill>
                <a:latin typeface="Arial" charset="0"/>
              </a:rPr>
              <a:t>-dynamic-anchor-discussion;</a:t>
            </a:r>
          </a:p>
          <a:p>
            <a:pPr marL="299892" indent="-299892" defTabSz="801161"/>
            <a:r>
              <a:rPr lang="en-US" altLang="zh-CN" sz="1600" dirty="0" smtClean="0">
                <a:solidFill>
                  <a:srgbClr val="006600"/>
                </a:solidFill>
                <a:latin typeface="Arial" charset="0"/>
              </a:rPr>
              <a:t>see also draft-</a:t>
            </a:r>
            <a:r>
              <a:rPr lang="en-US" altLang="zh-CN" sz="1600" dirty="0" err="1" smtClean="0">
                <a:solidFill>
                  <a:srgbClr val="006600"/>
                </a:solidFill>
                <a:latin typeface="Arial" charset="0"/>
              </a:rPr>
              <a:t>bernardos</a:t>
            </a:r>
            <a:r>
              <a:rPr lang="en-US" altLang="zh-CN" sz="1600" dirty="0" smtClean="0">
                <a:solidFill>
                  <a:srgbClr val="006600"/>
                </a:solidFill>
                <a:latin typeface="Arial" charset="0"/>
              </a:rPr>
              <a:t>-</a:t>
            </a:r>
            <a:r>
              <a:rPr lang="en-US" altLang="zh-CN" sz="1600" dirty="0" err="1" smtClean="0">
                <a:solidFill>
                  <a:srgbClr val="006600"/>
                </a:solidFill>
                <a:latin typeface="Arial" charset="0"/>
              </a:rPr>
              <a:t>dmm</a:t>
            </a:r>
            <a:r>
              <a:rPr lang="en-US" altLang="zh-CN" sz="1600" dirty="0" smtClean="0">
                <a:solidFill>
                  <a:srgbClr val="006600"/>
                </a:solidFill>
                <a:latin typeface="Arial" charset="0"/>
              </a:rPr>
              <a:t>-</a:t>
            </a:r>
            <a:r>
              <a:rPr lang="en-US" altLang="zh-CN" sz="1600" dirty="0" err="1" smtClean="0">
                <a:solidFill>
                  <a:srgbClr val="006600"/>
                </a:solidFill>
                <a:latin typeface="Arial" charset="0"/>
              </a:rPr>
              <a:t>pmip</a:t>
            </a:r>
            <a:r>
              <a:rPr lang="en-US" altLang="zh-CN" sz="1600" dirty="0" smtClean="0">
                <a:solidFill>
                  <a:srgbClr val="006600"/>
                </a:solidFill>
                <a:latin typeface="Arial" charset="0"/>
              </a:rPr>
              <a:t>; draft-sarikaya-dmm-dmipv6</a:t>
            </a:r>
          </a:p>
        </p:txBody>
      </p:sp>
      <p:sp>
        <p:nvSpPr>
          <p:cNvPr id="79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  <p:sp>
        <p:nvSpPr>
          <p:cNvPr id="89" name="Text Box 39"/>
          <p:cNvSpPr txBox="1">
            <a:spLocks noChangeArrowheads="1"/>
          </p:cNvSpPr>
          <p:nvPr/>
        </p:nvSpPr>
        <p:spPr bwMode="auto">
          <a:xfrm>
            <a:off x="6755601" y="4824674"/>
            <a:ext cx="531364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MN11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90" name="AutoShape 40"/>
          <p:cNvCxnSpPr>
            <a:cxnSpLocks noChangeShapeType="1"/>
            <a:stCxn id="89" idx="0"/>
            <a:endCxn id="94" idx="2"/>
          </p:cNvCxnSpPr>
          <p:nvPr/>
        </p:nvCxnSpPr>
        <p:spPr bwMode="auto">
          <a:xfrm flipH="1" flipV="1">
            <a:off x="6596966" y="4200512"/>
            <a:ext cx="424317" cy="624162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sp>
        <p:nvSpPr>
          <p:cNvPr id="91" name="AutoShape 45"/>
          <p:cNvSpPr>
            <a:spLocks noChangeArrowheads="1"/>
          </p:cNvSpPr>
          <p:nvPr/>
        </p:nvSpPr>
        <p:spPr bwMode="auto">
          <a:xfrm>
            <a:off x="7901789" y="2561612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chemeClr val="accent2"/>
                </a:solidFill>
                <a:latin typeface="Arial" charset="0"/>
                <a:ea typeface="ＭＳ Ｐゴシック" pitchFamily="34" charset="-128"/>
              </a:rPr>
              <a:t>LM2</a:t>
            </a:r>
          </a:p>
        </p:txBody>
      </p:sp>
      <p:pic>
        <p:nvPicPr>
          <p:cNvPr id="92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172" y="3743917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4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7942" y="3752988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" name="Picture 5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69775" y="3749734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7" name="AutoShape 51"/>
          <p:cNvCxnSpPr>
            <a:cxnSpLocks noChangeShapeType="1"/>
            <a:stCxn id="96" idx="0"/>
            <a:endCxn id="91" idx="3"/>
          </p:cNvCxnSpPr>
          <p:nvPr/>
        </p:nvCxnSpPr>
        <p:spPr bwMode="auto">
          <a:xfrm flipV="1">
            <a:off x="8138799" y="3183005"/>
            <a:ext cx="3917" cy="566729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98" name="AutoShape 53"/>
          <p:cNvCxnSpPr>
            <a:cxnSpLocks noChangeShapeType="1"/>
            <a:stCxn id="117" idx="0"/>
            <a:endCxn id="96" idx="2"/>
          </p:cNvCxnSpPr>
          <p:nvPr/>
        </p:nvCxnSpPr>
        <p:spPr bwMode="auto">
          <a:xfrm flipH="1" flipV="1">
            <a:off x="8138799" y="4197258"/>
            <a:ext cx="66252" cy="63303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99" name="Text Box 54"/>
          <p:cNvSpPr txBox="1">
            <a:spLocks noChangeArrowheads="1"/>
          </p:cNvSpPr>
          <p:nvPr/>
        </p:nvSpPr>
        <p:spPr bwMode="auto">
          <a:xfrm>
            <a:off x="5954592" y="5387615"/>
            <a:ext cx="54662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MN31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0" name="Text Box 58"/>
          <p:cNvSpPr txBox="1">
            <a:spLocks noChangeArrowheads="1"/>
          </p:cNvSpPr>
          <p:nvPr/>
        </p:nvSpPr>
        <p:spPr bwMode="auto">
          <a:xfrm>
            <a:off x="4802873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MR1</a:t>
            </a:r>
          </a:p>
        </p:txBody>
      </p:sp>
      <p:sp>
        <p:nvSpPr>
          <p:cNvPr id="101" name="Text Box 59"/>
          <p:cNvSpPr txBox="1">
            <a:spLocks noChangeArrowheads="1"/>
          </p:cNvSpPr>
          <p:nvPr/>
        </p:nvSpPr>
        <p:spPr bwMode="auto">
          <a:xfrm>
            <a:off x="6356214" y="4139966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0000"/>
                </a:solidFill>
                <a:latin typeface="Arial" charset="0"/>
              </a:rPr>
              <a:t>MR3</a:t>
            </a:r>
          </a:p>
        </p:txBody>
      </p:sp>
      <p:sp>
        <p:nvSpPr>
          <p:cNvPr id="102" name="Text Box 60"/>
          <p:cNvSpPr txBox="1">
            <a:spLocks noChangeArrowheads="1"/>
          </p:cNvSpPr>
          <p:nvPr/>
        </p:nvSpPr>
        <p:spPr bwMode="auto">
          <a:xfrm>
            <a:off x="7956198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3300"/>
                </a:solidFill>
                <a:latin typeface="Arial" charset="0"/>
              </a:rPr>
              <a:t>MR2</a:t>
            </a:r>
            <a:endParaRPr lang="en-US" altLang="zh-CN" b="0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04" name="AutoShape 61"/>
          <p:cNvSpPr>
            <a:spLocks noChangeArrowheads="1"/>
          </p:cNvSpPr>
          <p:nvPr/>
        </p:nvSpPr>
        <p:spPr bwMode="auto">
          <a:xfrm>
            <a:off x="6334966" y="2547723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chemeClr val="accent2"/>
                </a:solidFill>
                <a:latin typeface="Arial" charset="0"/>
                <a:ea typeface="ＭＳ Ｐゴシック" pitchFamily="34" charset="-128"/>
              </a:rPr>
              <a:t>LM3</a:t>
            </a:r>
          </a:p>
        </p:txBody>
      </p:sp>
      <p:cxnSp>
        <p:nvCxnSpPr>
          <p:cNvPr id="110" name="AutoShape 64"/>
          <p:cNvCxnSpPr>
            <a:cxnSpLocks noChangeShapeType="1"/>
            <a:stCxn id="94" idx="0"/>
            <a:endCxn id="104" idx="3"/>
          </p:cNvCxnSpPr>
          <p:nvPr/>
        </p:nvCxnSpPr>
        <p:spPr bwMode="auto">
          <a:xfrm flipH="1" flipV="1">
            <a:off x="6575894" y="3169116"/>
            <a:ext cx="21073" cy="583872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11" name="AutoShape 65"/>
          <p:cNvSpPr>
            <a:spLocks noChangeArrowheads="1"/>
          </p:cNvSpPr>
          <p:nvPr/>
        </p:nvSpPr>
        <p:spPr bwMode="auto">
          <a:xfrm>
            <a:off x="4774054" y="2543188"/>
            <a:ext cx="481855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114" name="AutoShape 68"/>
          <p:cNvCxnSpPr>
            <a:cxnSpLocks noChangeShapeType="1"/>
            <a:stCxn id="92" idx="0"/>
            <a:endCxn id="111" idx="3"/>
          </p:cNvCxnSpPr>
          <p:nvPr/>
        </p:nvCxnSpPr>
        <p:spPr bwMode="auto">
          <a:xfrm flipH="1" flipV="1">
            <a:off x="5014981" y="3164580"/>
            <a:ext cx="4214" cy="579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15" name="Text Box 54"/>
          <p:cNvSpPr txBox="1">
            <a:spLocks noChangeArrowheads="1"/>
          </p:cNvSpPr>
          <p:nvPr/>
        </p:nvSpPr>
        <p:spPr bwMode="auto">
          <a:xfrm>
            <a:off x="4699444" y="4814470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HoA11</a:t>
            </a:r>
          </a:p>
        </p:txBody>
      </p:sp>
      <p:cxnSp>
        <p:nvCxnSpPr>
          <p:cNvPr id="116" name="AutoShape 55"/>
          <p:cNvCxnSpPr>
            <a:cxnSpLocks noChangeShapeType="1"/>
            <a:stCxn id="115" idx="0"/>
            <a:endCxn id="92" idx="2"/>
          </p:cNvCxnSpPr>
          <p:nvPr/>
        </p:nvCxnSpPr>
        <p:spPr bwMode="auto">
          <a:xfrm flipV="1">
            <a:off x="5004400" y="4191441"/>
            <a:ext cx="14796" cy="62302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pic>
        <p:nvPicPr>
          <p:cNvPr id="117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2665" y="4830296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8" name="AutoShape 40"/>
          <p:cNvCxnSpPr>
            <a:cxnSpLocks noChangeShapeType="1"/>
            <a:stCxn id="132" idx="0"/>
            <a:endCxn id="117" idx="2"/>
          </p:cNvCxnSpPr>
          <p:nvPr/>
        </p:nvCxnSpPr>
        <p:spPr bwMode="auto">
          <a:xfrm flipH="1" flipV="1">
            <a:off x="8205051" y="4966367"/>
            <a:ext cx="23619" cy="43175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cxnSp>
        <p:nvCxnSpPr>
          <p:cNvPr id="119" name="AutoShape 40"/>
          <p:cNvCxnSpPr>
            <a:cxnSpLocks noChangeShapeType="1"/>
            <a:stCxn id="99" idx="0"/>
            <a:endCxn id="131" idx="2"/>
          </p:cNvCxnSpPr>
          <p:nvPr/>
        </p:nvCxnSpPr>
        <p:spPr bwMode="auto">
          <a:xfrm flipH="1" flipV="1">
            <a:off x="6224604" y="4972469"/>
            <a:ext cx="3301" cy="415146"/>
          </a:xfrm>
          <a:prstGeom prst="straightConnector1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ffectLst/>
        </p:spPr>
      </p:cxnSp>
      <p:sp>
        <p:nvSpPr>
          <p:cNvPr id="121" name="Text Box 39"/>
          <p:cNvSpPr txBox="1">
            <a:spLocks noChangeArrowheads="1"/>
          </p:cNvSpPr>
          <p:nvPr/>
        </p:nvSpPr>
        <p:spPr bwMode="auto">
          <a:xfrm>
            <a:off x="6548788" y="5011615"/>
            <a:ext cx="108920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IP32,</a:t>
            </a: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HoA11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2" name="Text Box 39"/>
          <p:cNvSpPr txBox="1">
            <a:spLocks noChangeArrowheads="1"/>
          </p:cNvSpPr>
          <p:nvPr/>
        </p:nvSpPr>
        <p:spPr bwMode="auto">
          <a:xfrm>
            <a:off x="5612294" y="5004001"/>
            <a:ext cx="421590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3" name="Text Box 58"/>
          <p:cNvSpPr txBox="1">
            <a:spLocks noChangeArrowheads="1"/>
          </p:cNvSpPr>
          <p:nvPr/>
        </p:nvSpPr>
        <p:spPr bwMode="auto">
          <a:xfrm>
            <a:off x="4564570" y="3390131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HoA1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4" name="Text Box 58"/>
          <p:cNvSpPr txBox="1">
            <a:spLocks noChangeArrowheads="1"/>
          </p:cNvSpPr>
          <p:nvPr/>
        </p:nvSpPr>
        <p:spPr bwMode="auto">
          <a:xfrm>
            <a:off x="6165049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HoA3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5" name="Text Box 58"/>
          <p:cNvSpPr txBox="1">
            <a:spLocks noChangeArrowheads="1"/>
          </p:cNvSpPr>
          <p:nvPr/>
        </p:nvSpPr>
        <p:spPr bwMode="auto">
          <a:xfrm>
            <a:off x="7758053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HoA2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6" name="Text Box 69"/>
          <p:cNvSpPr txBox="1">
            <a:spLocks noChangeArrowheads="1"/>
          </p:cNvSpPr>
          <p:nvPr/>
        </p:nvSpPr>
        <p:spPr bwMode="auto">
          <a:xfrm>
            <a:off x="4550641" y="224647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network1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7" name="Text Box 69"/>
          <p:cNvSpPr txBox="1">
            <a:spLocks noChangeArrowheads="1"/>
          </p:cNvSpPr>
          <p:nvPr/>
        </p:nvSpPr>
        <p:spPr bwMode="auto">
          <a:xfrm>
            <a:off x="6106215" y="224121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network3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8" name="Text Box 69"/>
          <p:cNvSpPr txBox="1">
            <a:spLocks noChangeArrowheads="1"/>
          </p:cNvSpPr>
          <p:nvPr/>
        </p:nvSpPr>
        <p:spPr bwMode="auto">
          <a:xfrm>
            <a:off x="7693321" y="2251724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network2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9" name="Text Box 39"/>
          <p:cNvSpPr txBox="1">
            <a:spLocks noChangeArrowheads="1"/>
          </p:cNvSpPr>
          <p:nvPr/>
        </p:nvSpPr>
        <p:spPr bwMode="auto">
          <a:xfrm>
            <a:off x="5563325" y="4814109"/>
            <a:ext cx="511358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AR31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cxnSp>
        <p:nvCxnSpPr>
          <p:cNvPr id="130" name="AutoShape 53"/>
          <p:cNvCxnSpPr>
            <a:cxnSpLocks noChangeShapeType="1"/>
            <a:stCxn id="131" idx="0"/>
            <a:endCxn id="94" idx="2"/>
          </p:cNvCxnSpPr>
          <p:nvPr/>
        </p:nvCxnSpPr>
        <p:spPr bwMode="auto">
          <a:xfrm flipV="1">
            <a:off x="6224604" y="4200512"/>
            <a:ext cx="372362" cy="635886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pic>
        <p:nvPicPr>
          <p:cNvPr id="13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2218" y="4836398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2" name="Text Box 54"/>
          <p:cNvSpPr txBox="1">
            <a:spLocks noChangeArrowheads="1"/>
          </p:cNvSpPr>
          <p:nvPr/>
        </p:nvSpPr>
        <p:spPr bwMode="auto">
          <a:xfrm>
            <a:off x="7967380" y="5398121"/>
            <a:ext cx="52257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CN21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80" name="Text Box 69"/>
          <p:cNvSpPr txBox="1">
            <a:spLocks noChangeArrowheads="1"/>
          </p:cNvSpPr>
          <p:nvPr/>
        </p:nvSpPr>
        <p:spPr bwMode="auto">
          <a:xfrm>
            <a:off x="5113792" y="5530662"/>
            <a:ext cx="265771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network-based or host-based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9876" y="1303262"/>
            <a:ext cx="4069776" cy="4800298"/>
          </a:xfrm>
        </p:spPr>
        <p:txBody>
          <a:bodyPr/>
          <a:lstStyle/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r>
              <a:rPr lang="en-US" altLang="zh-CN" sz="1900" dirty="0" smtClean="0"/>
              <a:t>REQ1 (part 1): Distributed deployment (part 2) avoiding non-optimal routes</a:t>
            </a:r>
          </a:p>
          <a:p>
            <a:pPr marL="400050" lvl="1" indent="0"/>
            <a:r>
              <a:rPr lang="en-US" altLang="zh-CN" sz="1500" dirty="0" smtClean="0"/>
              <a:t>(part 1</a:t>
            </a:r>
            <a:r>
              <a:rPr lang="en-US" altLang="zh-CN" sz="1500" dirty="0" smtClean="0">
                <a:sym typeface="Wingdings" pitchFamily="2" charset="2"/>
              </a:rPr>
              <a:t>) </a:t>
            </a:r>
            <a:r>
              <a:rPr lang="en-US" altLang="zh-CN" sz="1500" dirty="0" smtClean="0">
                <a:sym typeface="Wingdings" pitchFamily="2" charset="2"/>
              </a:rPr>
              <a:t>D</a:t>
            </a:r>
            <a:r>
              <a:rPr lang="en-US" altLang="zh-CN" sz="1500" dirty="0" smtClean="0"/>
              <a:t>eploy </a:t>
            </a:r>
            <a:r>
              <a:rPr lang="en-US" altLang="zh-CN" sz="1500" dirty="0" smtClean="0"/>
              <a:t>functions in each network</a:t>
            </a:r>
          </a:p>
          <a:p>
            <a:pPr marL="400050" lvl="1" indent="0"/>
            <a:r>
              <a:rPr lang="en-US" altLang="zh-CN" sz="1500" dirty="0" smtClean="0"/>
              <a:t>(part </a:t>
            </a:r>
            <a:r>
              <a:rPr lang="en-US" altLang="zh-CN" sz="1500" dirty="0" smtClean="0"/>
              <a:t>2) May generalize the LM’s into a distributed database. MR</a:t>
            </a:r>
            <a:r>
              <a:rPr lang="zh-CN" altLang="en-US" sz="1500" dirty="0" smtClean="0"/>
              <a:t> </a:t>
            </a:r>
            <a:r>
              <a:rPr lang="en-US" altLang="zh-CN" sz="1500" dirty="0" smtClean="0"/>
              <a:t>may cache the LM information</a:t>
            </a:r>
          </a:p>
          <a:p>
            <a:pPr marL="400050" lvl="1" indent="0"/>
            <a:r>
              <a:rPr lang="en-US" altLang="zh-CN" sz="1500" dirty="0" smtClean="0"/>
              <a:t>(part 2) </a:t>
            </a:r>
            <a:r>
              <a:rPr lang="en-US" altLang="zh-CN" sz="1500" dirty="0" smtClean="0"/>
              <a:t>Need MR in CN’s network to optimize the route</a:t>
            </a:r>
          </a:p>
          <a:p>
            <a:pPr marL="0" indent="0"/>
            <a:r>
              <a:rPr lang="en-US" altLang="zh-CN" sz="1900" dirty="0" smtClean="0"/>
              <a:t>REQ6: Security</a:t>
            </a:r>
          </a:p>
          <a:p>
            <a:pPr marL="400050" lvl="1" indent="0"/>
            <a:r>
              <a:rPr lang="en-US" altLang="zh-CN" sz="1500" dirty="0" smtClean="0"/>
              <a:t>Trust </a:t>
            </a:r>
            <a:r>
              <a:rPr lang="en-US" altLang="zh-CN" sz="1500" dirty="0" smtClean="0"/>
              <a:t>between MR and LM, in addition</a:t>
            </a:r>
            <a:endParaRPr lang="en-US" altLang="zh-CN" sz="1500" dirty="0" smtClean="0"/>
          </a:p>
          <a:p>
            <a:pPr marL="400050" lvl="1" indent="0"/>
            <a:endParaRPr lang="en-US" altLang="zh-CN" sz="1500" dirty="0" smtClean="0"/>
          </a:p>
        </p:txBody>
      </p:sp>
      <p:sp>
        <p:nvSpPr>
          <p:cNvPr id="903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4348" y="1303262"/>
            <a:ext cx="4069776" cy="4800298"/>
          </a:xfrm>
        </p:spPr>
        <p:txBody>
          <a:bodyPr/>
          <a:lstStyle/>
          <a:p>
            <a:pPr marL="0" indent="0"/>
            <a:r>
              <a:rPr lang="en-US" altLang="zh-CN" sz="1900" dirty="0" smtClean="0"/>
              <a:t>Location </a:t>
            </a:r>
            <a:r>
              <a:rPr lang="en-US" altLang="zh-CN" sz="1900" dirty="0"/>
              <a:t>management: control plane is supported by hierarchical and distributed database</a:t>
            </a:r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</p:txBody>
      </p:sp>
      <p:sp>
        <p:nvSpPr>
          <p:cNvPr id="903207" name="Text Box 39"/>
          <p:cNvSpPr txBox="1">
            <a:spLocks noChangeArrowheads="1"/>
          </p:cNvSpPr>
          <p:nvPr/>
        </p:nvSpPr>
        <p:spPr bwMode="auto">
          <a:xfrm>
            <a:off x="6755601" y="4824674"/>
            <a:ext cx="531364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MN11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903208" name="AutoShape 40"/>
          <p:cNvCxnSpPr>
            <a:cxnSpLocks noChangeShapeType="1"/>
            <a:stCxn id="903207" idx="0"/>
            <a:endCxn id="903216" idx="2"/>
          </p:cNvCxnSpPr>
          <p:nvPr/>
        </p:nvCxnSpPr>
        <p:spPr bwMode="auto">
          <a:xfrm flipH="1" flipV="1">
            <a:off x="6596966" y="4200512"/>
            <a:ext cx="424317" cy="624162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sp>
        <p:nvSpPr>
          <p:cNvPr id="903213" name="AutoShape 45"/>
          <p:cNvSpPr>
            <a:spLocks noChangeArrowheads="1"/>
          </p:cNvSpPr>
          <p:nvPr/>
        </p:nvSpPr>
        <p:spPr bwMode="auto">
          <a:xfrm>
            <a:off x="7901789" y="2561612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chemeClr val="accent2"/>
                </a:solidFill>
                <a:latin typeface="Arial" charset="0"/>
                <a:ea typeface="ＭＳ Ｐゴシック" pitchFamily="34" charset="-128"/>
              </a:rPr>
              <a:t>LM2</a:t>
            </a:r>
          </a:p>
        </p:txBody>
      </p:sp>
      <p:pic>
        <p:nvPicPr>
          <p:cNvPr id="903214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172" y="3743917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3215" name="AutoShape 47"/>
          <p:cNvCxnSpPr>
            <a:cxnSpLocks noChangeShapeType="1"/>
            <a:stCxn id="903214" idx="0"/>
            <a:endCxn id="903213" idx="3"/>
          </p:cNvCxnSpPr>
          <p:nvPr/>
        </p:nvCxnSpPr>
        <p:spPr bwMode="auto">
          <a:xfrm flipV="1">
            <a:off x="5019196" y="3183005"/>
            <a:ext cx="3123520" cy="560912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pic>
        <p:nvPicPr>
          <p:cNvPr id="903216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7942" y="3752988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3217" name="AutoShape 49"/>
          <p:cNvCxnSpPr>
            <a:cxnSpLocks noChangeShapeType="1"/>
            <a:stCxn id="903216" idx="0"/>
            <a:endCxn id="903213" idx="3"/>
          </p:cNvCxnSpPr>
          <p:nvPr/>
        </p:nvCxnSpPr>
        <p:spPr bwMode="auto">
          <a:xfrm flipV="1">
            <a:off x="6596966" y="3183005"/>
            <a:ext cx="1545750" cy="56998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pic>
        <p:nvPicPr>
          <p:cNvPr id="903218" name="Picture 5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69775" y="3749734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3219" name="AutoShape 51"/>
          <p:cNvCxnSpPr>
            <a:cxnSpLocks noChangeShapeType="1"/>
            <a:stCxn id="903218" idx="0"/>
            <a:endCxn id="903213" idx="3"/>
          </p:cNvCxnSpPr>
          <p:nvPr/>
        </p:nvCxnSpPr>
        <p:spPr bwMode="auto">
          <a:xfrm flipV="1">
            <a:off x="8138799" y="3183005"/>
            <a:ext cx="3917" cy="566729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903221" name="AutoShape 53"/>
          <p:cNvCxnSpPr>
            <a:cxnSpLocks noChangeShapeType="1"/>
            <a:stCxn id="74" idx="0"/>
            <a:endCxn id="903218" idx="2"/>
          </p:cNvCxnSpPr>
          <p:nvPr/>
        </p:nvCxnSpPr>
        <p:spPr bwMode="auto">
          <a:xfrm flipH="1" flipV="1">
            <a:off x="8138799" y="4197258"/>
            <a:ext cx="66252" cy="63303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903222" name="Text Box 54"/>
          <p:cNvSpPr txBox="1">
            <a:spLocks noChangeArrowheads="1"/>
          </p:cNvSpPr>
          <p:nvPr/>
        </p:nvSpPr>
        <p:spPr bwMode="auto">
          <a:xfrm>
            <a:off x="5954592" y="5387615"/>
            <a:ext cx="54662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MN31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903226" name="Text Box 58"/>
          <p:cNvSpPr txBox="1">
            <a:spLocks noChangeArrowheads="1"/>
          </p:cNvSpPr>
          <p:nvPr/>
        </p:nvSpPr>
        <p:spPr bwMode="auto">
          <a:xfrm>
            <a:off x="4802873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MR1</a:t>
            </a:r>
          </a:p>
        </p:txBody>
      </p:sp>
      <p:sp>
        <p:nvSpPr>
          <p:cNvPr id="903227" name="Text Box 59"/>
          <p:cNvSpPr txBox="1">
            <a:spLocks noChangeArrowheads="1"/>
          </p:cNvSpPr>
          <p:nvPr/>
        </p:nvSpPr>
        <p:spPr bwMode="auto">
          <a:xfrm>
            <a:off x="6356214" y="4139966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0000"/>
                </a:solidFill>
                <a:latin typeface="Arial" charset="0"/>
              </a:rPr>
              <a:t>MR3</a:t>
            </a:r>
          </a:p>
        </p:txBody>
      </p:sp>
      <p:sp>
        <p:nvSpPr>
          <p:cNvPr id="903228" name="Text Box 60"/>
          <p:cNvSpPr txBox="1">
            <a:spLocks noChangeArrowheads="1"/>
          </p:cNvSpPr>
          <p:nvPr/>
        </p:nvSpPr>
        <p:spPr bwMode="auto">
          <a:xfrm>
            <a:off x="7956198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3300"/>
                </a:solidFill>
                <a:latin typeface="Arial" charset="0"/>
              </a:rPr>
              <a:t>MR2</a:t>
            </a:r>
            <a:endParaRPr lang="en-US" altLang="zh-CN" b="0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903229" name="AutoShape 61"/>
          <p:cNvSpPr>
            <a:spLocks noChangeArrowheads="1"/>
          </p:cNvSpPr>
          <p:nvPr/>
        </p:nvSpPr>
        <p:spPr bwMode="auto">
          <a:xfrm>
            <a:off x="6334966" y="2547723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chemeClr val="accent2"/>
                </a:solidFill>
                <a:latin typeface="Arial" charset="0"/>
                <a:ea typeface="ＭＳ Ｐゴシック" pitchFamily="34" charset="-128"/>
              </a:rPr>
              <a:t>LM3</a:t>
            </a:r>
          </a:p>
        </p:txBody>
      </p:sp>
      <p:cxnSp>
        <p:nvCxnSpPr>
          <p:cNvPr id="903230" name="AutoShape 62"/>
          <p:cNvCxnSpPr>
            <a:cxnSpLocks noChangeShapeType="1"/>
            <a:stCxn id="903218" idx="0"/>
            <a:endCxn id="903229" idx="3"/>
          </p:cNvCxnSpPr>
          <p:nvPr/>
        </p:nvCxnSpPr>
        <p:spPr bwMode="auto">
          <a:xfrm flipH="1" flipV="1">
            <a:off x="6575893" y="3169116"/>
            <a:ext cx="1562906" cy="580618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903231" name="AutoShape 63"/>
          <p:cNvCxnSpPr>
            <a:cxnSpLocks noChangeShapeType="1"/>
            <a:stCxn id="903214" idx="0"/>
            <a:endCxn id="903229" idx="3"/>
          </p:cNvCxnSpPr>
          <p:nvPr/>
        </p:nvCxnSpPr>
        <p:spPr bwMode="auto">
          <a:xfrm flipV="1">
            <a:off x="5019196" y="3169116"/>
            <a:ext cx="1556698" cy="574801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903232" name="AutoShape 64"/>
          <p:cNvCxnSpPr>
            <a:cxnSpLocks noChangeShapeType="1"/>
            <a:stCxn id="903216" idx="0"/>
            <a:endCxn id="903229" idx="3"/>
          </p:cNvCxnSpPr>
          <p:nvPr/>
        </p:nvCxnSpPr>
        <p:spPr bwMode="auto">
          <a:xfrm flipH="1" flipV="1">
            <a:off x="6575894" y="3169116"/>
            <a:ext cx="21073" cy="583872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903233" name="AutoShape 65"/>
          <p:cNvSpPr>
            <a:spLocks noChangeArrowheads="1"/>
          </p:cNvSpPr>
          <p:nvPr/>
        </p:nvSpPr>
        <p:spPr bwMode="auto">
          <a:xfrm>
            <a:off x="4774054" y="2543188"/>
            <a:ext cx="481855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903234" name="AutoShape 66"/>
          <p:cNvCxnSpPr>
            <a:cxnSpLocks noChangeShapeType="1"/>
            <a:stCxn id="903218" idx="0"/>
            <a:endCxn id="903233" idx="3"/>
          </p:cNvCxnSpPr>
          <p:nvPr/>
        </p:nvCxnSpPr>
        <p:spPr bwMode="auto">
          <a:xfrm flipH="1" flipV="1">
            <a:off x="5014982" y="3164580"/>
            <a:ext cx="3123817" cy="585154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903235" name="AutoShape 67"/>
          <p:cNvCxnSpPr>
            <a:cxnSpLocks noChangeShapeType="1"/>
            <a:stCxn id="903216" idx="0"/>
            <a:endCxn id="903233" idx="3"/>
          </p:cNvCxnSpPr>
          <p:nvPr/>
        </p:nvCxnSpPr>
        <p:spPr bwMode="auto">
          <a:xfrm flipH="1" flipV="1">
            <a:off x="5014981" y="3164580"/>
            <a:ext cx="1581985" cy="58840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903236" name="AutoShape 68"/>
          <p:cNvCxnSpPr>
            <a:cxnSpLocks noChangeShapeType="1"/>
            <a:stCxn id="903214" idx="0"/>
            <a:endCxn id="903233" idx="3"/>
          </p:cNvCxnSpPr>
          <p:nvPr/>
        </p:nvCxnSpPr>
        <p:spPr bwMode="auto">
          <a:xfrm flipH="1" flipV="1">
            <a:off x="5014981" y="3164580"/>
            <a:ext cx="4214" cy="579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81" name="Text Box 54"/>
          <p:cNvSpPr txBox="1">
            <a:spLocks noChangeArrowheads="1"/>
          </p:cNvSpPr>
          <p:nvPr/>
        </p:nvSpPr>
        <p:spPr bwMode="auto">
          <a:xfrm>
            <a:off x="4699444" y="4814470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HoA11</a:t>
            </a:r>
          </a:p>
        </p:txBody>
      </p:sp>
      <p:cxnSp>
        <p:nvCxnSpPr>
          <p:cNvPr id="82" name="AutoShape 55"/>
          <p:cNvCxnSpPr>
            <a:cxnSpLocks noChangeShapeType="1"/>
            <a:stCxn id="81" idx="0"/>
            <a:endCxn id="903214" idx="2"/>
          </p:cNvCxnSpPr>
          <p:nvPr/>
        </p:nvCxnSpPr>
        <p:spPr bwMode="auto">
          <a:xfrm flipV="1">
            <a:off x="5004400" y="4191441"/>
            <a:ext cx="14796" cy="62302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pic>
        <p:nvPicPr>
          <p:cNvPr id="74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2665" y="4830296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4" name="AutoShape 40"/>
          <p:cNvCxnSpPr>
            <a:cxnSpLocks noChangeShapeType="1"/>
            <a:stCxn id="113" idx="0"/>
            <a:endCxn id="74" idx="2"/>
          </p:cNvCxnSpPr>
          <p:nvPr/>
        </p:nvCxnSpPr>
        <p:spPr bwMode="auto">
          <a:xfrm flipH="1" flipV="1">
            <a:off x="8205051" y="4966367"/>
            <a:ext cx="23619" cy="43175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cxnSp>
        <p:nvCxnSpPr>
          <p:cNvPr id="87" name="AutoShape 40"/>
          <p:cNvCxnSpPr>
            <a:cxnSpLocks noChangeShapeType="1"/>
            <a:stCxn id="903222" idx="0"/>
            <a:endCxn id="101" idx="2"/>
          </p:cNvCxnSpPr>
          <p:nvPr/>
        </p:nvCxnSpPr>
        <p:spPr bwMode="auto">
          <a:xfrm flipH="1" flipV="1">
            <a:off x="6224604" y="4972469"/>
            <a:ext cx="3301" cy="415146"/>
          </a:xfrm>
          <a:prstGeom prst="straightConnector1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ffectLst/>
        </p:spPr>
      </p:cxnSp>
      <p:sp>
        <p:nvSpPr>
          <p:cNvPr id="83" name="Text Box 39"/>
          <p:cNvSpPr txBox="1">
            <a:spLocks noChangeArrowheads="1"/>
          </p:cNvSpPr>
          <p:nvPr/>
        </p:nvSpPr>
        <p:spPr bwMode="auto">
          <a:xfrm>
            <a:off x="6548788" y="5011615"/>
            <a:ext cx="108920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IP32,</a:t>
            </a: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HoA11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6" name="Text Box 39"/>
          <p:cNvSpPr txBox="1">
            <a:spLocks noChangeArrowheads="1"/>
          </p:cNvSpPr>
          <p:nvPr/>
        </p:nvSpPr>
        <p:spPr bwMode="auto">
          <a:xfrm>
            <a:off x="5612294" y="5004001"/>
            <a:ext cx="421590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3" name="Text Box 58"/>
          <p:cNvSpPr txBox="1">
            <a:spLocks noChangeArrowheads="1"/>
          </p:cNvSpPr>
          <p:nvPr/>
        </p:nvSpPr>
        <p:spPr bwMode="auto">
          <a:xfrm>
            <a:off x="4564570" y="3390131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HoA1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6" name="Text Box 58"/>
          <p:cNvSpPr txBox="1">
            <a:spLocks noChangeArrowheads="1"/>
          </p:cNvSpPr>
          <p:nvPr/>
        </p:nvSpPr>
        <p:spPr bwMode="auto">
          <a:xfrm>
            <a:off x="6165049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HoA3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7" name="Text Box 58"/>
          <p:cNvSpPr txBox="1">
            <a:spLocks noChangeArrowheads="1"/>
          </p:cNvSpPr>
          <p:nvPr/>
        </p:nvSpPr>
        <p:spPr bwMode="auto">
          <a:xfrm>
            <a:off x="7758053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HoA2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8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  <p:sp>
        <p:nvSpPr>
          <p:cNvPr id="90" name="Text Box 69"/>
          <p:cNvSpPr txBox="1">
            <a:spLocks noChangeArrowheads="1"/>
          </p:cNvSpPr>
          <p:nvPr/>
        </p:nvSpPr>
        <p:spPr bwMode="auto">
          <a:xfrm>
            <a:off x="4550641" y="224647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network1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1" name="Text Box 69"/>
          <p:cNvSpPr txBox="1">
            <a:spLocks noChangeArrowheads="1"/>
          </p:cNvSpPr>
          <p:nvPr/>
        </p:nvSpPr>
        <p:spPr bwMode="auto">
          <a:xfrm>
            <a:off x="6106215" y="224121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network3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" name="Text Box 69"/>
          <p:cNvSpPr txBox="1">
            <a:spLocks noChangeArrowheads="1"/>
          </p:cNvSpPr>
          <p:nvPr/>
        </p:nvSpPr>
        <p:spPr bwMode="auto">
          <a:xfrm>
            <a:off x="7693321" y="2251724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network2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5" name="Text Box 39"/>
          <p:cNvSpPr txBox="1">
            <a:spLocks noChangeArrowheads="1"/>
          </p:cNvSpPr>
          <p:nvPr/>
        </p:nvSpPr>
        <p:spPr bwMode="auto">
          <a:xfrm>
            <a:off x="5563325" y="4814109"/>
            <a:ext cx="511358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AR31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cxnSp>
        <p:nvCxnSpPr>
          <p:cNvPr id="100" name="AutoShape 53"/>
          <p:cNvCxnSpPr>
            <a:cxnSpLocks noChangeShapeType="1"/>
            <a:stCxn id="101" idx="0"/>
            <a:endCxn id="903216" idx="2"/>
          </p:cNvCxnSpPr>
          <p:nvPr/>
        </p:nvCxnSpPr>
        <p:spPr bwMode="auto">
          <a:xfrm flipV="1">
            <a:off x="6224604" y="4200512"/>
            <a:ext cx="372362" cy="635886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pic>
        <p:nvPicPr>
          <p:cNvPr id="10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2218" y="4836398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3" name="Text Box 54"/>
          <p:cNvSpPr txBox="1">
            <a:spLocks noChangeArrowheads="1"/>
          </p:cNvSpPr>
          <p:nvPr/>
        </p:nvSpPr>
        <p:spPr bwMode="auto">
          <a:xfrm>
            <a:off x="7967380" y="5398121"/>
            <a:ext cx="52257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CN21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85" name="Text Box 69"/>
          <p:cNvSpPr txBox="1">
            <a:spLocks noChangeArrowheads="1"/>
          </p:cNvSpPr>
          <p:nvPr/>
        </p:nvSpPr>
        <p:spPr bwMode="auto">
          <a:xfrm>
            <a:off x="5268108" y="5530662"/>
            <a:ext cx="265771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network-based or host-based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Abstract the functions of MIP family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Mobility routing (MR) function: to intercept packets to/from the </a:t>
            </a:r>
            <a:r>
              <a:rPr lang="en-US" altLang="zh-CN" dirty="0" err="1" smtClean="0"/>
              <a:t>HoA</a:t>
            </a:r>
            <a:r>
              <a:rPr lang="en-US" altLang="zh-CN" dirty="0" smtClean="0"/>
              <a:t> of a mobile node and to </a:t>
            </a:r>
            <a:r>
              <a:rPr lang="en-US" altLang="zh-CN" dirty="0" smtClean="0">
                <a:solidFill>
                  <a:srgbClr val="FF0000"/>
                </a:solidFill>
              </a:rPr>
              <a:t>forward</a:t>
            </a:r>
            <a:r>
              <a:rPr lang="en-US" altLang="zh-CN" dirty="0" smtClean="0"/>
              <a:t> the packets, based on the internetwork location information, </a:t>
            </a:r>
            <a:r>
              <a:rPr lang="en-US" altLang="zh-CN" dirty="0" smtClean="0">
                <a:solidFill>
                  <a:srgbClr val="FF0000"/>
                </a:solidFill>
              </a:rPr>
              <a:t>either to the destination </a:t>
            </a:r>
            <a:r>
              <a:rPr lang="en-US" altLang="zh-CN" dirty="0" smtClean="0">
                <a:solidFill>
                  <a:srgbClr val="FF0000"/>
                </a:solidFill>
              </a:rPr>
              <a:t>(or </a:t>
            </a:r>
            <a:r>
              <a:rPr lang="en-US" altLang="zh-CN" dirty="0" smtClean="0">
                <a:solidFill>
                  <a:srgbClr val="FF0000"/>
                </a:solidFill>
              </a:rPr>
              <a:t>to some other network element </a:t>
            </a:r>
            <a:r>
              <a:rPr lang="en-US" altLang="zh-CN" dirty="0" smtClean="0">
                <a:solidFill>
                  <a:srgbClr val="0000CC"/>
                </a:solidFill>
              </a:rPr>
              <a:t>that knows how to forward to the </a:t>
            </a:r>
            <a:r>
              <a:rPr lang="en-US" altLang="zh-CN" dirty="0" smtClean="0">
                <a:solidFill>
                  <a:srgbClr val="0000CC"/>
                </a:solidFill>
              </a:rPr>
              <a:t>destination).</a:t>
            </a:r>
            <a:endParaRPr lang="en-US" altLang="zh-CN" dirty="0" smtClean="0">
              <a:solidFill>
                <a:srgbClr val="0000CC"/>
              </a:solidFill>
            </a:endParaRPr>
          </a:p>
          <a:p>
            <a:r>
              <a:rPr lang="en-US" altLang="zh-CN" dirty="0" smtClean="0"/>
              <a:t>Home address allocation: allocate the home network prefix or </a:t>
            </a:r>
            <a:r>
              <a:rPr lang="en-US" altLang="zh-CN" dirty="0" err="1" smtClean="0"/>
              <a:t>HoA</a:t>
            </a:r>
            <a:r>
              <a:rPr lang="en-US" altLang="zh-CN" dirty="0" smtClean="0"/>
              <a:t> to a MN.</a:t>
            </a:r>
          </a:p>
          <a:p>
            <a:r>
              <a:rPr lang="en-US" altLang="zh-CN" dirty="0" smtClean="0"/>
              <a:t>Location management (LM) function: to manage and to keep track of the internetwork location of a MN, which includes </a:t>
            </a:r>
            <a:r>
              <a:rPr lang="en-US" altLang="zh-CN" dirty="0" smtClean="0">
                <a:solidFill>
                  <a:srgbClr val="FF0000"/>
                </a:solidFill>
              </a:rPr>
              <a:t>a mapping of the </a:t>
            </a:r>
            <a:r>
              <a:rPr lang="en-US" altLang="zh-CN" dirty="0" err="1" smtClean="0">
                <a:solidFill>
                  <a:srgbClr val="FF0000"/>
                </a:solidFill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</a:rPr>
              <a:t> to the routing address of the MN </a:t>
            </a:r>
            <a:r>
              <a:rPr lang="en-US" altLang="zh-CN" dirty="0" smtClean="0">
                <a:solidFill>
                  <a:srgbClr val="FF0000"/>
                </a:solidFill>
              </a:rPr>
              <a:t>(or of another </a:t>
            </a:r>
            <a:r>
              <a:rPr lang="en-US" altLang="zh-CN" dirty="0" smtClean="0">
                <a:solidFill>
                  <a:srgbClr val="FF0000"/>
                </a:solidFill>
              </a:rPr>
              <a:t>network element </a:t>
            </a:r>
            <a:r>
              <a:rPr lang="en-US" altLang="zh-CN" dirty="0" smtClean="0"/>
              <a:t>that knows how to forward packets towards the </a:t>
            </a:r>
            <a:r>
              <a:rPr lang="en-US" altLang="zh-CN" dirty="0" smtClean="0"/>
              <a:t>MN).</a:t>
            </a:r>
            <a:endParaRPr lang="en-US" altLang="zh-CN" dirty="0" smtClean="0"/>
          </a:p>
          <a:p>
            <a:r>
              <a:rPr lang="en-US" altLang="zh-CN" dirty="0" smtClean="0"/>
              <a:t>one (or more) proxy may exist between LM and MN so that the LM function is maintained in the hierarchy LM-proxy-MN.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endParaRPr lang="en-US" altLang="zh-CN" dirty="0"/>
          </a:p>
        </p:txBody>
      </p:sp>
      <p:sp>
        <p:nvSpPr>
          <p:cNvPr id="44" name="Content Placeholder 4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REQ5</a:t>
            </a:r>
            <a:r>
              <a:rPr lang="en-US" altLang="zh-CN" dirty="0" smtClean="0"/>
              <a:t>: Considering existing protocols first</a:t>
            </a:r>
          </a:p>
          <a:p>
            <a:pPr lvl="1"/>
            <a:r>
              <a:rPr lang="en-US" dirty="0" smtClean="0"/>
              <a:t>Abstracting existing protocol functions is a way to see how to maximize the use of existing protocols</a:t>
            </a:r>
          </a:p>
          <a:p>
            <a:r>
              <a:rPr lang="en-US" dirty="0" smtClean="0"/>
              <a:t>REQ4 </a:t>
            </a:r>
            <a:r>
              <a:rPr lang="en-US" altLang="zh-CN" dirty="0" smtClean="0"/>
              <a:t>(part 2): Compatibility</a:t>
            </a:r>
          </a:p>
          <a:p>
            <a:pPr lvl="1"/>
            <a:r>
              <a:rPr lang="en-US" dirty="0" smtClean="0"/>
              <a:t>Different deployments using the same abstract functions can be compatible with each other</a:t>
            </a:r>
          </a:p>
          <a:p>
            <a:r>
              <a:rPr lang="en-US" dirty="0" smtClean="0"/>
              <a:t>REQ3</a:t>
            </a:r>
            <a:r>
              <a:rPr lang="en-US" altLang="zh-CN" dirty="0" smtClean="0"/>
              <a:t>: IPv6 deployment</a:t>
            </a:r>
          </a:p>
          <a:p>
            <a:pPr lvl="1"/>
            <a:r>
              <a:rPr lang="en-US" dirty="0" smtClean="0"/>
              <a:t>Functions are abstracted from MIPv6 and PMIPv6</a:t>
            </a:r>
            <a:endParaRPr lang="en-US" dirty="0"/>
          </a:p>
        </p:txBody>
      </p:sp>
      <p:sp>
        <p:nvSpPr>
          <p:cNvPr id="903237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"/>
          <p:cNvGraphicFramePr>
            <a:graphicFrameLocks noGrp="1"/>
          </p:cNvGraphicFramePr>
          <p:nvPr/>
        </p:nvGraphicFramePr>
        <p:xfrm>
          <a:off x="341982" y="2070689"/>
          <a:ext cx="8496945" cy="2560320"/>
        </p:xfrm>
        <a:graphic>
          <a:graphicData uri="http://schemas.openxmlformats.org/drawingml/2006/table">
            <a:tbl>
              <a:tblPr/>
              <a:tblGrid>
                <a:gridCol w="1190034"/>
                <a:gridCol w="349817"/>
                <a:gridCol w="1196454"/>
                <a:gridCol w="1296144"/>
                <a:gridCol w="288032"/>
                <a:gridCol w="1368152"/>
                <a:gridCol w="1296144"/>
                <a:gridCol w="360040"/>
                <a:gridCol w="1152128"/>
              </a:tblGrid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a. MIP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CoA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CoA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CN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HA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MN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b. PMIP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IP(HoA)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CoA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IP(</a:t>
                      </a:r>
                      <a:r>
                        <a:rPr kumimoji="0" lang="en-US" sz="2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CoA</a:t>
                      </a: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CN</a:t>
                      </a:r>
                    </a:p>
                  </a:txBody>
                  <a:tcPr marL="0" marR="0" marT="0" marB="0" anchor="ctr" anchorCtr="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MA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MAG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2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itchFamily="34" charset="0"/>
                        </a:rPr>
                        <a:t>MN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66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" name="AutoShape 120"/>
          <p:cNvCxnSpPr>
            <a:cxnSpLocks noChangeShapeType="1"/>
          </p:cNvCxnSpPr>
          <p:nvPr/>
        </p:nvCxnSpPr>
        <p:spPr bwMode="auto">
          <a:xfrm flipH="1">
            <a:off x="1532017" y="3838921"/>
            <a:ext cx="349817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4" name="AutoShape 121"/>
          <p:cNvCxnSpPr>
            <a:cxnSpLocks noChangeShapeType="1"/>
          </p:cNvCxnSpPr>
          <p:nvPr/>
        </p:nvCxnSpPr>
        <p:spPr bwMode="auto">
          <a:xfrm flipH="1">
            <a:off x="4374431" y="4158961"/>
            <a:ext cx="281646" cy="0"/>
          </a:xfrm>
          <a:prstGeom prst="straightConnector1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</p:spPr>
      </p:cxnSp>
      <p:cxnSp>
        <p:nvCxnSpPr>
          <p:cNvPr id="5" name="AutoShape 123"/>
          <p:cNvCxnSpPr>
            <a:cxnSpLocks noChangeShapeType="1"/>
          </p:cNvCxnSpPr>
          <p:nvPr/>
        </p:nvCxnSpPr>
        <p:spPr bwMode="auto">
          <a:xfrm flipH="1">
            <a:off x="7326759" y="3838921"/>
            <a:ext cx="356992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6" name="AutoShape 120"/>
          <p:cNvCxnSpPr>
            <a:cxnSpLocks noChangeShapeType="1"/>
          </p:cNvCxnSpPr>
          <p:nvPr/>
        </p:nvCxnSpPr>
        <p:spPr bwMode="auto">
          <a:xfrm flipH="1">
            <a:off x="1538403" y="2582777"/>
            <a:ext cx="349817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7" name="AutoShape 121"/>
          <p:cNvCxnSpPr>
            <a:cxnSpLocks noChangeShapeType="1"/>
          </p:cNvCxnSpPr>
          <p:nvPr/>
        </p:nvCxnSpPr>
        <p:spPr bwMode="auto">
          <a:xfrm flipH="1">
            <a:off x="4380817" y="2902817"/>
            <a:ext cx="281646" cy="0"/>
          </a:xfrm>
          <a:prstGeom prst="straightConnector1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</p:spPr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Network-based versus </a:t>
            </a:r>
            <a:r>
              <a:rPr lang="en-US" dirty="0" smtClean="0"/>
              <a:t>Host</a:t>
            </a:r>
            <a:r>
              <a:rPr lang="en-US" altLang="zh-CN" dirty="0" smtClean="0"/>
              <a:t>-based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layer of the protocol stack are comparable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Packet from CN: no difference other than treating the MAG-MN</a:t>
            </a:r>
            <a:r>
              <a:rPr lang="zh-CN" altLang="en-US" dirty="0" smtClean="0"/>
              <a:t> </a:t>
            </a:r>
            <a:r>
              <a:rPr lang="en-US" altLang="zh-CN" dirty="0" smtClean="0"/>
              <a:t>combination in PMIP as MN in MIP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br>
              <a:rPr lang="en-US" altLang="zh-CN" dirty="0" smtClean="0"/>
            </a:br>
            <a:r>
              <a:rPr lang="en-US" altLang="zh-CN" dirty="0" smtClean="0"/>
              <a:t>MIP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9876" y="1303262"/>
            <a:ext cx="4069776" cy="4800298"/>
          </a:xfrm>
        </p:spPr>
        <p:txBody>
          <a:bodyPr/>
          <a:lstStyle/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r>
              <a:rPr lang="en-US" altLang="zh-CN" sz="1900" dirty="0" smtClean="0"/>
              <a:t>REQ6: Security:</a:t>
            </a:r>
          </a:p>
          <a:p>
            <a:pPr marL="0" indent="0"/>
            <a:r>
              <a:rPr lang="en-US" altLang="zh-CN" sz="1900" dirty="0" smtClean="0"/>
              <a:t>Trust between MN and MR</a:t>
            </a:r>
            <a:endParaRPr lang="en-US" altLang="zh-CN" sz="1900" dirty="0" smtClean="0"/>
          </a:p>
          <a:p>
            <a:pPr marL="0" indent="0"/>
            <a:endParaRPr lang="en-US" altLang="zh-CN" sz="1900" dirty="0"/>
          </a:p>
        </p:txBody>
      </p:sp>
      <p:sp>
        <p:nvSpPr>
          <p:cNvPr id="903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4348" y="1303262"/>
            <a:ext cx="4069776" cy="4800298"/>
          </a:xfrm>
        </p:spPr>
        <p:txBody>
          <a:bodyPr/>
          <a:lstStyle/>
          <a:p>
            <a:pPr marL="0" indent="0"/>
            <a:r>
              <a:rPr lang="en-US" altLang="zh-CN" sz="1900" dirty="0" smtClean="0"/>
              <a:t>LM, MR, and </a:t>
            </a:r>
            <a:r>
              <a:rPr lang="en-US" altLang="zh-CN" sz="1900" dirty="0" err="1" smtClean="0"/>
              <a:t>HoA</a:t>
            </a:r>
            <a:r>
              <a:rPr lang="en-US" altLang="zh-CN" sz="1900" dirty="0" smtClean="0"/>
              <a:t> allocation in home network only</a:t>
            </a:r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</p:txBody>
      </p:sp>
      <p:sp>
        <p:nvSpPr>
          <p:cNvPr id="54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  <p:sp>
        <p:nvSpPr>
          <p:cNvPr id="55" name="Text Box 39"/>
          <p:cNvSpPr txBox="1">
            <a:spLocks noChangeArrowheads="1"/>
          </p:cNvSpPr>
          <p:nvPr/>
        </p:nvSpPr>
        <p:spPr bwMode="auto">
          <a:xfrm>
            <a:off x="6755601" y="4824674"/>
            <a:ext cx="531364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MN11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6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172" y="3743917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Text Box 58"/>
          <p:cNvSpPr txBox="1">
            <a:spLocks noChangeArrowheads="1"/>
          </p:cNvSpPr>
          <p:nvPr/>
        </p:nvSpPr>
        <p:spPr bwMode="auto">
          <a:xfrm>
            <a:off x="4802873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MR1</a:t>
            </a:r>
          </a:p>
        </p:txBody>
      </p:sp>
      <p:sp>
        <p:nvSpPr>
          <p:cNvPr id="59" name="AutoShape 65"/>
          <p:cNvSpPr>
            <a:spLocks noChangeArrowheads="1"/>
          </p:cNvSpPr>
          <p:nvPr/>
        </p:nvSpPr>
        <p:spPr bwMode="auto">
          <a:xfrm>
            <a:off x="4774054" y="2543188"/>
            <a:ext cx="481855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60" name="AutoShape 68"/>
          <p:cNvCxnSpPr>
            <a:cxnSpLocks noChangeShapeType="1"/>
            <a:stCxn id="56" idx="0"/>
            <a:endCxn id="59" idx="3"/>
          </p:cNvCxnSpPr>
          <p:nvPr/>
        </p:nvCxnSpPr>
        <p:spPr bwMode="auto">
          <a:xfrm flipH="1" flipV="1">
            <a:off x="5014981" y="3164580"/>
            <a:ext cx="4214" cy="579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61" name="Text Box 54"/>
          <p:cNvSpPr txBox="1">
            <a:spLocks noChangeArrowheads="1"/>
          </p:cNvSpPr>
          <p:nvPr/>
        </p:nvSpPr>
        <p:spPr bwMode="auto">
          <a:xfrm>
            <a:off x="4699444" y="4814470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HoA11</a:t>
            </a:r>
          </a:p>
        </p:txBody>
      </p:sp>
      <p:cxnSp>
        <p:nvCxnSpPr>
          <p:cNvPr id="62" name="AutoShape 55"/>
          <p:cNvCxnSpPr>
            <a:cxnSpLocks noChangeShapeType="1"/>
            <a:stCxn id="61" idx="0"/>
            <a:endCxn id="56" idx="2"/>
          </p:cNvCxnSpPr>
          <p:nvPr/>
        </p:nvCxnSpPr>
        <p:spPr bwMode="auto">
          <a:xfrm flipV="1">
            <a:off x="5004400" y="4191441"/>
            <a:ext cx="14796" cy="62302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sp>
        <p:nvSpPr>
          <p:cNvPr id="64" name="Text Box 39"/>
          <p:cNvSpPr txBox="1">
            <a:spLocks noChangeArrowheads="1"/>
          </p:cNvSpPr>
          <p:nvPr/>
        </p:nvSpPr>
        <p:spPr bwMode="auto">
          <a:xfrm>
            <a:off x="6548788" y="5011615"/>
            <a:ext cx="108920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IP32,</a:t>
            </a: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HoA11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6" name="Text Box 58"/>
          <p:cNvSpPr txBox="1">
            <a:spLocks noChangeArrowheads="1"/>
          </p:cNvSpPr>
          <p:nvPr/>
        </p:nvSpPr>
        <p:spPr bwMode="auto">
          <a:xfrm>
            <a:off x="4564570" y="3390131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HoA1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9" name="Text Box 69"/>
          <p:cNvSpPr txBox="1">
            <a:spLocks noChangeArrowheads="1"/>
          </p:cNvSpPr>
          <p:nvPr/>
        </p:nvSpPr>
        <p:spPr bwMode="auto">
          <a:xfrm>
            <a:off x="4550641" y="224647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network1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0" name="Text Box 69"/>
          <p:cNvSpPr txBox="1">
            <a:spLocks noChangeArrowheads="1"/>
          </p:cNvSpPr>
          <p:nvPr/>
        </p:nvSpPr>
        <p:spPr bwMode="auto">
          <a:xfrm>
            <a:off x="6106215" y="224121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network3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" name="Text Box 69"/>
          <p:cNvSpPr txBox="1">
            <a:spLocks noChangeArrowheads="1"/>
          </p:cNvSpPr>
          <p:nvPr/>
        </p:nvSpPr>
        <p:spPr bwMode="auto">
          <a:xfrm>
            <a:off x="7693321" y="2251724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network2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4" name="Text Box 54"/>
          <p:cNvSpPr txBox="1">
            <a:spLocks noChangeArrowheads="1"/>
          </p:cNvSpPr>
          <p:nvPr/>
        </p:nvSpPr>
        <p:spPr bwMode="auto">
          <a:xfrm>
            <a:off x="7967380" y="5398121"/>
            <a:ext cx="52257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CN21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75" name="Text Box 69"/>
          <p:cNvSpPr txBox="1">
            <a:spLocks noChangeArrowheads="1"/>
          </p:cNvSpPr>
          <p:nvPr/>
        </p:nvSpPr>
        <p:spPr bwMode="auto">
          <a:xfrm>
            <a:off x="6485434" y="5530662"/>
            <a:ext cx="1115626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host-based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6" name="Text Box 58"/>
          <p:cNvSpPr txBox="1">
            <a:spLocks noChangeArrowheads="1"/>
          </p:cNvSpPr>
          <p:nvPr/>
        </p:nvSpPr>
        <p:spPr bwMode="auto">
          <a:xfrm>
            <a:off x="6259645" y="3374309"/>
            <a:ext cx="62677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8" name="Text Box 58"/>
          <p:cNvSpPr txBox="1">
            <a:spLocks noChangeArrowheads="1"/>
          </p:cNvSpPr>
          <p:nvPr/>
        </p:nvSpPr>
        <p:spPr bwMode="auto">
          <a:xfrm>
            <a:off x="7852649" y="3374309"/>
            <a:ext cx="62677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IP2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br>
              <a:rPr lang="en-US" altLang="zh-CN" dirty="0" smtClean="0"/>
            </a:br>
            <a:r>
              <a:rPr lang="en-US" altLang="zh-CN" dirty="0" smtClean="0"/>
              <a:t>PMIP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9876" y="1303262"/>
            <a:ext cx="4069776" cy="4800298"/>
          </a:xfrm>
        </p:spPr>
        <p:txBody>
          <a:bodyPr/>
          <a:lstStyle/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r>
              <a:rPr lang="en-US" altLang="zh-CN" sz="1900" dirty="0" smtClean="0"/>
              <a:t>REQ6: </a:t>
            </a:r>
            <a:r>
              <a:rPr lang="en-US" altLang="zh-CN" sz="1900" dirty="0" smtClean="0"/>
              <a:t>Security:</a:t>
            </a:r>
            <a:endParaRPr lang="en-US" altLang="zh-CN" sz="1900" dirty="0" smtClean="0"/>
          </a:p>
          <a:p>
            <a:pPr marL="0" indent="0"/>
            <a:r>
              <a:rPr lang="en-US" altLang="zh-CN" sz="1900" dirty="0" smtClean="0"/>
              <a:t>Trust between AR </a:t>
            </a:r>
            <a:r>
              <a:rPr lang="en-US" altLang="zh-CN" sz="1900" dirty="0" smtClean="0"/>
              <a:t>and </a:t>
            </a:r>
            <a:r>
              <a:rPr lang="en-US" altLang="zh-CN" sz="1900" dirty="0" smtClean="0"/>
              <a:t>MR, in addition</a:t>
            </a:r>
            <a:endParaRPr lang="en-US" altLang="zh-CN" sz="1900" dirty="0" smtClean="0"/>
          </a:p>
          <a:p>
            <a:pPr marL="0" indent="0"/>
            <a:endParaRPr lang="en-US" altLang="zh-CN" sz="1900" dirty="0"/>
          </a:p>
        </p:txBody>
      </p:sp>
      <p:sp>
        <p:nvSpPr>
          <p:cNvPr id="903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4348" y="1303262"/>
            <a:ext cx="4069776" cy="4800298"/>
          </a:xfrm>
        </p:spPr>
        <p:txBody>
          <a:bodyPr/>
          <a:lstStyle/>
          <a:p>
            <a:pPr marL="0" indent="0"/>
            <a:r>
              <a:rPr lang="en-US" altLang="zh-CN" sz="1900" dirty="0" smtClean="0"/>
              <a:t>LM, MR, and </a:t>
            </a:r>
            <a:r>
              <a:rPr lang="en-US" altLang="zh-CN" sz="1900" dirty="0" err="1" smtClean="0"/>
              <a:t>HoA</a:t>
            </a:r>
            <a:r>
              <a:rPr lang="en-US" altLang="zh-CN" sz="1900" dirty="0" smtClean="0"/>
              <a:t> allocation in home network </a:t>
            </a:r>
            <a:r>
              <a:rPr lang="en-US" altLang="zh-CN" sz="1900" dirty="0" smtClean="0"/>
              <a:t>only</a:t>
            </a:r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</p:txBody>
      </p:sp>
      <p:sp>
        <p:nvSpPr>
          <p:cNvPr id="63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  <p:sp>
        <p:nvSpPr>
          <p:cNvPr id="64" name="Text Box 39"/>
          <p:cNvSpPr txBox="1">
            <a:spLocks noChangeArrowheads="1"/>
          </p:cNvSpPr>
          <p:nvPr/>
        </p:nvSpPr>
        <p:spPr bwMode="auto">
          <a:xfrm>
            <a:off x="6755601" y="4824674"/>
            <a:ext cx="54662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pic>
        <p:nvPicPr>
          <p:cNvPr id="67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172" y="3743917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2" name="Text Box 54"/>
          <p:cNvSpPr txBox="1">
            <a:spLocks noChangeArrowheads="1"/>
          </p:cNvSpPr>
          <p:nvPr/>
        </p:nvSpPr>
        <p:spPr bwMode="auto">
          <a:xfrm>
            <a:off x="5954592" y="5387615"/>
            <a:ext cx="531364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MN11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5" name="Text Box 58"/>
          <p:cNvSpPr txBox="1">
            <a:spLocks noChangeArrowheads="1"/>
          </p:cNvSpPr>
          <p:nvPr/>
        </p:nvSpPr>
        <p:spPr bwMode="auto">
          <a:xfrm>
            <a:off x="4802873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MR1</a:t>
            </a:r>
          </a:p>
        </p:txBody>
      </p:sp>
      <p:sp>
        <p:nvSpPr>
          <p:cNvPr id="88" name="AutoShape 65"/>
          <p:cNvSpPr>
            <a:spLocks noChangeArrowheads="1"/>
          </p:cNvSpPr>
          <p:nvPr/>
        </p:nvSpPr>
        <p:spPr bwMode="auto">
          <a:xfrm>
            <a:off x="4774054" y="2543188"/>
            <a:ext cx="481855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89" name="AutoShape 68"/>
          <p:cNvCxnSpPr>
            <a:cxnSpLocks noChangeShapeType="1"/>
            <a:stCxn id="67" idx="0"/>
            <a:endCxn id="88" idx="3"/>
          </p:cNvCxnSpPr>
          <p:nvPr/>
        </p:nvCxnSpPr>
        <p:spPr bwMode="auto">
          <a:xfrm flipH="1" flipV="1">
            <a:off x="5014981" y="3164580"/>
            <a:ext cx="4214" cy="579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90" name="Text Box 54"/>
          <p:cNvSpPr txBox="1">
            <a:spLocks noChangeArrowheads="1"/>
          </p:cNvSpPr>
          <p:nvPr/>
        </p:nvSpPr>
        <p:spPr bwMode="auto">
          <a:xfrm>
            <a:off x="4699444" y="4814470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HoA11</a:t>
            </a:r>
          </a:p>
        </p:txBody>
      </p:sp>
      <p:cxnSp>
        <p:nvCxnSpPr>
          <p:cNvPr id="91" name="AutoShape 55"/>
          <p:cNvCxnSpPr>
            <a:cxnSpLocks noChangeShapeType="1"/>
            <a:stCxn id="90" idx="0"/>
            <a:endCxn id="67" idx="2"/>
          </p:cNvCxnSpPr>
          <p:nvPr/>
        </p:nvCxnSpPr>
        <p:spPr bwMode="auto">
          <a:xfrm flipV="1">
            <a:off x="5004400" y="4191441"/>
            <a:ext cx="14796" cy="62302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cxnSp>
        <p:nvCxnSpPr>
          <p:cNvPr id="94" name="AutoShape 40"/>
          <p:cNvCxnSpPr>
            <a:cxnSpLocks noChangeShapeType="1"/>
            <a:stCxn id="72" idx="0"/>
            <a:endCxn id="106" idx="2"/>
          </p:cNvCxnSpPr>
          <p:nvPr/>
        </p:nvCxnSpPr>
        <p:spPr bwMode="auto">
          <a:xfrm flipV="1">
            <a:off x="6220274" y="4972469"/>
            <a:ext cx="4330" cy="415146"/>
          </a:xfrm>
          <a:prstGeom prst="straightConnector1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ffectLst/>
        </p:spPr>
      </p:cxnSp>
      <p:sp>
        <p:nvSpPr>
          <p:cNvPr id="95" name="Text Box 39"/>
          <p:cNvSpPr txBox="1">
            <a:spLocks noChangeArrowheads="1"/>
          </p:cNvSpPr>
          <p:nvPr/>
        </p:nvSpPr>
        <p:spPr bwMode="auto">
          <a:xfrm>
            <a:off x="6832576" y="5011616"/>
            <a:ext cx="421590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IP32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6" name="Text Box 39"/>
          <p:cNvSpPr txBox="1">
            <a:spLocks noChangeArrowheads="1"/>
          </p:cNvSpPr>
          <p:nvPr/>
        </p:nvSpPr>
        <p:spPr bwMode="auto">
          <a:xfrm>
            <a:off x="5612294" y="5004001"/>
            <a:ext cx="421590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7" name="Text Box 58"/>
          <p:cNvSpPr txBox="1">
            <a:spLocks noChangeArrowheads="1"/>
          </p:cNvSpPr>
          <p:nvPr/>
        </p:nvSpPr>
        <p:spPr bwMode="auto">
          <a:xfrm>
            <a:off x="4564570" y="3390131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HoA1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0" name="Text Box 69"/>
          <p:cNvSpPr txBox="1">
            <a:spLocks noChangeArrowheads="1"/>
          </p:cNvSpPr>
          <p:nvPr/>
        </p:nvSpPr>
        <p:spPr bwMode="auto">
          <a:xfrm>
            <a:off x="4550641" y="224647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network1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1" name="Text Box 69"/>
          <p:cNvSpPr txBox="1">
            <a:spLocks noChangeArrowheads="1"/>
          </p:cNvSpPr>
          <p:nvPr/>
        </p:nvSpPr>
        <p:spPr bwMode="auto">
          <a:xfrm>
            <a:off x="6106215" y="224121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network3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" name="Text Box 69"/>
          <p:cNvSpPr txBox="1">
            <a:spLocks noChangeArrowheads="1"/>
          </p:cNvSpPr>
          <p:nvPr/>
        </p:nvSpPr>
        <p:spPr bwMode="auto">
          <a:xfrm>
            <a:off x="7693321" y="2251724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network2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4" name="Text Box 39"/>
          <p:cNvSpPr txBox="1">
            <a:spLocks noChangeArrowheads="1"/>
          </p:cNvSpPr>
          <p:nvPr/>
        </p:nvSpPr>
        <p:spPr bwMode="auto">
          <a:xfrm>
            <a:off x="5563325" y="4814109"/>
            <a:ext cx="511358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AR31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pic>
        <p:nvPicPr>
          <p:cNvPr id="106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2218" y="4836398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7" name="Text Box 54"/>
          <p:cNvSpPr txBox="1">
            <a:spLocks noChangeArrowheads="1"/>
          </p:cNvSpPr>
          <p:nvPr/>
        </p:nvSpPr>
        <p:spPr bwMode="auto">
          <a:xfrm>
            <a:off x="7967380" y="5398121"/>
            <a:ext cx="52257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CN21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9" name="Text Box 69"/>
          <p:cNvSpPr txBox="1">
            <a:spLocks noChangeArrowheads="1"/>
          </p:cNvSpPr>
          <p:nvPr/>
        </p:nvSpPr>
        <p:spPr bwMode="auto">
          <a:xfrm>
            <a:off x="5702401" y="6546249"/>
            <a:ext cx="2787558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>
                <a:solidFill>
                  <a:srgbClr val="0000FF"/>
                </a:solidFill>
                <a:latin typeface="Arial" charset="0"/>
              </a:rPr>
              <a:t>Client-based or network-based</a:t>
            </a:r>
          </a:p>
        </p:txBody>
      </p:sp>
      <p:sp>
        <p:nvSpPr>
          <p:cNvPr id="110" name="Text Box 39"/>
          <p:cNvSpPr txBox="1">
            <a:spLocks noChangeArrowheads="1"/>
          </p:cNvSpPr>
          <p:nvPr/>
        </p:nvSpPr>
        <p:spPr bwMode="auto">
          <a:xfrm>
            <a:off x="5923343" y="5575848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HoA11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1" name="Text Box 69"/>
          <p:cNvSpPr txBox="1">
            <a:spLocks noChangeArrowheads="1"/>
          </p:cNvSpPr>
          <p:nvPr/>
        </p:nvSpPr>
        <p:spPr bwMode="auto">
          <a:xfrm>
            <a:off x="5453265" y="5779349"/>
            <a:ext cx="1426609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network-based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2" name="Text Box 58"/>
          <p:cNvSpPr txBox="1">
            <a:spLocks noChangeArrowheads="1"/>
          </p:cNvSpPr>
          <p:nvPr/>
        </p:nvSpPr>
        <p:spPr bwMode="auto">
          <a:xfrm>
            <a:off x="6259645" y="3374309"/>
            <a:ext cx="62677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3" name="Text Box 58"/>
          <p:cNvSpPr txBox="1">
            <a:spLocks noChangeArrowheads="1"/>
          </p:cNvSpPr>
          <p:nvPr/>
        </p:nvSpPr>
        <p:spPr bwMode="auto">
          <a:xfrm>
            <a:off x="7852649" y="3374309"/>
            <a:ext cx="62677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IP2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br>
              <a:rPr lang="en-US" altLang="zh-CN" dirty="0" smtClean="0"/>
            </a:br>
            <a:r>
              <a:rPr lang="en-US" altLang="zh-CN" dirty="0" smtClean="0"/>
              <a:t>HMIP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9876" y="1303262"/>
            <a:ext cx="4069776" cy="4800298"/>
          </a:xfrm>
        </p:spPr>
        <p:txBody>
          <a:bodyPr/>
          <a:lstStyle/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endParaRPr lang="en-US" altLang="zh-CN" sz="1900" dirty="0" smtClean="0"/>
          </a:p>
          <a:p>
            <a:pPr marL="0" indent="0"/>
            <a:r>
              <a:rPr lang="en-US" altLang="zh-CN" sz="1900" dirty="0" smtClean="0"/>
              <a:t>REQ6: Security</a:t>
            </a:r>
          </a:p>
          <a:p>
            <a:pPr marL="0" indent="0"/>
            <a:r>
              <a:rPr lang="en-US" altLang="zh-CN" sz="1900" dirty="0" smtClean="0"/>
              <a:t>Trust between MR’s, in addition</a:t>
            </a:r>
            <a:endParaRPr lang="en-US" altLang="zh-CN" sz="2300" dirty="0"/>
          </a:p>
        </p:txBody>
      </p:sp>
      <p:sp>
        <p:nvSpPr>
          <p:cNvPr id="903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4348" y="1303262"/>
            <a:ext cx="4069776" cy="4800298"/>
          </a:xfrm>
        </p:spPr>
        <p:txBody>
          <a:bodyPr/>
          <a:lstStyle/>
          <a:p>
            <a:pPr marL="0" indent="0"/>
            <a:r>
              <a:rPr lang="en-US" altLang="zh-CN" sz="1900" dirty="0" smtClean="0"/>
              <a:t>LM, MR, and </a:t>
            </a:r>
            <a:r>
              <a:rPr lang="en-US" altLang="zh-CN" sz="1900" dirty="0" err="1" smtClean="0"/>
              <a:t>HoA</a:t>
            </a:r>
            <a:r>
              <a:rPr lang="en-US" altLang="zh-CN" sz="1900" dirty="0" smtClean="0"/>
              <a:t> allocation in home </a:t>
            </a:r>
            <a:r>
              <a:rPr lang="en-US" altLang="zh-CN" sz="1900" dirty="0" smtClean="0"/>
              <a:t>network</a:t>
            </a:r>
            <a:endParaRPr lang="en-US" altLang="zh-CN" sz="1900" dirty="0" smtClean="0"/>
          </a:p>
          <a:p>
            <a:pPr marL="0" indent="0"/>
            <a:r>
              <a:rPr lang="en-US" altLang="zh-CN" sz="1900" dirty="0" smtClean="0"/>
              <a:t>LM proxy, MR in visited network</a:t>
            </a:r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</p:txBody>
      </p:sp>
      <p:sp>
        <p:nvSpPr>
          <p:cNvPr id="76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  <p:sp>
        <p:nvSpPr>
          <p:cNvPr id="78" name="Text Box 39"/>
          <p:cNvSpPr txBox="1">
            <a:spLocks noChangeArrowheads="1"/>
          </p:cNvSpPr>
          <p:nvPr/>
        </p:nvSpPr>
        <p:spPr bwMode="auto">
          <a:xfrm>
            <a:off x="6755601" y="4824674"/>
            <a:ext cx="531364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MN11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79" name="AutoShape 40"/>
          <p:cNvCxnSpPr>
            <a:cxnSpLocks noChangeShapeType="1"/>
            <a:stCxn id="78" idx="0"/>
            <a:endCxn id="90" idx="2"/>
          </p:cNvCxnSpPr>
          <p:nvPr/>
        </p:nvCxnSpPr>
        <p:spPr bwMode="auto">
          <a:xfrm flipH="1" flipV="1">
            <a:off x="6596966" y="4200512"/>
            <a:ext cx="424317" cy="624162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pic>
        <p:nvPicPr>
          <p:cNvPr id="89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172" y="3743917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7942" y="3752988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4" name="Text Box 54"/>
          <p:cNvSpPr txBox="1">
            <a:spLocks noChangeArrowheads="1"/>
          </p:cNvSpPr>
          <p:nvPr/>
        </p:nvSpPr>
        <p:spPr bwMode="auto">
          <a:xfrm>
            <a:off x="5954592" y="5387615"/>
            <a:ext cx="54662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MN31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95" name="Text Box 58"/>
          <p:cNvSpPr txBox="1">
            <a:spLocks noChangeArrowheads="1"/>
          </p:cNvSpPr>
          <p:nvPr/>
        </p:nvSpPr>
        <p:spPr bwMode="auto">
          <a:xfrm>
            <a:off x="4802873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MR1</a:t>
            </a:r>
          </a:p>
        </p:txBody>
      </p:sp>
      <p:sp>
        <p:nvSpPr>
          <p:cNvPr id="96" name="Text Box 59"/>
          <p:cNvSpPr txBox="1">
            <a:spLocks noChangeArrowheads="1"/>
          </p:cNvSpPr>
          <p:nvPr/>
        </p:nvSpPr>
        <p:spPr bwMode="auto">
          <a:xfrm>
            <a:off x="6356214" y="4139966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0000"/>
                </a:solidFill>
                <a:latin typeface="Arial" charset="0"/>
              </a:rPr>
              <a:t>MR3</a:t>
            </a:r>
          </a:p>
        </p:txBody>
      </p:sp>
      <p:sp>
        <p:nvSpPr>
          <p:cNvPr id="100" name="AutoShape 65"/>
          <p:cNvSpPr>
            <a:spLocks noChangeArrowheads="1"/>
          </p:cNvSpPr>
          <p:nvPr/>
        </p:nvSpPr>
        <p:spPr bwMode="auto">
          <a:xfrm>
            <a:off x="4774054" y="2543188"/>
            <a:ext cx="481855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101" name="AutoShape 68"/>
          <p:cNvCxnSpPr>
            <a:cxnSpLocks noChangeShapeType="1"/>
            <a:stCxn id="89" idx="0"/>
            <a:endCxn id="100" idx="3"/>
          </p:cNvCxnSpPr>
          <p:nvPr/>
        </p:nvCxnSpPr>
        <p:spPr bwMode="auto">
          <a:xfrm flipH="1" flipV="1">
            <a:off x="5014981" y="3164580"/>
            <a:ext cx="4214" cy="579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02" name="Text Box 54"/>
          <p:cNvSpPr txBox="1">
            <a:spLocks noChangeArrowheads="1"/>
          </p:cNvSpPr>
          <p:nvPr/>
        </p:nvSpPr>
        <p:spPr bwMode="auto">
          <a:xfrm>
            <a:off x="4699444" y="4814470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HoA11</a:t>
            </a:r>
          </a:p>
        </p:txBody>
      </p:sp>
      <p:cxnSp>
        <p:nvCxnSpPr>
          <p:cNvPr id="104" name="AutoShape 55"/>
          <p:cNvCxnSpPr>
            <a:cxnSpLocks noChangeShapeType="1"/>
            <a:stCxn id="102" idx="0"/>
            <a:endCxn id="89" idx="2"/>
          </p:cNvCxnSpPr>
          <p:nvPr/>
        </p:nvCxnSpPr>
        <p:spPr bwMode="auto">
          <a:xfrm flipV="1">
            <a:off x="5004400" y="4191441"/>
            <a:ext cx="14796" cy="62302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cxnSp>
        <p:nvCxnSpPr>
          <p:cNvPr id="110" name="AutoShape 40"/>
          <p:cNvCxnSpPr>
            <a:cxnSpLocks noChangeShapeType="1"/>
            <a:stCxn id="94" idx="0"/>
            <a:endCxn id="121" idx="2"/>
          </p:cNvCxnSpPr>
          <p:nvPr/>
        </p:nvCxnSpPr>
        <p:spPr bwMode="auto">
          <a:xfrm flipH="1" flipV="1">
            <a:off x="6224604" y="4972469"/>
            <a:ext cx="3301" cy="415146"/>
          </a:xfrm>
          <a:prstGeom prst="straightConnector1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ffectLst/>
        </p:spPr>
      </p:cxnSp>
      <p:sp>
        <p:nvSpPr>
          <p:cNvPr id="111" name="Text Box 39"/>
          <p:cNvSpPr txBox="1">
            <a:spLocks noChangeArrowheads="1"/>
          </p:cNvSpPr>
          <p:nvPr/>
        </p:nvSpPr>
        <p:spPr bwMode="auto">
          <a:xfrm>
            <a:off x="6548788" y="5011615"/>
            <a:ext cx="108920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IP32,</a:t>
            </a: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HoA11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2" name="Text Box 39"/>
          <p:cNvSpPr txBox="1">
            <a:spLocks noChangeArrowheads="1"/>
          </p:cNvSpPr>
          <p:nvPr/>
        </p:nvSpPr>
        <p:spPr bwMode="auto">
          <a:xfrm>
            <a:off x="5612294" y="5004001"/>
            <a:ext cx="421590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3" name="Text Box 58"/>
          <p:cNvSpPr txBox="1">
            <a:spLocks noChangeArrowheads="1"/>
          </p:cNvSpPr>
          <p:nvPr/>
        </p:nvSpPr>
        <p:spPr bwMode="auto">
          <a:xfrm>
            <a:off x="4564570" y="3390131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HoA1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6" name="Text Box 69"/>
          <p:cNvSpPr txBox="1">
            <a:spLocks noChangeArrowheads="1"/>
          </p:cNvSpPr>
          <p:nvPr/>
        </p:nvSpPr>
        <p:spPr bwMode="auto">
          <a:xfrm>
            <a:off x="4550641" y="224647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network1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7" name="Text Box 69"/>
          <p:cNvSpPr txBox="1">
            <a:spLocks noChangeArrowheads="1"/>
          </p:cNvSpPr>
          <p:nvPr/>
        </p:nvSpPr>
        <p:spPr bwMode="auto">
          <a:xfrm>
            <a:off x="6106215" y="224121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network3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8" name="Text Box 69"/>
          <p:cNvSpPr txBox="1">
            <a:spLocks noChangeArrowheads="1"/>
          </p:cNvSpPr>
          <p:nvPr/>
        </p:nvSpPr>
        <p:spPr bwMode="auto">
          <a:xfrm>
            <a:off x="7693321" y="2251724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network2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9" name="Text Box 39"/>
          <p:cNvSpPr txBox="1">
            <a:spLocks noChangeArrowheads="1"/>
          </p:cNvSpPr>
          <p:nvPr/>
        </p:nvSpPr>
        <p:spPr bwMode="auto">
          <a:xfrm>
            <a:off x="5563325" y="4814109"/>
            <a:ext cx="511358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AR31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cxnSp>
        <p:nvCxnSpPr>
          <p:cNvPr id="120" name="AutoShape 53"/>
          <p:cNvCxnSpPr>
            <a:cxnSpLocks noChangeShapeType="1"/>
            <a:stCxn id="121" idx="0"/>
            <a:endCxn id="90" idx="2"/>
          </p:cNvCxnSpPr>
          <p:nvPr/>
        </p:nvCxnSpPr>
        <p:spPr bwMode="auto">
          <a:xfrm flipV="1">
            <a:off x="6224604" y="4200512"/>
            <a:ext cx="372362" cy="635886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pic>
        <p:nvPicPr>
          <p:cNvPr id="12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2218" y="4836398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Text Box 54"/>
          <p:cNvSpPr txBox="1">
            <a:spLocks noChangeArrowheads="1"/>
          </p:cNvSpPr>
          <p:nvPr/>
        </p:nvSpPr>
        <p:spPr bwMode="auto">
          <a:xfrm>
            <a:off x="7967380" y="5398121"/>
            <a:ext cx="52257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CN21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3" name="Text Box 69"/>
          <p:cNvSpPr txBox="1">
            <a:spLocks noChangeArrowheads="1"/>
          </p:cNvSpPr>
          <p:nvPr/>
        </p:nvSpPr>
        <p:spPr bwMode="auto">
          <a:xfrm>
            <a:off x="5113792" y="5530662"/>
            <a:ext cx="265771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network-based or host-based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0" name="Text Box 58"/>
          <p:cNvSpPr txBox="1">
            <a:spLocks noChangeArrowheads="1"/>
          </p:cNvSpPr>
          <p:nvPr/>
        </p:nvSpPr>
        <p:spPr bwMode="auto">
          <a:xfrm>
            <a:off x="6259645" y="3374309"/>
            <a:ext cx="62677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" name="Text Box 58"/>
          <p:cNvSpPr txBox="1">
            <a:spLocks noChangeArrowheads="1"/>
          </p:cNvSpPr>
          <p:nvPr/>
        </p:nvSpPr>
        <p:spPr bwMode="auto">
          <a:xfrm>
            <a:off x="7852649" y="3374309"/>
            <a:ext cx="62677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IP2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69" name="曲线连接符 52"/>
          <p:cNvCxnSpPr>
            <a:cxnSpLocks noChangeShapeType="1"/>
            <a:stCxn id="89" idx="0"/>
            <a:endCxn id="90" idx="0"/>
          </p:cNvCxnSpPr>
          <p:nvPr/>
        </p:nvCxnSpPr>
        <p:spPr bwMode="auto">
          <a:xfrm rot="16200000" flipH="1">
            <a:off x="5803545" y="2959567"/>
            <a:ext cx="9071" cy="1577770"/>
          </a:xfrm>
          <a:prstGeom prst="curvedConnector3">
            <a:avLst>
              <a:gd name="adj1" fmla="val -2520119"/>
            </a:avLst>
          </a:prstGeom>
          <a:noFill/>
          <a:ln w="76200" cmpd="dbl" algn="ctr">
            <a:solidFill>
              <a:srgbClr val="FF0000"/>
            </a:solidFill>
            <a:round/>
            <a:headEnd type="none" w="med" len="med"/>
            <a:tailEnd type="none" w="med" len="med"/>
          </a:ln>
        </p:spPr>
      </p:cxnSp>
      <p:grpSp>
        <p:nvGrpSpPr>
          <p:cNvPr id="70" name="Group 5"/>
          <p:cNvGrpSpPr>
            <a:grpSpLocks/>
          </p:cNvGrpSpPr>
          <p:nvPr/>
        </p:nvGrpSpPr>
        <p:grpSpPr bwMode="auto">
          <a:xfrm>
            <a:off x="574574" y="4051004"/>
            <a:ext cx="1396395" cy="889000"/>
            <a:chOff x="1157" y="1296"/>
            <a:chExt cx="816" cy="288"/>
          </a:xfrm>
        </p:grpSpPr>
        <p:grpSp>
          <p:nvGrpSpPr>
            <p:cNvPr id="71" name="Group 6"/>
            <p:cNvGrpSpPr>
              <a:grpSpLocks/>
            </p:cNvGrpSpPr>
            <p:nvPr/>
          </p:nvGrpSpPr>
          <p:grpSpPr bwMode="auto">
            <a:xfrm>
              <a:off x="1157" y="1296"/>
              <a:ext cx="816" cy="288"/>
              <a:chOff x="1104" y="3168"/>
              <a:chExt cx="3408" cy="768"/>
            </a:xfrm>
          </p:grpSpPr>
          <p:sp>
            <p:nvSpPr>
              <p:cNvPr id="73" name="Oval 7"/>
              <p:cNvSpPr>
                <a:spLocks noChangeArrowheads="1"/>
              </p:cNvSpPr>
              <p:nvPr/>
            </p:nvSpPr>
            <p:spPr bwMode="auto">
              <a:xfrm>
                <a:off x="2238" y="3168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4" name="Oval 8"/>
              <p:cNvSpPr>
                <a:spLocks noChangeArrowheads="1"/>
              </p:cNvSpPr>
              <p:nvPr/>
            </p:nvSpPr>
            <p:spPr bwMode="auto">
              <a:xfrm>
                <a:off x="1670" y="3204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5" name="Oval 9"/>
              <p:cNvSpPr>
                <a:spLocks noChangeArrowheads="1"/>
              </p:cNvSpPr>
              <p:nvPr/>
            </p:nvSpPr>
            <p:spPr bwMode="auto">
              <a:xfrm>
                <a:off x="1291" y="3277"/>
                <a:ext cx="1142" cy="24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7" name="Oval 10"/>
              <p:cNvSpPr>
                <a:spLocks noChangeArrowheads="1"/>
              </p:cNvSpPr>
              <p:nvPr/>
            </p:nvSpPr>
            <p:spPr bwMode="auto">
              <a:xfrm>
                <a:off x="1104" y="3378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8" name="Oval 11"/>
              <p:cNvSpPr>
                <a:spLocks noChangeArrowheads="1"/>
              </p:cNvSpPr>
              <p:nvPr/>
            </p:nvSpPr>
            <p:spPr bwMode="auto">
              <a:xfrm>
                <a:off x="1199" y="3518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1" name="Oval 12"/>
              <p:cNvSpPr>
                <a:spLocks noChangeArrowheads="1"/>
              </p:cNvSpPr>
              <p:nvPr/>
            </p:nvSpPr>
            <p:spPr bwMode="auto">
              <a:xfrm>
                <a:off x="1575" y="3657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2" name="Oval 13"/>
              <p:cNvSpPr>
                <a:spLocks noChangeArrowheads="1"/>
              </p:cNvSpPr>
              <p:nvPr/>
            </p:nvSpPr>
            <p:spPr bwMode="auto">
              <a:xfrm>
                <a:off x="1575" y="3657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3" name="Oval 14"/>
              <p:cNvSpPr>
                <a:spLocks noChangeArrowheads="1"/>
              </p:cNvSpPr>
              <p:nvPr/>
            </p:nvSpPr>
            <p:spPr bwMode="auto">
              <a:xfrm>
                <a:off x="2141" y="3693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7" name="Oval 15"/>
              <p:cNvSpPr>
                <a:spLocks noChangeArrowheads="1"/>
              </p:cNvSpPr>
              <p:nvPr/>
            </p:nvSpPr>
            <p:spPr bwMode="auto">
              <a:xfrm>
                <a:off x="2617" y="3657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Oval 16"/>
              <p:cNvSpPr>
                <a:spLocks noChangeArrowheads="1"/>
              </p:cNvSpPr>
              <p:nvPr/>
            </p:nvSpPr>
            <p:spPr bwMode="auto">
              <a:xfrm>
                <a:off x="3088" y="3588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9" name="Oval 17"/>
              <p:cNvSpPr>
                <a:spLocks noChangeArrowheads="1"/>
              </p:cNvSpPr>
              <p:nvPr/>
            </p:nvSpPr>
            <p:spPr bwMode="auto">
              <a:xfrm>
                <a:off x="3372" y="3413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5" name="Oval 18"/>
              <p:cNvSpPr>
                <a:spLocks noChangeArrowheads="1"/>
              </p:cNvSpPr>
              <p:nvPr/>
            </p:nvSpPr>
            <p:spPr bwMode="auto">
              <a:xfrm>
                <a:off x="3275" y="3277"/>
                <a:ext cx="1142" cy="24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9" name="Oval 19"/>
              <p:cNvSpPr>
                <a:spLocks noChangeArrowheads="1"/>
              </p:cNvSpPr>
              <p:nvPr/>
            </p:nvSpPr>
            <p:spPr bwMode="auto">
              <a:xfrm>
                <a:off x="2804" y="3168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72" name="Oval 20"/>
            <p:cNvSpPr>
              <a:spLocks noChangeArrowheads="1"/>
            </p:cNvSpPr>
            <p:nvPr/>
          </p:nvSpPr>
          <p:spPr bwMode="auto">
            <a:xfrm>
              <a:off x="1249" y="1323"/>
              <a:ext cx="632" cy="210"/>
            </a:xfrm>
            <a:prstGeom prst="ellipse">
              <a:avLst/>
            </a:prstGeom>
            <a:solidFill>
              <a:schemeClr val="bg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91410" tIns="45706" rIns="91410" bIns="45706" anchor="ctr"/>
            <a:lstStyle/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en-US" altLang="zh-CN" b="0" dirty="0">
                  <a:solidFill>
                    <a:srgbClr val="FF3300"/>
                  </a:solidFill>
                  <a:latin typeface="Arial" charset="0"/>
                  <a:ea typeface="宋体" pitchFamily="2" charset="-122"/>
                  <a:cs typeface="Arial" charset="0"/>
                </a:rPr>
                <a:t> </a:t>
              </a: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endParaRPr lang="en-US" altLang="zh-CN" b="0" dirty="0">
                <a:solidFill>
                  <a:srgbClr val="660066"/>
                </a:solidFill>
                <a:latin typeface="Arial" charset="0"/>
                <a:ea typeface="宋体" pitchFamily="2" charset="-122"/>
                <a:cs typeface="Arial" charset="0"/>
              </a:endParaRP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en-US" altLang="zh-CN" b="0" dirty="0">
                  <a:solidFill>
                    <a:srgbClr val="660066"/>
                  </a:solidFill>
                  <a:latin typeface="Arial" charset="0"/>
                  <a:ea typeface="宋体" pitchFamily="2" charset="-122"/>
                  <a:cs typeface="Arial" charset="0"/>
                </a:rPr>
                <a:t>MR</a:t>
              </a: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endParaRPr lang="en-US" altLang="zh-CN" b="0" dirty="0">
                <a:solidFill>
                  <a:srgbClr val="660066"/>
                </a:solidFill>
                <a:latin typeface="Arial" charset="0"/>
                <a:ea typeface="宋体" pitchFamily="2" charset="-122"/>
                <a:cs typeface="Arial" charset="0"/>
              </a:endParaRP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endParaRPr lang="en-US" altLang="zh-CN" b="0" dirty="0">
                <a:solidFill>
                  <a:srgbClr val="660066"/>
                </a:solidFill>
                <a:latin typeface="Arial" charset="0"/>
                <a:ea typeface="宋体" pitchFamily="2" charset="-122"/>
                <a:cs typeface="Arial" charset="0"/>
              </a:endParaRPr>
            </a:p>
          </p:txBody>
        </p:sp>
      </p:grpSp>
      <p:grpSp>
        <p:nvGrpSpPr>
          <p:cNvPr id="114" name="Group 21"/>
          <p:cNvGrpSpPr>
            <a:grpSpLocks/>
          </p:cNvGrpSpPr>
          <p:nvPr/>
        </p:nvGrpSpPr>
        <p:grpSpPr bwMode="auto">
          <a:xfrm>
            <a:off x="2604544" y="4051004"/>
            <a:ext cx="1393585" cy="889000"/>
            <a:chOff x="1157" y="1296"/>
            <a:chExt cx="816" cy="288"/>
          </a:xfrm>
        </p:grpSpPr>
        <p:grpSp>
          <p:nvGrpSpPr>
            <p:cNvPr id="115" name="Group 22"/>
            <p:cNvGrpSpPr>
              <a:grpSpLocks/>
            </p:cNvGrpSpPr>
            <p:nvPr/>
          </p:nvGrpSpPr>
          <p:grpSpPr bwMode="auto">
            <a:xfrm>
              <a:off x="1157" y="1296"/>
              <a:ext cx="816" cy="288"/>
              <a:chOff x="1104" y="3168"/>
              <a:chExt cx="3408" cy="768"/>
            </a:xfrm>
          </p:grpSpPr>
          <p:sp>
            <p:nvSpPr>
              <p:cNvPr id="153" name="Oval 23"/>
              <p:cNvSpPr>
                <a:spLocks noChangeArrowheads="1"/>
              </p:cNvSpPr>
              <p:nvPr/>
            </p:nvSpPr>
            <p:spPr bwMode="auto">
              <a:xfrm>
                <a:off x="2238" y="3168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4" name="Oval 24"/>
              <p:cNvSpPr>
                <a:spLocks noChangeArrowheads="1"/>
              </p:cNvSpPr>
              <p:nvPr/>
            </p:nvSpPr>
            <p:spPr bwMode="auto">
              <a:xfrm>
                <a:off x="1670" y="3204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5" name="Oval 25"/>
              <p:cNvSpPr>
                <a:spLocks noChangeArrowheads="1"/>
              </p:cNvSpPr>
              <p:nvPr/>
            </p:nvSpPr>
            <p:spPr bwMode="auto">
              <a:xfrm>
                <a:off x="1291" y="3277"/>
                <a:ext cx="1142" cy="24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6" name="Oval 26"/>
              <p:cNvSpPr>
                <a:spLocks noChangeArrowheads="1"/>
              </p:cNvSpPr>
              <p:nvPr/>
            </p:nvSpPr>
            <p:spPr bwMode="auto">
              <a:xfrm>
                <a:off x="1104" y="3378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7" name="Oval 27"/>
              <p:cNvSpPr>
                <a:spLocks noChangeArrowheads="1"/>
              </p:cNvSpPr>
              <p:nvPr/>
            </p:nvSpPr>
            <p:spPr bwMode="auto">
              <a:xfrm>
                <a:off x="1199" y="3518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8" name="Oval 28"/>
              <p:cNvSpPr>
                <a:spLocks noChangeArrowheads="1"/>
              </p:cNvSpPr>
              <p:nvPr/>
            </p:nvSpPr>
            <p:spPr bwMode="auto">
              <a:xfrm>
                <a:off x="1575" y="3657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9" name="Oval 29"/>
              <p:cNvSpPr>
                <a:spLocks noChangeArrowheads="1"/>
              </p:cNvSpPr>
              <p:nvPr/>
            </p:nvSpPr>
            <p:spPr bwMode="auto">
              <a:xfrm>
                <a:off x="1575" y="3657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0" name="Oval 30"/>
              <p:cNvSpPr>
                <a:spLocks noChangeArrowheads="1"/>
              </p:cNvSpPr>
              <p:nvPr/>
            </p:nvSpPr>
            <p:spPr bwMode="auto">
              <a:xfrm>
                <a:off x="2141" y="3693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1" name="Oval 31"/>
              <p:cNvSpPr>
                <a:spLocks noChangeArrowheads="1"/>
              </p:cNvSpPr>
              <p:nvPr/>
            </p:nvSpPr>
            <p:spPr bwMode="auto">
              <a:xfrm>
                <a:off x="2617" y="3657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2" name="Oval 32"/>
              <p:cNvSpPr>
                <a:spLocks noChangeArrowheads="1"/>
              </p:cNvSpPr>
              <p:nvPr/>
            </p:nvSpPr>
            <p:spPr bwMode="auto">
              <a:xfrm>
                <a:off x="3088" y="3588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3" name="Oval 33"/>
              <p:cNvSpPr>
                <a:spLocks noChangeArrowheads="1"/>
              </p:cNvSpPr>
              <p:nvPr/>
            </p:nvSpPr>
            <p:spPr bwMode="auto">
              <a:xfrm>
                <a:off x="3372" y="3413"/>
                <a:ext cx="1140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4" name="Oval 34"/>
              <p:cNvSpPr>
                <a:spLocks noChangeArrowheads="1"/>
              </p:cNvSpPr>
              <p:nvPr/>
            </p:nvSpPr>
            <p:spPr bwMode="auto">
              <a:xfrm>
                <a:off x="3275" y="3277"/>
                <a:ext cx="1142" cy="24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5" name="Oval 35"/>
              <p:cNvSpPr>
                <a:spLocks noChangeArrowheads="1"/>
              </p:cNvSpPr>
              <p:nvPr/>
            </p:nvSpPr>
            <p:spPr bwMode="auto">
              <a:xfrm>
                <a:off x="2804" y="3168"/>
                <a:ext cx="1142" cy="243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CC99FF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52" name="Oval 36"/>
            <p:cNvSpPr>
              <a:spLocks noChangeArrowheads="1"/>
            </p:cNvSpPr>
            <p:nvPr/>
          </p:nvSpPr>
          <p:spPr bwMode="auto">
            <a:xfrm>
              <a:off x="1249" y="1323"/>
              <a:ext cx="632" cy="210"/>
            </a:xfrm>
            <a:prstGeom prst="ellipse">
              <a:avLst/>
            </a:prstGeom>
            <a:solidFill>
              <a:schemeClr val="bg1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lIns="91410" tIns="45706" rIns="91410" bIns="45706" anchor="ctr"/>
            <a:lstStyle/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en-US" altLang="zh-CN" b="0" dirty="0">
                  <a:solidFill>
                    <a:srgbClr val="660066"/>
                  </a:solidFill>
                  <a:latin typeface="Arial" charset="0"/>
                  <a:ea typeface="宋体" pitchFamily="2" charset="-122"/>
                  <a:cs typeface="Arial" charset="0"/>
                </a:rPr>
                <a:t> </a:t>
              </a: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endParaRPr lang="en-US" altLang="zh-CN" b="0" dirty="0">
                <a:solidFill>
                  <a:srgbClr val="660066"/>
                </a:solidFill>
                <a:latin typeface="Arial" charset="0"/>
                <a:ea typeface="宋体" pitchFamily="2" charset="-122"/>
                <a:cs typeface="Arial" charset="0"/>
              </a:endParaRP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en-US" altLang="zh-CN" b="0" dirty="0">
                  <a:solidFill>
                    <a:srgbClr val="FF3300"/>
                  </a:solidFill>
                  <a:latin typeface="Arial" charset="0"/>
                  <a:ea typeface="宋体" pitchFamily="2" charset="-122"/>
                  <a:cs typeface="Arial" charset="0"/>
                </a:rPr>
                <a:t>MR</a:t>
              </a: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endParaRPr lang="en-US" altLang="zh-CN" b="0" dirty="0">
                <a:solidFill>
                  <a:srgbClr val="660066"/>
                </a:solidFill>
                <a:latin typeface="Arial" charset="0"/>
                <a:ea typeface="宋体" pitchFamily="2" charset="-122"/>
                <a:cs typeface="Arial" charset="0"/>
              </a:endParaRPr>
            </a:p>
            <a:p>
              <a:pPr>
                <a:lnSpc>
                  <a:spcPct val="100000"/>
                </a:lnSpc>
                <a:buClrTx/>
                <a:buSzTx/>
                <a:buFontTx/>
                <a:buNone/>
              </a:pPr>
              <a:endParaRPr lang="en-US" altLang="zh-CN" b="0" dirty="0">
                <a:solidFill>
                  <a:srgbClr val="660066"/>
                </a:solidFill>
                <a:latin typeface="Arial" charset="0"/>
                <a:ea typeface="宋体" pitchFamily="2" charset="-122"/>
                <a:cs typeface="Arial" charset="0"/>
              </a:endParaRPr>
            </a:p>
          </p:txBody>
        </p:sp>
      </p:grpSp>
      <p:sp>
        <p:nvSpPr>
          <p:cNvPr id="166" name="Text Box 37"/>
          <p:cNvSpPr txBox="1">
            <a:spLocks noChangeArrowheads="1"/>
          </p:cNvSpPr>
          <p:nvPr/>
        </p:nvSpPr>
        <p:spPr bwMode="auto">
          <a:xfrm>
            <a:off x="2954346" y="5162915"/>
            <a:ext cx="619527" cy="327144"/>
          </a:xfrm>
          <a:prstGeom prst="rect">
            <a:avLst/>
          </a:prstGeom>
          <a:noFill/>
          <a:ln w="28575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80142" tIns="40070" rIns="80142" bIns="4007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MN</a:t>
            </a:r>
          </a:p>
        </p:txBody>
      </p:sp>
      <p:cxnSp>
        <p:nvCxnSpPr>
          <p:cNvPr id="167" name="AutoShape 38"/>
          <p:cNvCxnSpPr>
            <a:cxnSpLocks noChangeShapeType="1"/>
            <a:stCxn id="166" idx="0"/>
            <a:endCxn id="160" idx="4"/>
          </p:cNvCxnSpPr>
          <p:nvPr/>
        </p:nvCxnSpPr>
        <p:spPr bwMode="auto">
          <a:xfrm flipH="1" flipV="1">
            <a:off x="3262081" y="4940004"/>
            <a:ext cx="2029" cy="222911"/>
          </a:xfrm>
          <a:prstGeom prst="straightConnector1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</p:cxnSp>
      <p:sp>
        <p:nvSpPr>
          <p:cNvPr id="168" name="Text Box 41"/>
          <p:cNvSpPr txBox="1">
            <a:spLocks noChangeArrowheads="1"/>
          </p:cNvSpPr>
          <p:nvPr/>
        </p:nvSpPr>
        <p:spPr bwMode="auto">
          <a:xfrm>
            <a:off x="927184" y="5171986"/>
            <a:ext cx="619528" cy="327144"/>
          </a:xfrm>
          <a:prstGeom prst="rect">
            <a:avLst/>
          </a:prstGeom>
          <a:noFill/>
          <a:ln w="28575" algn="ctr">
            <a:solidFill>
              <a:srgbClr val="FF3300"/>
            </a:solidFill>
            <a:prstDash val="sysDot"/>
            <a:miter lim="800000"/>
            <a:headEnd/>
            <a:tailEnd/>
          </a:ln>
          <a:effectLst/>
        </p:spPr>
        <p:txBody>
          <a:bodyPr lIns="80142" tIns="40070" rIns="80142" bIns="4007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MN</a:t>
            </a:r>
          </a:p>
        </p:txBody>
      </p:sp>
      <p:cxnSp>
        <p:nvCxnSpPr>
          <p:cNvPr id="169" name="AutoShape 42"/>
          <p:cNvCxnSpPr>
            <a:cxnSpLocks noChangeShapeType="1"/>
            <a:stCxn id="168" idx="0"/>
            <a:endCxn id="93" idx="4"/>
          </p:cNvCxnSpPr>
          <p:nvPr/>
        </p:nvCxnSpPr>
        <p:spPr bwMode="auto">
          <a:xfrm flipH="1" flipV="1">
            <a:off x="1233437" y="4940004"/>
            <a:ext cx="3511" cy="231982"/>
          </a:xfrm>
          <a:prstGeom prst="straightConnector1">
            <a:avLst/>
          </a:prstGeom>
          <a:noFill/>
          <a:ln w="28575">
            <a:solidFill>
              <a:srgbClr val="FF3300"/>
            </a:solidFill>
            <a:prstDash val="sysDot"/>
            <a:round/>
            <a:headEnd/>
            <a:tailEnd/>
          </a:ln>
          <a:effectLst/>
        </p:spPr>
      </p:cxnSp>
      <p:cxnSp>
        <p:nvCxnSpPr>
          <p:cNvPr id="170" name="AutoShape 43"/>
          <p:cNvCxnSpPr>
            <a:cxnSpLocks noChangeShapeType="1"/>
            <a:stCxn id="166" idx="1"/>
            <a:endCxn id="168" idx="3"/>
          </p:cNvCxnSpPr>
          <p:nvPr/>
        </p:nvCxnSpPr>
        <p:spPr bwMode="auto">
          <a:xfrm rot="10800000" flipV="1">
            <a:off x="1546712" y="5326486"/>
            <a:ext cx="1407634" cy="9071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prstDash val="dash"/>
            <a:round/>
            <a:headEnd type="arrow" w="med" len="med"/>
            <a:tailEnd/>
          </a:ln>
          <a:effectLst/>
        </p:spPr>
      </p:cxnSp>
      <p:sp>
        <p:nvSpPr>
          <p:cNvPr id="171" name="AutoShape 44"/>
          <p:cNvSpPr>
            <a:spLocks noChangeArrowheads="1"/>
          </p:cNvSpPr>
          <p:nvPr/>
        </p:nvSpPr>
        <p:spPr bwMode="auto">
          <a:xfrm>
            <a:off x="1361275" y="3647326"/>
            <a:ext cx="481854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br>
              <a:rPr lang="en-US" altLang="zh-CN" dirty="0" smtClean="0"/>
            </a:br>
            <a:r>
              <a:rPr lang="en-US" altLang="zh-CN" dirty="0" smtClean="0"/>
              <a:t>Multiple home networks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9876" y="1303262"/>
            <a:ext cx="4069776" cy="4800298"/>
          </a:xfrm>
        </p:spPr>
        <p:txBody>
          <a:bodyPr/>
          <a:lstStyle/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 smtClean="0"/>
          </a:p>
          <a:p>
            <a:pPr marL="0" indent="0"/>
            <a:r>
              <a:rPr lang="en-US" altLang="zh-CN" sz="1900" dirty="0" smtClean="0"/>
              <a:t>REQ1 (part 1): Distributed deployment (part 2) avoiding non-optimal routes</a:t>
            </a:r>
          </a:p>
          <a:p>
            <a:pPr marL="400050" lvl="1" indent="0"/>
            <a:r>
              <a:rPr lang="en-US" altLang="zh-CN" sz="1500" dirty="0" smtClean="0"/>
              <a:t>(part 1</a:t>
            </a:r>
            <a:r>
              <a:rPr lang="en-US" altLang="zh-CN" sz="1500" dirty="0" smtClean="0">
                <a:sym typeface="Wingdings" pitchFamily="2" charset="2"/>
              </a:rPr>
              <a:t>) </a:t>
            </a:r>
            <a:r>
              <a:rPr lang="en-US" altLang="zh-CN" sz="1500" dirty="0" smtClean="0"/>
              <a:t>May deploy functions in each network</a:t>
            </a:r>
          </a:p>
          <a:p>
            <a:pPr marL="400050" lvl="1" indent="0"/>
            <a:r>
              <a:rPr lang="en-US" altLang="zh-CN" sz="1500" dirty="0" smtClean="0"/>
              <a:t>(part </a:t>
            </a:r>
            <a:r>
              <a:rPr lang="en-US" altLang="zh-CN" sz="1500" dirty="0" smtClean="0"/>
              <a:t>2 later</a:t>
            </a:r>
            <a:r>
              <a:rPr lang="en-US" altLang="zh-CN" sz="1500" dirty="0" smtClean="0">
                <a:sym typeface="Wingdings" pitchFamily="2" charset="2"/>
              </a:rPr>
              <a:t>)</a:t>
            </a:r>
            <a:endParaRPr lang="en-US" altLang="zh-CN" sz="1500" dirty="0" smtClean="0"/>
          </a:p>
          <a:p>
            <a:pPr marL="400050" lvl="1" indent="0"/>
            <a:endParaRPr lang="en-US" altLang="zh-CN" sz="1500" dirty="0" smtClean="0"/>
          </a:p>
        </p:txBody>
      </p:sp>
      <p:sp>
        <p:nvSpPr>
          <p:cNvPr id="903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4348" y="1303262"/>
            <a:ext cx="4069776" cy="4800298"/>
          </a:xfrm>
        </p:spPr>
        <p:txBody>
          <a:bodyPr/>
          <a:lstStyle/>
          <a:p>
            <a:pPr marL="0" indent="0"/>
            <a:r>
              <a:rPr lang="en-US" altLang="zh-CN" sz="1900" dirty="0" smtClean="0"/>
              <a:t>LM, MR, and </a:t>
            </a:r>
            <a:r>
              <a:rPr lang="en-US" altLang="zh-CN" sz="1900" dirty="0" err="1" smtClean="0"/>
              <a:t>HoA</a:t>
            </a:r>
            <a:r>
              <a:rPr lang="en-US" altLang="zh-CN" sz="1900" dirty="0" smtClean="0"/>
              <a:t> allocation in </a:t>
            </a:r>
            <a:r>
              <a:rPr lang="en-US" altLang="zh-CN" sz="1900" dirty="0" smtClean="0"/>
              <a:t>each </a:t>
            </a:r>
            <a:r>
              <a:rPr lang="en-US" altLang="zh-CN" sz="1900" dirty="0" smtClean="0"/>
              <a:t>network</a:t>
            </a:r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</p:txBody>
      </p:sp>
      <p:sp>
        <p:nvSpPr>
          <p:cNvPr id="76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  <p:sp>
        <p:nvSpPr>
          <p:cNvPr id="78" name="Text Box 39"/>
          <p:cNvSpPr txBox="1">
            <a:spLocks noChangeArrowheads="1"/>
          </p:cNvSpPr>
          <p:nvPr/>
        </p:nvSpPr>
        <p:spPr bwMode="auto">
          <a:xfrm>
            <a:off x="6755601" y="4824674"/>
            <a:ext cx="531364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MN11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79" name="AutoShape 40"/>
          <p:cNvCxnSpPr>
            <a:cxnSpLocks noChangeShapeType="1"/>
            <a:stCxn id="78" idx="0"/>
            <a:endCxn id="90" idx="2"/>
          </p:cNvCxnSpPr>
          <p:nvPr/>
        </p:nvCxnSpPr>
        <p:spPr bwMode="auto">
          <a:xfrm flipH="1" flipV="1">
            <a:off x="6596966" y="4200512"/>
            <a:ext cx="424317" cy="624162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sp>
        <p:nvSpPr>
          <p:cNvPr id="88" name="AutoShape 45"/>
          <p:cNvSpPr>
            <a:spLocks noChangeArrowheads="1"/>
          </p:cNvSpPr>
          <p:nvPr/>
        </p:nvSpPr>
        <p:spPr bwMode="auto">
          <a:xfrm>
            <a:off x="7901789" y="2561612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chemeClr val="accent2"/>
                </a:solidFill>
                <a:latin typeface="Arial" charset="0"/>
                <a:ea typeface="ＭＳ Ｐゴシック" pitchFamily="34" charset="-128"/>
              </a:rPr>
              <a:t>LM2</a:t>
            </a:r>
          </a:p>
        </p:txBody>
      </p:sp>
      <p:pic>
        <p:nvPicPr>
          <p:cNvPr id="89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172" y="3743917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7942" y="3752988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" name="Picture 5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69775" y="3749734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2" name="AutoShape 51"/>
          <p:cNvCxnSpPr>
            <a:cxnSpLocks noChangeShapeType="1"/>
            <a:stCxn id="91" idx="0"/>
            <a:endCxn id="88" idx="3"/>
          </p:cNvCxnSpPr>
          <p:nvPr/>
        </p:nvCxnSpPr>
        <p:spPr bwMode="auto">
          <a:xfrm flipV="1">
            <a:off x="8138799" y="3183005"/>
            <a:ext cx="3917" cy="566729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93" name="AutoShape 53"/>
          <p:cNvCxnSpPr>
            <a:cxnSpLocks noChangeShapeType="1"/>
            <a:stCxn id="105" idx="0"/>
            <a:endCxn id="91" idx="2"/>
          </p:cNvCxnSpPr>
          <p:nvPr/>
        </p:nvCxnSpPr>
        <p:spPr bwMode="auto">
          <a:xfrm flipH="1" flipV="1">
            <a:off x="8138799" y="4197258"/>
            <a:ext cx="66252" cy="63303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94" name="Text Box 54"/>
          <p:cNvSpPr txBox="1">
            <a:spLocks noChangeArrowheads="1"/>
          </p:cNvSpPr>
          <p:nvPr/>
        </p:nvSpPr>
        <p:spPr bwMode="auto">
          <a:xfrm>
            <a:off x="5954592" y="5387615"/>
            <a:ext cx="54662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MN31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95" name="Text Box 58"/>
          <p:cNvSpPr txBox="1">
            <a:spLocks noChangeArrowheads="1"/>
          </p:cNvSpPr>
          <p:nvPr/>
        </p:nvSpPr>
        <p:spPr bwMode="auto">
          <a:xfrm>
            <a:off x="4802873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MR1</a:t>
            </a:r>
          </a:p>
        </p:txBody>
      </p:sp>
      <p:sp>
        <p:nvSpPr>
          <p:cNvPr id="96" name="Text Box 59"/>
          <p:cNvSpPr txBox="1">
            <a:spLocks noChangeArrowheads="1"/>
          </p:cNvSpPr>
          <p:nvPr/>
        </p:nvSpPr>
        <p:spPr bwMode="auto">
          <a:xfrm>
            <a:off x="6356214" y="4139966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0000"/>
                </a:solidFill>
                <a:latin typeface="Arial" charset="0"/>
              </a:rPr>
              <a:t>MR3</a:t>
            </a:r>
          </a:p>
        </p:txBody>
      </p:sp>
      <p:sp>
        <p:nvSpPr>
          <p:cNvPr id="97" name="Text Box 60"/>
          <p:cNvSpPr txBox="1">
            <a:spLocks noChangeArrowheads="1"/>
          </p:cNvSpPr>
          <p:nvPr/>
        </p:nvSpPr>
        <p:spPr bwMode="auto">
          <a:xfrm>
            <a:off x="7956198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MR2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98" name="AutoShape 61"/>
          <p:cNvSpPr>
            <a:spLocks noChangeArrowheads="1"/>
          </p:cNvSpPr>
          <p:nvPr/>
        </p:nvSpPr>
        <p:spPr bwMode="auto">
          <a:xfrm>
            <a:off x="6334966" y="2547723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chemeClr val="accent2"/>
                </a:solidFill>
                <a:latin typeface="Arial" charset="0"/>
                <a:ea typeface="ＭＳ Ｐゴシック" pitchFamily="34" charset="-128"/>
              </a:rPr>
              <a:t>LM3</a:t>
            </a:r>
          </a:p>
        </p:txBody>
      </p:sp>
      <p:cxnSp>
        <p:nvCxnSpPr>
          <p:cNvPr id="99" name="AutoShape 64"/>
          <p:cNvCxnSpPr>
            <a:cxnSpLocks noChangeShapeType="1"/>
            <a:stCxn id="90" idx="0"/>
            <a:endCxn id="98" idx="3"/>
          </p:cNvCxnSpPr>
          <p:nvPr/>
        </p:nvCxnSpPr>
        <p:spPr bwMode="auto">
          <a:xfrm flipH="1" flipV="1">
            <a:off x="6575894" y="3169116"/>
            <a:ext cx="21073" cy="583872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00" name="AutoShape 65"/>
          <p:cNvSpPr>
            <a:spLocks noChangeArrowheads="1"/>
          </p:cNvSpPr>
          <p:nvPr/>
        </p:nvSpPr>
        <p:spPr bwMode="auto">
          <a:xfrm>
            <a:off x="4774054" y="2543188"/>
            <a:ext cx="481855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101" name="AutoShape 68"/>
          <p:cNvCxnSpPr>
            <a:cxnSpLocks noChangeShapeType="1"/>
            <a:stCxn id="89" idx="0"/>
            <a:endCxn id="100" idx="3"/>
          </p:cNvCxnSpPr>
          <p:nvPr/>
        </p:nvCxnSpPr>
        <p:spPr bwMode="auto">
          <a:xfrm flipH="1" flipV="1">
            <a:off x="5014981" y="3164580"/>
            <a:ext cx="4214" cy="579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02" name="Text Box 54"/>
          <p:cNvSpPr txBox="1">
            <a:spLocks noChangeArrowheads="1"/>
          </p:cNvSpPr>
          <p:nvPr/>
        </p:nvSpPr>
        <p:spPr bwMode="auto">
          <a:xfrm>
            <a:off x="4699444" y="4814470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HoA11</a:t>
            </a:r>
          </a:p>
        </p:txBody>
      </p:sp>
      <p:cxnSp>
        <p:nvCxnSpPr>
          <p:cNvPr id="104" name="AutoShape 55"/>
          <p:cNvCxnSpPr>
            <a:cxnSpLocks noChangeShapeType="1"/>
            <a:stCxn id="102" idx="0"/>
            <a:endCxn id="89" idx="2"/>
          </p:cNvCxnSpPr>
          <p:nvPr/>
        </p:nvCxnSpPr>
        <p:spPr bwMode="auto">
          <a:xfrm flipV="1">
            <a:off x="5004400" y="4191441"/>
            <a:ext cx="14796" cy="62302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pic>
        <p:nvPicPr>
          <p:cNvPr id="105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2665" y="4830296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9" name="AutoShape 40"/>
          <p:cNvCxnSpPr>
            <a:cxnSpLocks noChangeShapeType="1"/>
            <a:stCxn id="122" idx="0"/>
            <a:endCxn id="105" idx="2"/>
          </p:cNvCxnSpPr>
          <p:nvPr/>
        </p:nvCxnSpPr>
        <p:spPr bwMode="auto">
          <a:xfrm flipH="1" flipV="1">
            <a:off x="8205051" y="4966367"/>
            <a:ext cx="23619" cy="43175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cxnSp>
        <p:nvCxnSpPr>
          <p:cNvPr id="110" name="AutoShape 40"/>
          <p:cNvCxnSpPr>
            <a:cxnSpLocks noChangeShapeType="1"/>
            <a:stCxn id="94" idx="0"/>
            <a:endCxn id="121" idx="2"/>
          </p:cNvCxnSpPr>
          <p:nvPr/>
        </p:nvCxnSpPr>
        <p:spPr bwMode="auto">
          <a:xfrm flipH="1" flipV="1">
            <a:off x="6224604" y="4972469"/>
            <a:ext cx="3301" cy="415146"/>
          </a:xfrm>
          <a:prstGeom prst="straightConnector1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ffectLst/>
        </p:spPr>
      </p:cxnSp>
      <p:sp>
        <p:nvSpPr>
          <p:cNvPr id="111" name="Text Box 39"/>
          <p:cNvSpPr txBox="1">
            <a:spLocks noChangeArrowheads="1"/>
          </p:cNvSpPr>
          <p:nvPr/>
        </p:nvSpPr>
        <p:spPr bwMode="auto">
          <a:xfrm>
            <a:off x="6548788" y="5011615"/>
            <a:ext cx="108920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IP32,</a:t>
            </a: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HoA11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2" name="Text Box 39"/>
          <p:cNvSpPr txBox="1">
            <a:spLocks noChangeArrowheads="1"/>
          </p:cNvSpPr>
          <p:nvPr/>
        </p:nvSpPr>
        <p:spPr bwMode="auto">
          <a:xfrm>
            <a:off x="5612294" y="5004001"/>
            <a:ext cx="421590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3" name="Text Box 58"/>
          <p:cNvSpPr txBox="1">
            <a:spLocks noChangeArrowheads="1"/>
          </p:cNvSpPr>
          <p:nvPr/>
        </p:nvSpPr>
        <p:spPr bwMode="auto">
          <a:xfrm>
            <a:off x="4564570" y="3390131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HoA1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4" name="Text Box 58"/>
          <p:cNvSpPr txBox="1">
            <a:spLocks noChangeArrowheads="1"/>
          </p:cNvSpPr>
          <p:nvPr/>
        </p:nvSpPr>
        <p:spPr bwMode="auto">
          <a:xfrm>
            <a:off x="6165049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HoA3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5" name="Text Box 58"/>
          <p:cNvSpPr txBox="1">
            <a:spLocks noChangeArrowheads="1"/>
          </p:cNvSpPr>
          <p:nvPr/>
        </p:nvSpPr>
        <p:spPr bwMode="auto">
          <a:xfrm>
            <a:off x="7758053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HoA2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6" name="Text Box 69"/>
          <p:cNvSpPr txBox="1">
            <a:spLocks noChangeArrowheads="1"/>
          </p:cNvSpPr>
          <p:nvPr/>
        </p:nvSpPr>
        <p:spPr bwMode="auto">
          <a:xfrm>
            <a:off x="4550641" y="224647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network1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7" name="Text Box 69"/>
          <p:cNvSpPr txBox="1">
            <a:spLocks noChangeArrowheads="1"/>
          </p:cNvSpPr>
          <p:nvPr/>
        </p:nvSpPr>
        <p:spPr bwMode="auto">
          <a:xfrm>
            <a:off x="6106215" y="224121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network3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8" name="Text Box 69"/>
          <p:cNvSpPr txBox="1">
            <a:spLocks noChangeArrowheads="1"/>
          </p:cNvSpPr>
          <p:nvPr/>
        </p:nvSpPr>
        <p:spPr bwMode="auto">
          <a:xfrm>
            <a:off x="7693321" y="2251724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network2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9" name="Text Box 39"/>
          <p:cNvSpPr txBox="1">
            <a:spLocks noChangeArrowheads="1"/>
          </p:cNvSpPr>
          <p:nvPr/>
        </p:nvSpPr>
        <p:spPr bwMode="auto">
          <a:xfrm>
            <a:off x="5563325" y="4814109"/>
            <a:ext cx="511358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AR31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cxnSp>
        <p:nvCxnSpPr>
          <p:cNvPr id="120" name="AutoShape 53"/>
          <p:cNvCxnSpPr>
            <a:cxnSpLocks noChangeShapeType="1"/>
            <a:stCxn id="121" idx="0"/>
            <a:endCxn id="90" idx="2"/>
          </p:cNvCxnSpPr>
          <p:nvPr/>
        </p:nvCxnSpPr>
        <p:spPr bwMode="auto">
          <a:xfrm flipV="1">
            <a:off x="6224604" y="4200512"/>
            <a:ext cx="372362" cy="635886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pic>
        <p:nvPicPr>
          <p:cNvPr id="12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2218" y="4836398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Text Box 54"/>
          <p:cNvSpPr txBox="1">
            <a:spLocks noChangeArrowheads="1"/>
          </p:cNvSpPr>
          <p:nvPr/>
        </p:nvSpPr>
        <p:spPr bwMode="auto">
          <a:xfrm>
            <a:off x="7967380" y="5398121"/>
            <a:ext cx="52257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CN21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80" name="Text Box 69"/>
          <p:cNvSpPr txBox="1">
            <a:spLocks noChangeArrowheads="1"/>
          </p:cNvSpPr>
          <p:nvPr/>
        </p:nvSpPr>
        <p:spPr bwMode="auto">
          <a:xfrm>
            <a:off x="5113792" y="5530662"/>
            <a:ext cx="265771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network-based or host-based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Unified framework</a:t>
            </a:r>
            <a:br>
              <a:rPr lang="en-US" altLang="zh-CN" dirty="0" smtClean="0"/>
            </a:br>
            <a:r>
              <a:rPr lang="en-US" altLang="zh-CN" dirty="0" smtClean="0"/>
              <a:t>HAHA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29876" y="1303262"/>
            <a:ext cx="4069776" cy="4800298"/>
          </a:xfrm>
        </p:spPr>
        <p:txBody>
          <a:bodyPr/>
          <a:lstStyle/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r>
              <a:rPr lang="en-US" altLang="zh-CN" sz="1900" dirty="0" smtClean="0"/>
              <a:t>HAHA as a possible DMM solution</a:t>
            </a:r>
            <a:endParaRPr lang="en-US" altLang="zh-CN" sz="1900" dirty="0" smtClean="0"/>
          </a:p>
          <a:p>
            <a:pPr marL="400050" lvl="1" indent="0"/>
            <a:r>
              <a:rPr lang="en-US" altLang="zh-CN" sz="1500" dirty="0" smtClean="0"/>
              <a:t>Requires signaling between different LM’s</a:t>
            </a:r>
            <a:endParaRPr lang="en-US" altLang="zh-CN" sz="1500" dirty="0"/>
          </a:p>
        </p:txBody>
      </p:sp>
      <p:sp>
        <p:nvSpPr>
          <p:cNvPr id="903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4348" y="1303262"/>
            <a:ext cx="4069776" cy="4800298"/>
          </a:xfrm>
        </p:spPr>
        <p:txBody>
          <a:bodyPr/>
          <a:lstStyle/>
          <a:p>
            <a:pPr marL="0" indent="0"/>
            <a:r>
              <a:rPr lang="en-US" altLang="zh-CN" sz="1900" dirty="0" smtClean="0"/>
              <a:t>LM=LM1+LM3+LM2</a:t>
            </a:r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  <a:p>
            <a:pPr marL="0" indent="0"/>
            <a:endParaRPr lang="en-US" altLang="zh-CN" sz="1900" dirty="0"/>
          </a:p>
        </p:txBody>
      </p:sp>
      <p:sp>
        <p:nvSpPr>
          <p:cNvPr id="76" name="Text Box 69"/>
          <p:cNvSpPr txBox="1">
            <a:spLocks noChangeArrowheads="1"/>
          </p:cNvSpPr>
          <p:nvPr/>
        </p:nvSpPr>
        <p:spPr bwMode="auto">
          <a:xfrm>
            <a:off x="366352" y="1165891"/>
            <a:ext cx="4533229" cy="131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Logical Functions (abstracted MIP/PMIP):</a:t>
            </a: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1.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MR: Mobility routing (data plane)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en-US" altLang="zh-CN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 allocation</a:t>
            </a:r>
            <a:endParaRPr lang="en-US" altLang="zh-CN" dirty="0">
              <a:solidFill>
                <a:srgbClr val="FF0000"/>
              </a:solidFill>
              <a:latin typeface="Arial" charset="0"/>
            </a:endParaRPr>
          </a:p>
          <a:p>
            <a:pPr marL="299892" indent="-299892" defTabSz="801161"/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3. </a:t>
            </a:r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LM: Location management (control plane) </a:t>
            </a:r>
          </a:p>
          <a:p>
            <a:pPr marL="299892" indent="-299892" defTabSz="801161"/>
            <a:r>
              <a:rPr lang="en-US" altLang="zh-CN" dirty="0" smtClean="0">
                <a:solidFill>
                  <a:srgbClr val="FF0000"/>
                </a:solidFill>
                <a:latin typeface="Arial" charset="0"/>
              </a:rPr>
              <a:t>4. Proxy </a:t>
            </a: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(HMIP)</a:t>
            </a:r>
          </a:p>
        </p:txBody>
      </p:sp>
      <p:sp>
        <p:nvSpPr>
          <p:cNvPr id="78" name="Text Box 39"/>
          <p:cNvSpPr txBox="1">
            <a:spLocks noChangeArrowheads="1"/>
          </p:cNvSpPr>
          <p:nvPr/>
        </p:nvSpPr>
        <p:spPr bwMode="auto">
          <a:xfrm>
            <a:off x="6755601" y="4824674"/>
            <a:ext cx="531364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MN11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79" name="AutoShape 40"/>
          <p:cNvCxnSpPr>
            <a:cxnSpLocks noChangeShapeType="1"/>
            <a:stCxn id="78" idx="0"/>
            <a:endCxn id="90" idx="2"/>
          </p:cNvCxnSpPr>
          <p:nvPr/>
        </p:nvCxnSpPr>
        <p:spPr bwMode="auto">
          <a:xfrm flipH="1" flipV="1">
            <a:off x="6596966" y="4200512"/>
            <a:ext cx="424317" cy="624162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</p:cxnSp>
      <p:sp>
        <p:nvSpPr>
          <p:cNvPr id="88" name="AutoShape 45"/>
          <p:cNvSpPr>
            <a:spLocks noChangeArrowheads="1"/>
          </p:cNvSpPr>
          <p:nvPr/>
        </p:nvSpPr>
        <p:spPr bwMode="auto">
          <a:xfrm>
            <a:off x="7901789" y="2561612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</a:t>
            </a:r>
            <a:endParaRPr lang="en-US" altLang="zh-CN" sz="1500" dirty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89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0172" y="3743917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7942" y="3752988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" name="Picture 5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69775" y="3749734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2" name="AutoShape 51"/>
          <p:cNvCxnSpPr>
            <a:cxnSpLocks noChangeShapeType="1"/>
            <a:stCxn id="91" idx="0"/>
            <a:endCxn id="88" idx="3"/>
          </p:cNvCxnSpPr>
          <p:nvPr/>
        </p:nvCxnSpPr>
        <p:spPr bwMode="auto">
          <a:xfrm flipV="1">
            <a:off x="8138799" y="3183005"/>
            <a:ext cx="3917" cy="566729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93" name="AutoShape 53"/>
          <p:cNvCxnSpPr>
            <a:cxnSpLocks noChangeShapeType="1"/>
            <a:stCxn id="105" idx="0"/>
            <a:endCxn id="91" idx="2"/>
          </p:cNvCxnSpPr>
          <p:nvPr/>
        </p:nvCxnSpPr>
        <p:spPr bwMode="auto">
          <a:xfrm flipH="1" flipV="1">
            <a:off x="8138799" y="4197258"/>
            <a:ext cx="66252" cy="63303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94" name="Text Box 54"/>
          <p:cNvSpPr txBox="1">
            <a:spLocks noChangeArrowheads="1"/>
          </p:cNvSpPr>
          <p:nvPr/>
        </p:nvSpPr>
        <p:spPr bwMode="auto">
          <a:xfrm>
            <a:off x="5954592" y="5387615"/>
            <a:ext cx="546625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MN31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95" name="Text Box 58"/>
          <p:cNvSpPr txBox="1">
            <a:spLocks noChangeArrowheads="1"/>
          </p:cNvSpPr>
          <p:nvPr/>
        </p:nvSpPr>
        <p:spPr bwMode="auto">
          <a:xfrm>
            <a:off x="4802873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MR1</a:t>
            </a:r>
          </a:p>
        </p:txBody>
      </p:sp>
      <p:sp>
        <p:nvSpPr>
          <p:cNvPr id="96" name="Text Box 59"/>
          <p:cNvSpPr txBox="1">
            <a:spLocks noChangeArrowheads="1"/>
          </p:cNvSpPr>
          <p:nvPr/>
        </p:nvSpPr>
        <p:spPr bwMode="auto">
          <a:xfrm>
            <a:off x="6356214" y="4139966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0000"/>
                </a:solidFill>
                <a:latin typeface="Arial" charset="0"/>
              </a:rPr>
              <a:t>MR3</a:t>
            </a:r>
          </a:p>
        </p:txBody>
      </p:sp>
      <p:sp>
        <p:nvSpPr>
          <p:cNvPr id="97" name="Text Box 60"/>
          <p:cNvSpPr txBox="1">
            <a:spLocks noChangeArrowheads="1"/>
          </p:cNvSpPr>
          <p:nvPr/>
        </p:nvSpPr>
        <p:spPr bwMode="auto">
          <a:xfrm>
            <a:off x="7956198" y="4144501"/>
            <a:ext cx="4328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MR2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98" name="AutoShape 61"/>
          <p:cNvSpPr>
            <a:spLocks noChangeArrowheads="1"/>
          </p:cNvSpPr>
          <p:nvPr/>
        </p:nvSpPr>
        <p:spPr bwMode="auto">
          <a:xfrm>
            <a:off x="6334966" y="2547723"/>
            <a:ext cx="481854" cy="621393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</a:t>
            </a:r>
            <a:endParaRPr lang="en-US" altLang="zh-CN" sz="1500" dirty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</p:txBody>
      </p:sp>
      <p:cxnSp>
        <p:nvCxnSpPr>
          <p:cNvPr id="99" name="AutoShape 64"/>
          <p:cNvCxnSpPr>
            <a:cxnSpLocks noChangeShapeType="1"/>
            <a:stCxn id="90" idx="0"/>
            <a:endCxn id="98" idx="3"/>
          </p:cNvCxnSpPr>
          <p:nvPr/>
        </p:nvCxnSpPr>
        <p:spPr bwMode="auto">
          <a:xfrm flipH="1" flipV="1">
            <a:off x="6575894" y="3169116"/>
            <a:ext cx="21073" cy="583872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00" name="AutoShape 65"/>
          <p:cNvSpPr>
            <a:spLocks noChangeArrowheads="1"/>
          </p:cNvSpPr>
          <p:nvPr/>
        </p:nvSpPr>
        <p:spPr bwMode="auto">
          <a:xfrm>
            <a:off x="4774054" y="2543188"/>
            <a:ext cx="481855" cy="62139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500" dirty="0" smtClean="0">
                <a:solidFill>
                  <a:srgbClr val="FF3300"/>
                </a:solidFill>
                <a:latin typeface="Arial" charset="0"/>
                <a:ea typeface="ＭＳ Ｐゴシック" pitchFamily="34" charset="-128"/>
              </a:rPr>
              <a:t>LM</a:t>
            </a:r>
            <a:endParaRPr lang="en-US" altLang="zh-CN" sz="1500" dirty="0">
              <a:solidFill>
                <a:srgbClr val="FF3300"/>
              </a:solidFill>
              <a:latin typeface="Arial" charset="0"/>
              <a:ea typeface="ＭＳ Ｐゴシック" pitchFamily="34" charset="-128"/>
            </a:endParaRPr>
          </a:p>
        </p:txBody>
      </p:sp>
      <p:cxnSp>
        <p:nvCxnSpPr>
          <p:cNvPr id="101" name="AutoShape 68"/>
          <p:cNvCxnSpPr>
            <a:cxnSpLocks noChangeShapeType="1"/>
            <a:stCxn id="89" idx="0"/>
            <a:endCxn id="100" idx="3"/>
          </p:cNvCxnSpPr>
          <p:nvPr/>
        </p:nvCxnSpPr>
        <p:spPr bwMode="auto">
          <a:xfrm flipH="1" flipV="1">
            <a:off x="5014981" y="3164580"/>
            <a:ext cx="4214" cy="579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02" name="Text Box 54"/>
          <p:cNvSpPr txBox="1">
            <a:spLocks noChangeArrowheads="1"/>
          </p:cNvSpPr>
          <p:nvPr/>
        </p:nvSpPr>
        <p:spPr bwMode="auto">
          <a:xfrm>
            <a:off x="4699444" y="4814470"/>
            <a:ext cx="609911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FF3300"/>
                </a:solidFill>
                <a:latin typeface="Arial" charset="0"/>
              </a:rPr>
              <a:t>HoA11</a:t>
            </a:r>
          </a:p>
        </p:txBody>
      </p:sp>
      <p:cxnSp>
        <p:nvCxnSpPr>
          <p:cNvPr id="104" name="AutoShape 55"/>
          <p:cNvCxnSpPr>
            <a:cxnSpLocks noChangeShapeType="1"/>
            <a:stCxn id="102" idx="0"/>
            <a:endCxn id="89" idx="2"/>
          </p:cNvCxnSpPr>
          <p:nvPr/>
        </p:nvCxnSpPr>
        <p:spPr bwMode="auto">
          <a:xfrm flipV="1">
            <a:off x="5004400" y="4191441"/>
            <a:ext cx="14796" cy="62302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pic>
        <p:nvPicPr>
          <p:cNvPr id="105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2665" y="4830296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9" name="AutoShape 40"/>
          <p:cNvCxnSpPr>
            <a:cxnSpLocks noChangeShapeType="1"/>
            <a:stCxn id="122" idx="0"/>
            <a:endCxn id="105" idx="2"/>
          </p:cNvCxnSpPr>
          <p:nvPr/>
        </p:nvCxnSpPr>
        <p:spPr bwMode="auto">
          <a:xfrm flipH="1" flipV="1">
            <a:off x="8205051" y="4966367"/>
            <a:ext cx="23619" cy="43175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cxnSp>
        <p:nvCxnSpPr>
          <p:cNvPr id="110" name="AutoShape 40"/>
          <p:cNvCxnSpPr>
            <a:cxnSpLocks noChangeShapeType="1"/>
            <a:stCxn id="94" idx="0"/>
            <a:endCxn id="121" idx="2"/>
          </p:cNvCxnSpPr>
          <p:nvPr/>
        </p:nvCxnSpPr>
        <p:spPr bwMode="auto">
          <a:xfrm flipH="1" flipV="1">
            <a:off x="6224604" y="4972469"/>
            <a:ext cx="3301" cy="415146"/>
          </a:xfrm>
          <a:prstGeom prst="straightConnector1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  <a:effectLst/>
        </p:spPr>
      </p:cxnSp>
      <p:sp>
        <p:nvSpPr>
          <p:cNvPr id="111" name="Text Box 39"/>
          <p:cNvSpPr txBox="1">
            <a:spLocks noChangeArrowheads="1"/>
          </p:cNvSpPr>
          <p:nvPr/>
        </p:nvSpPr>
        <p:spPr bwMode="auto">
          <a:xfrm>
            <a:off x="6548788" y="5011615"/>
            <a:ext cx="108920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IP32,</a:t>
            </a:r>
            <a:r>
              <a:rPr lang="en-US" altLang="zh-CN" b="0" dirty="0" smtClean="0">
                <a:solidFill>
                  <a:srgbClr val="FF0000"/>
                </a:solidFill>
                <a:latin typeface="Arial" charset="0"/>
              </a:rPr>
              <a:t>HoA11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2" name="Text Box 39"/>
          <p:cNvSpPr txBox="1">
            <a:spLocks noChangeArrowheads="1"/>
          </p:cNvSpPr>
          <p:nvPr/>
        </p:nvSpPr>
        <p:spPr bwMode="auto">
          <a:xfrm>
            <a:off x="5612294" y="5004001"/>
            <a:ext cx="421590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FF"/>
                </a:solidFill>
                <a:latin typeface="Arial" charset="0"/>
              </a:rPr>
              <a:t>IP31</a:t>
            </a:r>
            <a:endParaRPr lang="en-US" altLang="zh-CN" b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3" name="Text Box 58"/>
          <p:cNvSpPr txBox="1">
            <a:spLocks noChangeArrowheads="1"/>
          </p:cNvSpPr>
          <p:nvPr/>
        </p:nvSpPr>
        <p:spPr bwMode="auto">
          <a:xfrm>
            <a:off x="4564570" y="3390131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HoA1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4" name="Text Box 58"/>
          <p:cNvSpPr txBox="1">
            <a:spLocks noChangeArrowheads="1"/>
          </p:cNvSpPr>
          <p:nvPr/>
        </p:nvSpPr>
        <p:spPr bwMode="auto">
          <a:xfrm>
            <a:off x="6165049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HoA3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5" name="Text Box 58"/>
          <p:cNvSpPr txBox="1">
            <a:spLocks noChangeArrowheads="1"/>
          </p:cNvSpPr>
          <p:nvPr/>
        </p:nvSpPr>
        <p:spPr bwMode="auto">
          <a:xfrm>
            <a:off x="7758053" y="3374309"/>
            <a:ext cx="830356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>
                <a:solidFill>
                  <a:srgbClr val="0000FF"/>
                </a:solidFill>
                <a:latin typeface="Arial" charset="0"/>
              </a:rPr>
              <a:t>HoA2 </a:t>
            </a:r>
            <a:r>
              <a:rPr lang="en-US" altLang="zh-CN" b="0" dirty="0" err="1">
                <a:solidFill>
                  <a:srgbClr val="0000FF"/>
                </a:solidFill>
                <a:latin typeface="Arial" charset="0"/>
              </a:rPr>
              <a:t>alc</a:t>
            </a:r>
            <a:endParaRPr lang="en-US" altLang="zh-CN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6" name="Text Box 69"/>
          <p:cNvSpPr txBox="1">
            <a:spLocks noChangeArrowheads="1"/>
          </p:cNvSpPr>
          <p:nvPr/>
        </p:nvSpPr>
        <p:spPr bwMode="auto">
          <a:xfrm>
            <a:off x="4550641" y="224647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network1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7" name="Text Box 69"/>
          <p:cNvSpPr txBox="1">
            <a:spLocks noChangeArrowheads="1"/>
          </p:cNvSpPr>
          <p:nvPr/>
        </p:nvSpPr>
        <p:spPr bwMode="auto">
          <a:xfrm>
            <a:off x="6106215" y="2241218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network3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8" name="Text Box 69"/>
          <p:cNvSpPr txBox="1">
            <a:spLocks noChangeArrowheads="1"/>
          </p:cNvSpPr>
          <p:nvPr/>
        </p:nvSpPr>
        <p:spPr bwMode="auto">
          <a:xfrm>
            <a:off x="7693321" y="2251724"/>
            <a:ext cx="94410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network2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9" name="Text Box 39"/>
          <p:cNvSpPr txBox="1">
            <a:spLocks noChangeArrowheads="1"/>
          </p:cNvSpPr>
          <p:nvPr/>
        </p:nvSpPr>
        <p:spPr bwMode="auto">
          <a:xfrm>
            <a:off x="5563325" y="4814109"/>
            <a:ext cx="511358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AR31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cxnSp>
        <p:nvCxnSpPr>
          <p:cNvPr id="120" name="AutoShape 53"/>
          <p:cNvCxnSpPr>
            <a:cxnSpLocks noChangeShapeType="1"/>
            <a:stCxn id="121" idx="0"/>
            <a:endCxn id="90" idx="2"/>
          </p:cNvCxnSpPr>
          <p:nvPr/>
        </p:nvCxnSpPr>
        <p:spPr bwMode="auto">
          <a:xfrm flipV="1">
            <a:off x="6224604" y="4200512"/>
            <a:ext cx="372362" cy="635886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pic>
        <p:nvPicPr>
          <p:cNvPr id="12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2218" y="4836398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Text Box 54"/>
          <p:cNvSpPr txBox="1">
            <a:spLocks noChangeArrowheads="1"/>
          </p:cNvSpPr>
          <p:nvPr/>
        </p:nvSpPr>
        <p:spPr bwMode="auto">
          <a:xfrm>
            <a:off x="7967380" y="5398121"/>
            <a:ext cx="522579" cy="24622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b="0" dirty="0" smtClean="0">
                <a:solidFill>
                  <a:srgbClr val="0000CC"/>
                </a:solidFill>
                <a:latin typeface="Arial" charset="0"/>
              </a:rPr>
              <a:t>CN21</a:t>
            </a:r>
            <a:endParaRPr lang="en-US" altLang="zh-CN" b="0" dirty="0">
              <a:solidFill>
                <a:srgbClr val="0000CC"/>
              </a:solidFill>
              <a:latin typeface="Arial" charset="0"/>
            </a:endParaRPr>
          </a:p>
        </p:txBody>
      </p:sp>
      <p:cxnSp>
        <p:nvCxnSpPr>
          <p:cNvPr id="124" name="AutoShape 55"/>
          <p:cNvCxnSpPr>
            <a:cxnSpLocks noChangeShapeType="1"/>
            <a:stCxn id="98" idx="2"/>
            <a:endCxn id="100" idx="4"/>
          </p:cNvCxnSpPr>
          <p:nvPr/>
        </p:nvCxnSpPr>
        <p:spPr bwMode="auto">
          <a:xfrm flipH="1" flipV="1">
            <a:off x="5255909" y="2853884"/>
            <a:ext cx="1079057" cy="4536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cxnSp>
        <p:nvCxnSpPr>
          <p:cNvPr id="127" name="AutoShape 55"/>
          <p:cNvCxnSpPr>
            <a:cxnSpLocks noChangeShapeType="1"/>
            <a:stCxn id="88" idx="2"/>
            <a:endCxn id="98" idx="4"/>
          </p:cNvCxnSpPr>
          <p:nvPr/>
        </p:nvCxnSpPr>
        <p:spPr bwMode="auto">
          <a:xfrm flipH="1" flipV="1">
            <a:off x="6816820" y="2858420"/>
            <a:ext cx="1084969" cy="13889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sysDash"/>
            <a:round/>
            <a:headEnd/>
            <a:tailEnd/>
          </a:ln>
          <a:effectLst/>
        </p:spPr>
      </p:cxnSp>
      <p:sp>
        <p:nvSpPr>
          <p:cNvPr id="81" name="Text Box 69"/>
          <p:cNvSpPr txBox="1">
            <a:spLocks noChangeArrowheads="1"/>
          </p:cNvSpPr>
          <p:nvPr/>
        </p:nvSpPr>
        <p:spPr bwMode="auto">
          <a:xfrm>
            <a:off x="5113792" y="5530662"/>
            <a:ext cx="2657715" cy="311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500" b="0" dirty="0" smtClean="0">
                <a:solidFill>
                  <a:srgbClr val="0000FF"/>
                </a:solidFill>
                <a:latin typeface="Arial" charset="0"/>
              </a:rPr>
              <a:t>network-based or host-based</a:t>
            </a:r>
            <a:endParaRPr lang="en-US" altLang="zh-CN" sz="1500" b="0" dirty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SAM TEMPLATE">
  <a:themeElements>
    <a:clrScheme name="2_SAM TEMPLAT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SAM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SAM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AM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32107</TotalTime>
  <Words>1002</Words>
  <Application>Microsoft Office PowerPoint</Application>
  <PresentationFormat>On-screen Show (4:3)</PresentationFormat>
  <Paragraphs>334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2_SAM TEMPLATE</vt:lpstr>
      <vt:lpstr>Unified framework and DMM gap analysis draft-chan-dmm-framework-gapanalysis</vt:lpstr>
      <vt:lpstr>Abstract the functions of MIP family</vt:lpstr>
      <vt:lpstr>Unified framework</vt:lpstr>
      <vt:lpstr>Network-based versus Host-based</vt:lpstr>
      <vt:lpstr>Unified framework MIP</vt:lpstr>
      <vt:lpstr>Unified framework PMIP</vt:lpstr>
      <vt:lpstr>Unified framework HMIP</vt:lpstr>
      <vt:lpstr>Unified framework Multiple home networks</vt:lpstr>
      <vt:lpstr>Unified framework HAHA</vt:lpstr>
      <vt:lpstr>Unified framework</vt:lpstr>
      <vt:lpstr>Unified framework</vt:lpstr>
    </vt:vector>
  </TitlesOfParts>
  <Company>AT&amp;T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hachan</dc:creator>
  <cp:lastModifiedBy>c73782</cp:lastModifiedBy>
  <cp:revision>1013</cp:revision>
  <cp:lastPrinted>2000-04-10T21:29:30Z</cp:lastPrinted>
  <dcterms:created xsi:type="dcterms:W3CDTF">2000-03-13T21:22:56Z</dcterms:created>
  <dcterms:modified xsi:type="dcterms:W3CDTF">2012-07-28T05:00:39Z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1294402424</vt:lpwstr>
  </property>
  <property fmtid="{D5CDD505-2E9C-101B-9397-08002B2CF9AE}" pid="3" name="_ms_pID_725343">
    <vt:lpwstr>(2)97jFLRYBHktwQl0/DfF3GD1nJiW345L+ap1Pe/+UEw1b6WA2MulL9M2jtBrH3pczCuaJ3raW_x000d_
adlUbvfcjuo6SZMe11TmrNmRF7fATMrimyUbIu7Y36GxlIH2u1xG73HvDS+gUEDgRGMMBmcG_x000d_
eDqahez16jo/VfabuvGW+SR4ud7DUCx/Z2n/aGLpYUlrheq9PF6+M6KtnvvJUbw4pQ6OPY1w_x000d_
A1n/zhcONmNBcYcLcT</vt:lpwstr>
  </property>
  <property fmtid="{D5CDD505-2E9C-101B-9397-08002B2CF9AE}" pid="4" name="_ms_pID_7253431">
    <vt:lpwstr>D7BJgTD5Akj3xn5JzftOHe/l9tcpukMesY+dBrUW0GdGew0tlIY2Lo_x000d_
bfvLFQ51+hRgIXRRaXjUu03jOS8gordWESDG+SHVL3FLN1U31H+SkwJ0GUGZeykGiZjltlBh_x000d_
PpuskFpjeoGGiNwwDSd+or3K+zjj+hMVLn1dgS9Iv071iQ==</vt:lpwstr>
  </property>
</Properties>
</file>